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7.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8.xml" ContentType="application/vnd.openxmlformats-officedocument.theme+xml"/>
  <Override PartName="/ppt/tags/tag11.xml" ContentType="application/vnd.openxmlformats-officedocument.presentationml.tags+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0.xml" ContentType="application/vnd.openxmlformats-officedocument.theme+xml"/>
  <Override PartName="/ppt/tags/tag12.xml" ContentType="application/vnd.openxmlformats-officedocument.presentationml.tags+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3.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4.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86" r:id="rId6"/>
    <p:sldMasterId id="2147483705" r:id="rId7"/>
    <p:sldMasterId id="2147483724" r:id="rId8"/>
    <p:sldMasterId id="2147483745" r:id="rId9"/>
    <p:sldMasterId id="2147483771" r:id="rId10"/>
    <p:sldMasterId id="2147483808" r:id="rId11"/>
    <p:sldMasterId id="2147483841" r:id="rId12"/>
    <p:sldMasterId id="2147483848" r:id="rId13"/>
    <p:sldMasterId id="2147483877" r:id="rId14"/>
    <p:sldMasterId id="2147483909" r:id="rId15"/>
  </p:sldMasterIdLst>
  <p:notesMasterIdLst>
    <p:notesMasterId r:id="rId85"/>
  </p:notesMasterIdLst>
  <p:sldIdLst>
    <p:sldId id="1861" r:id="rId16"/>
    <p:sldId id="1580" r:id="rId17"/>
    <p:sldId id="312" r:id="rId18"/>
    <p:sldId id="311" r:id="rId19"/>
    <p:sldId id="1849" r:id="rId20"/>
    <p:sldId id="4479" r:id="rId21"/>
    <p:sldId id="4539" r:id="rId22"/>
    <p:sldId id="4547" r:id="rId23"/>
    <p:sldId id="1882" r:id="rId24"/>
    <p:sldId id="4529" r:id="rId25"/>
    <p:sldId id="4548" r:id="rId26"/>
    <p:sldId id="8344" r:id="rId27"/>
    <p:sldId id="2315" r:id="rId28"/>
    <p:sldId id="267" r:id="rId29"/>
    <p:sldId id="268" r:id="rId30"/>
    <p:sldId id="269" r:id="rId31"/>
    <p:sldId id="1551" r:id="rId32"/>
    <p:sldId id="2792" r:id="rId33"/>
    <p:sldId id="2793" r:id="rId34"/>
    <p:sldId id="275" r:id="rId35"/>
    <p:sldId id="276" r:id="rId36"/>
    <p:sldId id="2794" r:id="rId37"/>
    <p:sldId id="2316" r:id="rId38"/>
    <p:sldId id="4554" r:id="rId39"/>
    <p:sldId id="2319" r:id="rId40"/>
    <p:sldId id="1843" r:id="rId41"/>
    <p:sldId id="8219" r:id="rId42"/>
    <p:sldId id="1846" r:id="rId43"/>
    <p:sldId id="2318" r:id="rId44"/>
    <p:sldId id="8221" r:id="rId45"/>
    <p:sldId id="8220" r:id="rId46"/>
    <p:sldId id="4481" r:id="rId47"/>
    <p:sldId id="409" r:id="rId48"/>
    <p:sldId id="3716" r:id="rId49"/>
    <p:sldId id="3719" r:id="rId50"/>
    <p:sldId id="4502" r:id="rId51"/>
    <p:sldId id="4501" r:id="rId52"/>
    <p:sldId id="4499" r:id="rId53"/>
    <p:sldId id="8343" r:id="rId54"/>
    <p:sldId id="1727" r:id="rId55"/>
    <p:sldId id="4510" r:id="rId56"/>
    <p:sldId id="4509" r:id="rId57"/>
    <p:sldId id="4512" r:id="rId58"/>
    <p:sldId id="4500" r:id="rId59"/>
    <p:sldId id="302" r:id="rId60"/>
    <p:sldId id="4506" r:id="rId61"/>
    <p:sldId id="4507" r:id="rId62"/>
    <p:sldId id="8338" r:id="rId63"/>
    <p:sldId id="8339" r:id="rId64"/>
    <p:sldId id="8333" r:id="rId65"/>
    <p:sldId id="4513" r:id="rId66"/>
    <p:sldId id="4514" r:id="rId67"/>
    <p:sldId id="4515" r:id="rId68"/>
    <p:sldId id="4556" r:id="rId69"/>
    <p:sldId id="340" r:id="rId70"/>
    <p:sldId id="1560" r:id="rId71"/>
    <p:sldId id="283" r:id="rId72"/>
    <p:sldId id="284" r:id="rId73"/>
    <p:sldId id="285" r:id="rId74"/>
    <p:sldId id="1565" r:id="rId75"/>
    <p:sldId id="1564" r:id="rId76"/>
    <p:sldId id="1566" r:id="rId77"/>
    <p:sldId id="4462" r:id="rId78"/>
    <p:sldId id="4549" r:id="rId79"/>
    <p:sldId id="4550" r:id="rId80"/>
    <p:sldId id="742" r:id="rId81"/>
    <p:sldId id="4551" r:id="rId82"/>
    <p:sldId id="631" r:id="rId83"/>
    <p:sldId id="4552" r:id="rId8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Governance Overview" id="{89003D9B-AC4A-41DA-BF9A-35157AAFE2EE}">
          <p14:sldIdLst>
            <p14:sldId id="1861"/>
            <p14:sldId id="1580"/>
            <p14:sldId id="312"/>
            <p14:sldId id="311"/>
            <p14:sldId id="1849"/>
            <p14:sldId id="4479"/>
            <p14:sldId id="4539"/>
            <p14:sldId id="4547"/>
            <p14:sldId id="1882"/>
            <p14:sldId id="4529"/>
            <p14:sldId id="4548"/>
            <p14:sldId id="8344"/>
            <p14:sldId id="2315"/>
            <p14:sldId id="267"/>
            <p14:sldId id="268"/>
            <p14:sldId id="269"/>
            <p14:sldId id="1551"/>
            <p14:sldId id="2792"/>
            <p14:sldId id="2793"/>
            <p14:sldId id="275"/>
            <p14:sldId id="276"/>
            <p14:sldId id="2794"/>
            <p14:sldId id="2316"/>
            <p14:sldId id="4554"/>
            <p14:sldId id="2319"/>
            <p14:sldId id="1843"/>
            <p14:sldId id="8219"/>
            <p14:sldId id="1846"/>
            <p14:sldId id="2318"/>
            <p14:sldId id="8221"/>
            <p14:sldId id="8220"/>
            <p14:sldId id="4481"/>
            <p14:sldId id="409"/>
            <p14:sldId id="3716"/>
            <p14:sldId id="3719"/>
            <p14:sldId id="4502"/>
            <p14:sldId id="4501"/>
            <p14:sldId id="4499"/>
            <p14:sldId id="8343"/>
            <p14:sldId id="1727"/>
            <p14:sldId id="4510"/>
            <p14:sldId id="4509"/>
            <p14:sldId id="4512"/>
            <p14:sldId id="4500"/>
            <p14:sldId id="302"/>
            <p14:sldId id="4506"/>
            <p14:sldId id="4507"/>
            <p14:sldId id="8338"/>
            <p14:sldId id="8339"/>
            <p14:sldId id="8333"/>
            <p14:sldId id="4513"/>
            <p14:sldId id="4514"/>
            <p14:sldId id="4515"/>
            <p14:sldId id="4556"/>
            <p14:sldId id="340"/>
          </p14:sldIdLst>
        </p14:section>
        <p14:section name="Appendix: Subscription Management" id="{8986E591-0DED-491D-9583-52CED9CB9189}">
          <p14:sldIdLst>
            <p14:sldId id="1560"/>
            <p14:sldId id="283"/>
            <p14:sldId id="284"/>
            <p14:sldId id="285"/>
            <p14:sldId id="1565"/>
            <p14:sldId id="1564"/>
            <p14:sldId id="1566"/>
            <p14:sldId id="4462"/>
            <p14:sldId id="4549"/>
            <p14:sldId id="4550"/>
            <p14:sldId id="742"/>
          </p14:sldIdLst>
        </p14:section>
        <p14:section name="Appendix: RBAC | Resource Lock" id="{08715AC6-730C-4C54-83B2-59E245571191}">
          <p14:sldIdLst>
            <p14:sldId id="4551"/>
            <p14:sldId id="631"/>
            <p14:sldId id="455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Paulo Ramos" initials="JPR" lastIdx="1" clrIdx="0">
    <p:extLst>
      <p:ext uri="{19B8F6BF-5375-455C-9EA6-DF929625EA0E}">
        <p15:presenceInfo xmlns:p15="http://schemas.microsoft.com/office/powerpoint/2012/main" userId="S::joramos@microsoft.com::400b4e94-bacc-49fc-beed-7a9dc28885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501F39-8912-4FF9-9859-92BE74811491}" v="4" dt="2019-01-16T12:48:32.8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6" autoAdjust="0"/>
    <p:restoredTop sz="70348" autoAdjust="0"/>
  </p:normalViewPr>
  <p:slideViewPr>
    <p:cSldViewPr snapToGrid="0">
      <p:cViewPr varScale="1">
        <p:scale>
          <a:sx n="93" d="100"/>
          <a:sy n="93" d="100"/>
        </p:scale>
        <p:origin x="560" y="68"/>
      </p:cViewPr>
      <p:guideLst/>
    </p:cSldViewPr>
  </p:slideViewPr>
  <p:notesTextViewPr>
    <p:cViewPr>
      <p:scale>
        <a:sx n="125" d="100"/>
        <a:sy n="125" d="100"/>
      </p:scale>
      <p:origin x="0" y="0"/>
    </p:cViewPr>
  </p:notesTextViewPr>
  <p:sorterViewPr>
    <p:cViewPr>
      <p:scale>
        <a:sx n="100" d="100"/>
        <a:sy n="100" d="100"/>
      </p:scale>
      <p:origin x="0" y="-1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slide" Target="slides/slide48.xml"/><Relationship Id="rId68" Type="http://schemas.openxmlformats.org/officeDocument/2006/relationships/slide" Target="slides/slide53.xml"/><Relationship Id="rId76" Type="http://schemas.openxmlformats.org/officeDocument/2006/relationships/slide" Target="slides/slide61.xml"/><Relationship Id="rId84" Type="http://schemas.openxmlformats.org/officeDocument/2006/relationships/slide" Target="slides/slide69.xml"/><Relationship Id="rId89" Type="http://schemas.openxmlformats.org/officeDocument/2006/relationships/theme" Target="theme/theme1.xml"/><Relationship Id="rId7" Type="http://schemas.openxmlformats.org/officeDocument/2006/relationships/slideMaster" Target="slideMasters/slideMaster3.xml"/><Relationship Id="rId71" Type="http://schemas.openxmlformats.org/officeDocument/2006/relationships/slide" Target="slides/slide56.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7.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slide" Target="slides/slide59.xml"/><Relationship Id="rId79" Type="http://schemas.openxmlformats.org/officeDocument/2006/relationships/slide" Target="slides/slide64.xml"/><Relationship Id="rId87"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slide" Target="slides/slide46.xml"/><Relationship Id="rId82" Type="http://schemas.openxmlformats.org/officeDocument/2006/relationships/slide" Target="slides/slide67.xml"/><Relationship Id="rId90" Type="http://schemas.openxmlformats.org/officeDocument/2006/relationships/tableStyles" Target="tableStyles.xml"/><Relationship Id="rId19" Type="http://schemas.openxmlformats.org/officeDocument/2006/relationships/slide" Target="slides/slide4.xml"/><Relationship Id="rId14" Type="http://schemas.openxmlformats.org/officeDocument/2006/relationships/slideMaster" Target="slideMasters/slideMaster10.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slide" Target="slides/slide62.xml"/><Relationship Id="rId8" Type="http://schemas.openxmlformats.org/officeDocument/2006/relationships/slideMaster" Target="slideMasters/slideMaster4.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slide" Target="slides/slide65.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6.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193D5-FED1-4E11-9642-1AFF75DBC169}" type="doc">
      <dgm:prSet loTypeId="urn:microsoft.com/office/officeart/2005/8/layout/equation1" loCatId="process" qsTypeId="urn:microsoft.com/office/officeart/2005/8/quickstyle/simple5" qsCatId="simple" csTypeId="urn:microsoft.com/office/officeart/2005/8/colors/accent0_3" csCatId="mainScheme" phldr="1"/>
      <dgm:spPr/>
    </dgm:pt>
    <dgm:pt modelId="{87F7054B-EC36-460A-A8C4-A910D417B6AD}">
      <dgm:prSet phldrT="[Text]"/>
      <dgm:spPr/>
      <dgm:t>
        <a:bodyPr/>
        <a:lstStyle/>
        <a:p>
          <a:pPr algn="ctr"/>
          <a:r>
            <a:rPr lang="en-US"/>
            <a:t>Pressure to digitally transform &amp; innovate</a:t>
          </a:r>
        </a:p>
      </dgm:t>
    </dgm:pt>
    <dgm:pt modelId="{F5EA056E-A247-4573-8665-585A48968C8E}" type="parTrans" cxnId="{17C59339-86B3-4B86-8CFB-48DC4BC7913D}">
      <dgm:prSet/>
      <dgm:spPr/>
      <dgm:t>
        <a:bodyPr/>
        <a:lstStyle/>
        <a:p>
          <a:pPr algn="ctr"/>
          <a:endParaRPr lang="en-US"/>
        </a:p>
      </dgm:t>
    </dgm:pt>
    <dgm:pt modelId="{5BE654F2-D4E5-44F7-A9F6-4BAEA8CEA4A2}" type="sibTrans" cxnId="{17C59339-86B3-4B86-8CFB-48DC4BC7913D}">
      <dgm:prSet/>
      <dgm:spPr/>
      <dgm:t>
        <a:bodyPr/>
        <a:lstStyle/>
        <a:p>
          <a:pPr algn="ctr"/>
          <a:endParaRPr lang="en-US"/>
        </a:p>
      </dgm:t>
    </dgm:pt>
    <dgm:pt modelId="{D2003F29-6A8A-497B-B0DF-62461C21D9E4}">
      <dgm:prSet phldrT="[Text]"/>
      <dgm:spPr/>
      <dgm:t>
        <a:bodyPr/>
        <a:lstStyle/>
        <a:p>
          <a:pPr algn="ctr"/>
          <a:r>
            <a:rPr lang="en-US"/>
            <a:t>Need for agility to reduce speed to market</a:t>
          </a:r>
        </a:p>
      </dgm:t>
    </dgm:pt>
    <dgm:pt modelId="{4978DCA8-C437-4DF4-91C1-A88B035439BC}" type="parTrans" cxnId="{AC6CADB0-7559-4481-8BEA-3E94580EF872}">
      <dgm:prSet/>
      <dgm:spPr/>
      <dgm:t>
        <a:bodyPr/>
        <a:lstStyle/>
        <a:p>
          <a:pPr algn="ctr"/>
          <a:endParaRPr lang="en-US"/>
        </a:p>
      </dgm:t>
    </dgm:pt>
    <dgm:pt modelId="{60138264-4423-49CB-89F0-75296998B991}" type="sibTrans" cxnId="{AC6CADB0-7559-4481-8BEA-3E94580EF872}">
      <dgm:prSet/>
      <dgm:spPr/>
      <dgm:t>
        <a:bodyPr/>
        <a:lstStyle/>
        <a:p>
          <a:pPr algn="ctr"/>
          <a:endParaRPr lang="en-US"/>
        </a:p>
      </dgm:t>
    </dgm:pt>
    <dgm:pt modelId="{94A8F90B-E0AD-4125-A319-9287629A1BDB}">
      <dgm:prSet phldrT="[Text]"/>
      <dgm:spPr/>
      <dgm:t>
        <a:bodyPr/>
        <a:lstStyle/>
        <a:p>
          <a:pPr algn="ctr"/>
          <a:r>
            <a:rPr lang="en-US"/>
            <a:t>Shift to DevOps</a:t>
          </a:r>
        </a:p>
      </dgm:t>
    </dgm:pt>
    <dgm:pt modelId="{8476C1CB-2F66-4CBA-A7E0-F9640CD8B07A}" type="parTrans" cxnId="{2A214FD4-C5BB-4D96-9A8F-1FC58F7D3F9F}">
      <dgm:prSet/>
      <dgm:spPr/>
      <dgm:t>
        <a:bodyPr/>
        <a:lstStyle/>
        <a:p>
          <a:pPr algn="ctr"/>
          <a:endParaRPr lang="en-US"/>
        </a:p>
      </dgm:t>
    </dgm:pt>
    <dgm:pt modelId="{220D3863-CD1C-47A2-888C-124EB12A8677}" type="sibTrans" cxnId="{2A214FD4-C5BB-4D96-9A8F-1FC58F7D3F9F}">
      <dgm:prSet/>
      <dgm:spPr/>
      <dgm:t>
        <a:bodyPr/>
        <a:lstStyle/>
        <a:p>
          <a:pPr algn="ctr"/>
          <a:endParaRPr lang="en-US"/>
        </a:p>
      </dgm:t>
    </dgm:pt>
    <dgm:pt modelId="{79250E68-B193-4BE2-A8D4-75C6E61975EF}">
      <dgm:prSet phldrT="[Text]" custT="1"/>
      <dgm:spPr>
        <a:solidFill>
          <a:schemeClr val="tx2">
            <a:lumMod val="75000"/>
            <a:lumOff val="25000"/>
          </a:schemeClr>
        </a:solidFill>
        <a:ln>
          <a:solidFill>
            <a:schemeClr val="accent1">
              <a:lumMod val="75000"/>
              <a:lumOff val="25000"/>
            </a:schemeClr>
          </a:solidFill>
        </a:ln>
      </dgm:spPr>
      <dgm:t>
        <a:bodyPr/>
        <a:lstStyle/>
        <a:p>
          <a:pPr algn="ctr"/>
          <a:r>
            <a:rPr lang="en-US" sz="2000" dirty="0"/>
            <a:t>Cloud Sprawl -&gt; </a:t>
          </a:r>
          <a:r>
            <a:rPr lang="en-US" sz="1500" dirty="0"/>
            <a:t>Increased complexity in managing standard, accountability, compliance, consistent architecture &amp; cost -&gt; </a:t>
          </a:r>
        </a:p>
        <a:p>
          <a:pPr algn="ctr"/>
          <a:r>
            <a:rPr lang="en-US" sz="1600" b="1" dirty="0"/>
            <a:t>at Scale</a:t>
          </a:r>
          <a:endParaRPr lang="en-US" sz="1500" b="1" dirty="0"/>
        </a:p>
      </dgm:t>
    </dgm:pt>
    <dgm:pt modelId="{43A9BAF5-DE13-4E8A-85DC-A430FE59AB08}" type="parTrans" cxnId="{2B872769-030E-44EB-8E9B-7AC52A71F78D}">
      <dgm:prSet/>
      <dgm:spPr/>
      <dgm:t>
        <a:bodyPr/>
        <a:lstStyle/>
        <a:p>
          <a:pPr algn="ctr"/>
          <a:endParaRPr lang="en-US"/>
        </a:p>
      </dgm:t>
    </dgm:pt>
    <dgm:pt modelId="{CBEE4B11-FDD3-472D-8616-6570508AF3E6}" type="sibTrans" cxnId="{2B872769-030E-44EB-8E9B-7AC52A71F78D}">
      <dgm:prSet/>
      <dgm:spPr/>
      <dgm:t>
        <a:bodyPr/>
        <a:lstStyle/>
        <a:p>
          <a:pPr algn="ctr"/>
          <a:endParaRPr lang="en-US"/>
        </a:p>
      </dgm:t>
    </dgm:pt>
    <dgm:pt modelId="{3FE01BDC-7335-411D-815C-2290B5AEA4A3}" type="pres">
      <dgm:prSet presAssocID="{FC4193D5-FED1-4E11-9642-1AFF75DBC169}" presName="linearFlow" presStyleCnt="0">
        <dgm:presLayoutVars>
          <dgm:dir/>
          <dgm:resizeHandles val="exact"/>
        </dgm:presLayoutVars>
      </dgm:prSet>
      <dgm:spPr/>
    </dgm:pt>
    <dgm:pt modelId="{F49D93E3-995B-41EC-BD61-600AF3C2D0AD}" type="pres">
      <dgm:prSet presAssocID="{87F7054B-EC36-460A-A8C4-A910D417B6AD}" presName="node" presStyleLbl="node1" presStyleIdx="0" presStyleCnt="4">
        <dgm:presLayoutVars>
          <dgm:bulletEnabled val="1"/>
        </dgm:presLayoutVars>
      </dgm:prSet>
      <dgm:spPr/>
    </dgm:pt>
    <dgm:pt modelId="{71ECD092-97D7-422B-B25E-504C7147A1CE}" type="pres">
      <dgm:prSet presAssocID="{5BE654F2-D4E5-44F7-A9F6-4BAEA8CEA4A2}" presName="spacerL" presStyleCnt="0"/>
      <dgm:spPr/>
    </dgm:pt>
    <dgm:pt modelId="{8EF0D0DA-0449-477C-BBAA-1E1EAE0C34CC}" type="pres">
      <dgm:prSet presAssocID="{5BE654F2-D4E5-44F7-A9F6-4BAEA8CEA4A2}" presName="sibTrans" presStyleLbl="sibTrans2D1" presStyleIdx="0" presStyleCnt="3"/>
      <dgm:spPr/>
    </dgm:pt>
    <dgm:pt modelId="{71DB7715-E6A5-4D7E-84B5-4395053C59D4}" type="pres">
      <dgm:prSet presAssocID="{5BE654F2-D4E5-44F7-A9F6-4BAEA8CEA4A2}" presName="spacerR" presStyleCnt="0"/>
      <dgm:spPr/>
    </dgm:pt>
    <dgm:pt modelId="{3C75113F-67E2-4ECE-9732-39C4DCCBD3C1}" type="pres">
      <dgm:prSet presAssocID="{D2003F29-6A8A-497B-B0DF-62461C21D9E4}" presName="node" presStyleLbl="node1" presStyleIdx="1" presStyleCnt="4">
        <dgm:presLayoutVars>
          <dgm:bulletEnabled val="1"/>
        </dgm:presLayoutVars>
      </dgm:prSet>
      <dgm:spPr/>
    </dgm:pt>
    <dgm:pt modelId="{7B667765-5599-46B0-A7F2-2E909A92E2DC}" type="pres">
      <dgm:prSet presAssocID="{60138264-4423-49CB-89F0-75296998B991}" presName="spacerL" presStyleCnt="0"/>
      <dgm:spPr/>
    </dgm:pt>
    <dgm:pt modelId="{9D32BD8A-2126-4C8B-8810-600F6BC6BEEF}" type="pres">
      <dgm:prSet presAssocID="{60138264-4423-49CB-89F0-75296998B991}" presName="sibTrans" presStyleLbl="sibTrans2D1" presStyleIdx="1" presStyleCnt="3"/>
      <dgm:spPr/>
    </dgm:pt>
    <dgm:pt modelId="{F9D8AA00-2F1B-49FD-ADA8-A97642EE78C4}" type="pres">
      <dgm:prSet presAssocID="{60138264-4423-49CB-89F0-75296998B991}" presName="spacerR" presStyleCnt="0"/>
      <dgm:spPr/>
    </dgm:pt>
    <dgm:pt modelId="{5FC70803-068F-4C2E-B96D-BE8AD3A337CD}" type="pres">
      <dgm:prSet presAssocID="{94A8F90B-E0AD-4125-A319-9287629A1BDB}" presName="node" presStyleLbl="node1" presStyleIdx="2" presStyleCnt="4">
        <dgm:presLayoutVars>
          <dgm:bulletEnabled val="1"/>
        </dgm:presLayoutVars>
      </dgm:prSet>
      <dgm:spPr/>
    </dgm:pt>
    <dgm:pt modelId="{DF57D253-05CB-4C5E-842C-289FD5A13BB1}" type="pres">
      <dgm:prSet presAssocID="{220D3863-CD1C-47A2-888C-124EB12A8677}" presName="spacerL" presStyleCnt="0"/>
      <dgm:spPr/>
    </dgm:pt>
    <dgm:pt modelId="{15061D0D-BA53-458B-94DB-D12A88D062EE}" type="pres">
      <dgm:prSet presAssocID="{220D3863-CD1C-47A2-888C-124EB12A8677}" presName="sibTrans" presStyleLbl="sibTrans2D1" presStyleIdx="2" presStyleCnt="3"/>
      <dgm:spPr/>
    </dgm:pt>
    <dgm:pt modelId="{E3E5EA78-1936-4A6A-92B9-F92B766A4790}" type="pres">
      <dgm:prSet presAssocID="{220D3863-CD1C-47A2-888C-124EB12A8677}" presName="spacerR" presStyleCnt="0"/>
      <dgm:spPr/>
    </dgm:pt>
    <dgm:pt modelId="{6235FB5D-B18E-4877-9094-26A36FCEB82F}" type="pres">
      <dgm:prSet presAssocID="{79250E68-B193-4BE2-A8D4-75C6E61975EF}" presName="node" presStyleLbl="node1" presStyleIdx="3" presStyleCnt="4" custScaleX="176688" custScaleY="176688">
        <dgm:presLayoutVars>
          <dgm:bulletEnabled val="1"/>
        </dgm:presLayoutVars>
      </dgm:prSet>
      <dgm:spPr/>
    </dgm:pt>
  </dgm:ptLst>
  <dgm:cxnLst>
    <dgm:cxn modelId="{17C59339-86B3-4B86-8CFB-48DC4BC7913D}" srcId="{FC4193D5-FED1-4E11-9642-1AFF75DBC169}" destId="{87F7054B-EC36-460A-A8C4-A910D417B6AD}" srcOrd="0" destOrd="0" parTransId="{F5EA056E-A247-4573-8665-585A48968C8E}" sibTransId="{5BE654F2-D4E5-44F7-A9F6-4BAEA8CEA4A2}"/>
    <dgm:cxn modelId="{A01F1F3D-5AE6-4A6C-8CFE-AEA48381DB92}" type="presOf" srcId="{87F7054B-EC36-460A-A8C4-A910D417B6AD}" destId="{F49D93E3-995B-41EC-BD61-600AF3C2D0AD}" srcOrd="0" destOrd="0" presId="urn:microsoft.com/office/officeart/2005/8/layout/equation1"/>
    <dgm:cxn modelId="{2B872769-030E-44EB-8E9B-7AC52A71F78D}" srcId="{FC4193D5-FED1-4E11-9642-1AFF75DBC169}" destId="{79250E68-B193-4BE2-A8D4-75C6E61975EF}" srcOrd="3" destOrd="0" parTransId="{43A9BAF5-DE13-4E8A-85DC-A430FE59AB08}" sibTransId="{CBEE4B11-FDD3-472D-8616-6570508AF3E6}"/>
    <dgm:cxn modelId="{14E25D8C-2278-48EC-98F5-1FCD84C4B372}" type="presOf" srcId="{FC4193D5-FED1-4E11-9642-1AFF75DBC169}" destId="{3FE01BDC-7335-411D-815C-2290B5AEA4A3}" srcOrd="0" destOrd="0" presId="urn:microsoft.com/office/officeart/2005/8/layout/equation1"/>
    <dgm:cxn modelId="{6905D69B-4BF9-4742-BB6C-BB4F11564C95}" type="presOf" srcId="{5BE654F2-D4E5-44F7-A9F6-4BAEA8CEA4A2}" destId="{8EF0D0DA-0449-477C-BBAA-1E1EAE0C34CC}" srcOrd="0" destOrd="0" presId="urn:microsoft.com/office/officeart/2005/8/layout/equation1"/>
    <dgm:cxn modelId="{91A8B3AE-E015-43A3-B6F8-C9E1194579F3}" type="presOf" srcId="{60138264-4423-49CB-89F0-75296998B991}" destId="{9D32BD8A-2126-4C8B-8810-600F6BC6BEEF}" srcOrd="0" destOrd="0" presId="urn:microsoft.com/office/officeart/2005/8/layout/equation1"/>
    <dgm:cxn modelId="{AC6CADB0-7559-4481-8BEA-3E94580EF872}" srcId="{FC4193D5-FED1-4E11-9642-1AFF75DBC169}" destId="{D2003F29-6A8A-497B-B0DF-62461C21D9E4}" srcOrd="1" destOrd="0" parTransId="{4978DCA8-C437-4DF4-91C1-A88B035439BC}" sibTransId="{60138264-4423-49CB-89F0-75296998B991}"/>
    <dgm:cxn modelId="{4F23C1C2-F285-43DC-A32E-023617C62160}" type="presOf" srcId="{79250E68-B193-4BE2-A8D4-75C6E61975EF}" destId="{6235FB5D-B18E-4877-9094-26A36FCEB82F}" srcOrd="0" destOrd="0" presId="urn:microsoft.com/office/officeart/2005/8/layout/equation1"/>
    <dgm:cxn modelId="{2A214FD4-C5BB-4D96-9A8F-1FC58F7D3F9F}" srcId="{FC4193D5-FED1-4E11-9642-1AFF75DBC169}" destId="{94A8F90B-E0AD-4125-A319-9287629A1BDB}" srcOrd="2" destOrd="0" parTransId="{8476C1CB-2F66-4CBA-A7E0-F9640CD8B07A}" sibTransId="{220D3863-CD1C-47A2-888C-124EB12A8677}"/>
    <dgm:cxn modelId="{0F244FDC-E3FD-4CFD-951C-A74A33BFD21B}" type="presOf" srcId="{94A8F90B-E0AD-4125-A319-9287629A1BDB}" destId="{5FC70803-068F-4C2E-B96D-BE8AD3A337CD}" srcOrd="0" destOrd="0" presId="urn:microsoft.com/office/officeart/2005/8/layout/equation1"/>
    <dgm:cxn modelId="{667FF9E0-9E88-426A-920A-8F945453CC82}" type="presOf" srcId="{220D3863-CD1C-47A2-888C-124EB12A8677}" destId="{15061D0D-BA53-458B-94DB-D12A88D062EE}" srcOrd="0" destOrd="0" presId="urn:microsoft.com/office/officeart/2005/8/layout/equation1"/>
    <dgm:cxn modelId="{0CE00EE9-71F4-4657-833F-90EA20EF2B08}" type="presOf" srcId="{D2003F29-6A8A-497B-B0DF-62461C21D9E4}" destId="{3C75113F-67E2-4ECE-9732-39C4DCCBD3C1}" srcOrd="0" destOrd="0" presId="urn:microsoft.com/office/officeart/2005/8/layout/equation1"/>
    <dgm:cxn modelId="{ADC0C3FF-F8AD-4267-BC83-C02132759C03}" type="presParOf" srcId="{3FE01BDC-7335-411D-815C-2290B5AEA4A3}" destId="{F49D93E3-995B-41EC-BD61-600AF3C2D0AD}" srcOrd="0" destOrd="0" presId="urn:microsoft.com/office/officeart/2005/8/layout/equation1"/>
    <dgm:cxn modelId="{009E3DDF-258F-45B9-A20A-EB278E5DA546}" type="presParOf" srcId="{3FE01BDC-7335-411D-815C-2290B5AEA4A3}" destId="{71ECD092-97D7-422B-B25E-504C7147A1CE}" srcOrd="1" destOrd="0" presId="urn:microsoft.com/office/officeart/2005/8/layout/equation1"/>
    <dgm:cxn modelId="{274E6DA2-3DA7-47F0-AC4F-9359A1EFD826}" type="presParOf" srcId="{3FE01BDC-7335-411D-815C-2290B5AEA4A3}" destId="{8EF0D0DA-0449-477C-BBAA-1E1EAE0C34CC}" srcOrd="2" destOrd="0" presId="urn:microsoft.com/office/officeart/2005/8/layout/equation1"/>
    <dgm:cxn modelId="{F0924EBE-0BD7-4D6D-9BC5-AFE813302736}" type="presParOf" srcId="{3FE01BDC-7335-411D-815C-2290B5AEA4A3}" destId="{71DB7715-E6A5-4D7E-84B5-4395053C59D4}" srcOrd="3" destOrd="0" presId="urn:microsoft.com/office/officeart/2005/8/layout/equation1"/>
    <dgm:cxn modelId="{4D835273-778A-4347-B825-F5C3FC3B9321}" type="presParOf" srcId="{3FE01BDC-7335-411D-815C-2290B5AEA4A3}" destId="{3C75113F-67E2-4ECE-9732-39C4DCCBD3C1}" srcOrd="4" destOrd="0" presId="urn:microsoft.com/office/officeart/2005/8/layout/equation1"/>
    <dgm:cxn modelId="{EF881A20-503E-49BE-ACBA-FC8279213B6B}" type="presParOf" srcId="{3FE01BDC-7335-411D-815C-2290B5AEA4A3}" destId="{7B667765-5599-46B0-A7F2-2E909A92E2DC}" srcOrd="5" destOrd="0" presId="urn:microsoft.com/office/officeart/2005/8/layout/equation1"/>
    <dgm:cxn modelId="{938B3FD8-47EF-4C04-802C-CE6D9021EEDF}" type="presParOf" srcId="{3FE01BDC-7335-411D-815C-2290B5AEA4A3}" destId="{9D32BD8A-2126-4C8B-8810-600F6BC6BEEF}" srcOrd="6" destOrd="0" presId="urn:microsoft.com/office/officeart/2005/8/layout/equation1"/>
    <dgm:cxn modelId="{5E1C425B-DD4A-4B2C-8E76-C5E49B7A3845}" type="presParOf" srcId="{3FE01BDC-7335-411D-815C-2290B5AEA4A3}" destId="{F9D8AA00-2F1B-49FD-ADA8-A97642EE78C4}" srcOrd="7" destOrd="0" presId="urn:microsoft.com/office/officeart/2005/8/layout/equation1"/>
    <dgm:cxn modelId="{A05FC7FF-FDC9-43B0-A505-B6A35CBC412E}" type="presParOf" srcId="{3FE01BDC-7335-411D-815C-2290B5AEA4A3}" destId="{5FC70803-068F-4C2E-B96D-BE8AD3A337CD}" srcOrd="8" destOrd="0" presId="urn:microsoft.com/office/officeart/2005/8/layout/equation1"/>
    <dgm:cxn modelId="{5CAAD223-B367-4670-A9D9-C0A1A0908339}" type="presParOf" srcId="{3FE01BDC-7335-411D-815C-2290B5AEA4A3}" destId="{DF57D253-05CB-4C5E-842C-289FD5A13BB1}" srcOrd="9" destOrd="0" presId="urn:microsoft.com/office/officeart/2005/8/layout/equation1"/>
    <dgm:cxn modelId="{40564404-97F6-44B2-B6F3-9E98C8AAD84C}" type="presParOf" srcId="{3FE01BDC-7335-411D-815C-2290B5AEA4A3}" destId="{15061D0D-BA53-458B-94DB-D12A88D062EE}" srcOrd="10" destOrd="0" presId="urn:microsoft.com/office/officeart/2005/8/layout/equation1"/>
    <dgm:cxn modelId="{C2A8C870-25FE-4356-9CF0-05469A265396}" type="presParOf" srcId="{3FE01BDC-7335-411D-815C-2290B5AEA4A3}" destId="{E3E5EA78-1936-4A6A-92B9-F92B766A4790}" srcOrd="11" destOrd="0" presId="urn:microsoft.com/office/officeart/2005/8/layout/equation1"/>
    <dgm:cxn modelId="{4B237D65-4606-4E31-84CB-0918833176EF}" type="presParOf" srcId="{3FE01BDC-7335-411D-815C-2290B5AEA4A3}" destId="{6235FB5D-B18E-4877-9094-26A36FCEB82F}"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B80514-0E91-4793-847A-D8C0809A3C4E}"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31678A63-2AB5-48F0-8E3C-1553DF8870EF}">
      <dgm:prSet phldrT="[Text]" custT="1"/>
      <dgm:spPr/>
      <dgm:t>
        <a:bodyPr/>
        <a:lstStyle/>
        <a:p>
          <a:r>
            <a:rPr lang="en-US" sz="1400"/>
            <a:t>Biz Unit 1</a:t>
          </a:r>
        </a:p>
        <a:p>
          <a:r>
            <a:rPr lang="en-US" sz="1400"/>
            <a:t>(EA Department)</a:t>
          </a:r>
        </a:p>
      </dgm:t>
    </dgm:pt>
    <dgm:pt modelId="{13AD67B0-F2CE-42FC-B322-1BC255C46DC6}" type="parTrans" cxnId="{E57848F0-C63E-42A9-A77A-7F8773F71D1A}">
      <dgm:prSet/>
      <dgm:spPr/>
      <dgm:t>
        <a:bodyPr/>
        <a:lstStyle/>
        <a:p>
          <a:endParaRPr lang="en-US" sz="1400"/>
        </a:p>
      </dgm:t>
    </dgm:pt>
    <dgm:pt modelId="{0A36C9E6-4DAB-41C7-B1BD-0D640920E31A}" type="sibTrans" cxnId="{E57848F0-C63E-42A9-A77A-7F8773F71D1A}">
      <dgm:prSet/>
      <dgm:spPr/>
      <dgm:t>
        <a:bodyPr/>
        <a:lstStyle/>
        <a:p>
          <a:endParaRPr lang="en-US" sz="1400"/>
        </a:p>
      </dgm:t>
    </dgm:pt>
    <dgm:pt modelId="{59323F17-1066-48E8-B590-55C2711F66D6}">
      <dgm:prSet phldrT="[Text]" custT="1"/>
      <dgm:spPr>
        <a:solidFill>
          <a:schemeClr val="accent1">
            <a:lumMod val="20000"/>
            <a:lumOff val="80000"/>
            <a:alpha val="90000"/>
          </a:schemeClr>
        </a:solidFill>
      </dgm:spPr>
      <dgm:t>
        <a:bodyPr/>
        <a:lstStyle/>
        <a:p>
          <a:r>
            <a:rPr lang="en-US" sz="1400"/>
            <a:t>Dev</a:t>
          </a:r>
        </a:p>
        <a:p>
          <a:r>
            <a:rPr lang="en-US" sz="1400"/>
            <a:t>(Subscription)</a:t>
          </a:r>
        </a:p>
      </dgm:t>
    </dgm:pt>
    <dgm:pt modelId="{69CACCBA-A6FF-430F-A1EA-855A1A6D4A48}" type="parTrans" cxnId="{B5F92F48-6254-42A0-BB66-52E2566C900D}">
      <dgm:prSet/>
      <dgm:spPr/>
      <dgm:t>
        <a:bodyPr/>
        <a:lstStyle/>
        <a:p>
          <a:endParaRPr lang="en-US" sz="1400"/>
        </a:p>
      </dgm:t>
    </dgm:pt>
    <dgm:pt modelId="{CD755A72-6CA6-4B81-8FDF-E6A9DB1BA855}" type="sibTrans" cxnId="{B5F92F48-6254-42A0-BB66-52E2566C900D}">
      <dgm:prSet/>
      <dgm:spPr/>
      <dgm:t>
        <a:bodyPr/>
        <a:lstStyle/>
        <a:p>
          <a:endParaRPr lang="en-US" sz="1400"/>
        </a:p>
      </dgm:t>
    </dgm:pt>
    <dgm:pt modelId="{D12EABD8-3B54-491E-825A-465C46DADF14}">
      <dgm:prSet phldrT="[Text]" custT="1"/>
      <dgm:spPr>
        <a:solidFill>
          <a:schemeClr val="accent1">
            <a:lumMod val="20000"/>
            <a:lumOff val="80000"/>
            <a:alpha val="90000"/>
          </a:schemeClr>
        </a:solidFill>
      </dgm:spPr>
      <dgm:t>
        <a:bodyPr/>
        <a:lstStyle/>
        <a:p>
          <a:r>
            <a:rPr lang="en-US" sz="1400"/>
            <a:t>Test</a:t>
          </a:r>
        </a:p>
        <a:p>
          <a:r>
            <a:rPr lang="en-US" sz="1400"/>
            <a:t>(Subscription)</a:t>
          </a:r>
        </a:p>
      </dgm:t>
    </dgm:pt>
    <dgm:pt modelId="{5B59D6EC-108B-46A2-B059-14213B851E97}" type="parTrans" cxnId="{06182C6E-B31C-4E15-B086-74DB40609520}">
      <dgm:prSet/>
      <dgm:spPr/>
      <dgm:t>
        <a:bodyPr/>
        <a:lstStyle/>
        <a:p>
          <a:endParaRPr lang="en-US" sz="1400"/>
        </a:p>
      </dgm:t>
    </dgm:pt>
    <dgm:pt modelId="{B86F3A84-46A2-4CD1-AD13-4BE10DD1362D}" type="sibTrans" cxnId="{06182C6E-B31C-4E15-B086-74DB40609520}">
      <dgm:prSet/>
      <dgm:spPr/>
      <dgm:t>
        <a:bodyPr/>
        <a:lstStyle/>
        <a:p>
          <a:endParaRPr lang="en-US" sz="1400"/>
        </a:p>
      </dgm:t>
    </dgm:pt>
    <dgm:pt modelId="{E7C90D7D-451D-468B-8B25-DC977E77340A}">
      <dgm:prSet phldrT="[Text]" custT="1"/>
      <dgm:spPr>
        <a:solidFill>
          <a:schemeClr val="accent5">
            <a:lumMod val="20000"/>
            <a:lumOff val="80000"/>
          </a:schemeClr>
        </a:solidFill>
      </dgm:spPr>
      <dgm:t>
        <a:bodyPr/>
        <a:lstStyle/>
        <a:p>
          <a:r>
            <a:rPr lang="en-US" sz="1400">
              <a:solidFill>
                <a:schemeClr val="tx1"/>
              </a:solidFill>
            </a:rPr>
            <a:t>Biz Unit 3</a:t>
          </a:r>
        </a:p>
        <a:p>
          <a:r>
            <a:rPr lang="en-US" sz="1400">
              <a:solidFill>
                <a:schemeClr val="tx1"/>
              </a:solidFill>
            </a:rPr>
            <a:t>(EA Department)</a:t>
          </a:r>
        </a:p>
      </dgm:t>
    </dgm:pt>
    <dgm:pt modelId="{8CBA807F-8468-4618-8CE1-8B0C5570D2CD}" type="parTrans" cxnId="{C2B8C88C-8103-4AD9-87A0-574B262A2289}">
      <dgm:prSet/>
      <dgm:spPr/>
      <dgm:t>
        <a:bodyPr/>
        <a:lstStyle/>
        <a:p>
          <a:endParaRPr lang="en-US" sz="1400"/>
        </a:p>
      </dgm:t>
    </dgm:pt>
    <dgm:pt modelId="{4EBED47C-9CD6-4B06-93C2-2F31927EBC7A}" type="sibTrans" cxnId="{C2B8C88C-8103-4AD9-87A0-574B262A2289}">
      <dgm:prSet/>
      <dgm:spPr/>
      <dgm:t>
        <a:bodyPr/>
        <a:lstStyle/>
        <a:p>
          <a:endParaRPr lang="en-US" sz="1400"/>
        </a:p>
      </dgm:t>
    </dgm:pt>
    <dgm:pt modelId="{8BEC6CFF-BCC0-4E45-AF06-F7F2B7F31178}">
      <dgm:prSet phldrT="[Text]" custT="1"/>
      <dgm:spPr>
        <a:solidFill>
          <a:schemeClr val="accent1">
            <a:lumMod val="20000"/>
            <a:lumOff val="80000"/>
            <a:alpha val="90000"/>
          </a:schemeClr>
        </a:solidFill>
      </dgm:spPr>
      <dgm:t>
        <a:bodyPr/>
        <a:lstStyle/>
        <a:p>
          <a:r>
            <a:rPr lang="en-US" sz="1400"/>
            <a:t>Customer Support Tools</a:t>
          </a:r>
        </a:p>
      </dgm:t>
    </dgm:pt>
    <dgm:pt modelId="{5942F941-F240-45AC-81AD-195941D116C9}" type="parTrans" cxnId="{AD76759C-37C5-40D0-9F77-1798562860BA}">
      <dgm:prSet/>
      <dgm:spPr/>
      <dgm:t>
        <a:bodyPr/>
        <a:lstStyle/>
        <a:p>
          <a:endParaRPr lang="en-US" sz="1400"/>
        </a:p>
      </dgm:t>
    </dgm:pt>
    <dgm:pt modelId="{E0E67804-A091-40AC-97CC-4205441EDFFD}" type="sibTrans" cxnId="{AD76759C-37C5-40D0-9F77-1798562860BA}">
      <dgm:prSet/>
      <dgm:spPr/>
      <dgm:t>
        <a:bodyPr/>
        <a:lstStyle/>
        <a:p>
          <a:endParaRPr lang="en-US" sz="1400"/>
        </a:p>
      </dgm:t>
    </dgm:pt>
    <dgm:pt modelId="{51A5A180-FF30-4769-8FE8-A1D643827E71}">
      <dgm:prSet phldrT="[Text]" custT="1"/>
      <dgm:spPr>
        <a:solidFill>
          <a:schemeClr val="accent4">
            <a:lumMod val="20000"/>
            <a:lumOff val="80000"/>
          </a:schemeClr>
        </a:solidFill>
      </dgm:spPr>
      <dgm:t>
        <a:bodyPr/>
        <a:lstStyle/>
        <a:p>
          <a:r>
            <a:rPr lang="en-US" sz="1400">
              <a:solidFill>
                <a:schemeClr val="tx1"/>
              </a:solidFill>
            </a:rPr>
            <a:t>Biz Unit 2</a:t>
          </a:r>
        </a:p>
        <a:p>
          <a:r>
            <a:rPr lang="en-US" sz="1400">
              <a:solidFill>
                <a:schemeClr val="tx1"/>
              </a:solidFill>
            </a:rPr>
            <a:t>(EA Department)</a:t>
          </a:r>
        </a:p>
      </dgm:t>
    </dgm:pt>
    <dgm:pt modelId="{FC70393F-72F7-4243-AF7D-5E4FE83B4EC3}" type="parTrans" cxnId="{B672DAF1-570D-43C7-B5C5-0ED98702ADD2}">
      <dgm:prSet/>
      <dgm:spPr/>
      <dgm:t>
        <a:bodyPr/>
        <a:lstStyle/>
        <a:p>
          <a:endParaRPr lang="en-US" sz="1400"/>
        </a:p>
      </dgm:t>
    </dgm:pt>
    <dgm:pt modelId="{2A8A711D-EFFD-425C-B429-19A7BD5CA32C}" type="sibTrans" cxnId="{B672DAF1-570D-43C7-B5C5-0ED98702ADD2}">
      <dgm:prSet/>
      <dgm:spPr/>
      <dgm:t>
        <a:bodyPr/>
        <a:lstStyle/>
        <a:p>
          <a:endParaRPr lang="en-US" sz="1400"/>
        </a:p>
      </dgm:t>
    </dgm:pt>
    <dgm:pt modelId="{B111DA72-261D-4864-8542-83AE4DC481F0}">
      <dgm:prSet phldrT="[Text]" custT="1"/>
      <dgm:spPr>
        <a:solidFill>
          <a:schemeClr val="accent1">
            <a:lumMod val="20000"/>
            <a:lumOff val="80000"/>
            <a:alpha val="90000"/>
          </a:schemeClr>
        </a:solidFill>
      </dgm:spPr>
      <dgm:t>
        <a:bodyPr/>
        <a:lstStyle/>
        <a:p>
          <a:r>
            <a:rPr lang="en-US" sz="1400"/>
            <a:t>Dev</a:t>
          </a:r>
        </a:p>
        <a:p>
          <a:r>
            <a:rPr lang="en-US" sz="1400"/>
            <a:t>(Subscription)</a:t>
          </a:r>
        </a:p>
      </dgm:t>
    </dgm:pt>
    <dgm:pt modelId="{BC6781E9-D907-465D-A1B8-B350E1B4B856}" type="parTrans" cxnId="{91F7E0C3-ABA9-4949-88E9-BE550A650436}">
      <dgm:prSet/>
      <dgm:spPr/>
      <dgm:t>
        <a:bodyPr/>
        <a:lstStyle/>
        <a:p>
          <a:endParaRPr lang="en-US" sz="1400"/>
        </a:p>
      </dgm:t>
    </dgm:pt>
    <dgm:pt modelId="{EE24D25C-0B06-4B5B-9EB2-B1A019742A03}" type="sibTrans" cxnId="{91F7E0C3-ABA9-4949-88E9-BE550A650436}">
      <dgm:prSet/>
      <dgm:spPr/>
      <dgm:t>
        <a:bodyPr/>
        <a:lstStyle/>
        <a:p>
          <a:endParaRPr lang="en-US" sz="1400"/>
        </a:p>
      </dgm:t>
    </dgm:pt>
    <dgm:pt modelId="{58D68A6C-9653-4561-A201-1BBA446528A2}">
      <dgm:prSet phldrT="[Text]" custT="1"/>
      <dgm:spPr>
        <a:solidFill>
          <a:schemeClr val="accent1">
            <a:lumMod val="20000"/>
            <a:lumOff val="80000"/>
            <a:alpha val="90000"/>
          </a:schemeClr>
        </a:solidFill>
      </dgm:spPr>
      <dgm:t>
        <a:bodyPr/>
        <a:lstStyle/>
        <a:p>
          <a:r>
            <a:rPr lang="en-US" sz="1400"/>
            <a:t>Test</a:t>
          </a:r>
        </a:p>
        <a:p>
          <a:r>
            <a:rPr lang="en-US" sz="1400"/>
            <a:t>(Subscription)</a:t>
          </a:r>
        </a:p>
      </dgm:t>
    </dgm:pt>
    <dgm:pt modelId="{159480D2-D6D5-44B8-A2E1-0E76B9115615}" type="parTrans" cxnId="{1B84F955-9661-4E53-A203-680D53B7D525}">
      <dgm:prSet/>
      <dgm:spPr/>
      <dgm:t>
        <a:bodyPr/>
        <a:lstStyle/>
        <a:p>
          <a:endParaRPr lang="en-US" sz="1400"/>
        </a:p>
      </dgm:t>
    </dgm:pt>
    <dgm:pt modelId="{53629086-E8E0-428A-8CA9-4F0CE623069D}" type="sibTrans" cxnId="{1B84F955-9661-4E53-A203-680D53B7D525}">
      <dgm:prSet/>
      <dgm:spPr/>
      <dgm:t>
        <a:bodyPr/>
        <a:lstStyle/>
        <a:p>
          <a:endParaRPr lang="en-US" sz="1400"/>
        </a:p>
      </dgm:t>
    </dgm:pt>
    <dgm:pt modelId="{85F68C4F-296E-4DBD-92AB-D24B100B7D38}">
      <dgm:prSet phldrT="[Text]" custT="1"/>
      <dgm:spPr>
        <a:solidFill>
          <a:schemeClr val="accent1">
            <a:lumMod val="20000"/>
            <a:lumOff val="80000"/>
            <a:alpha val="90000"/>
          </a:schemeClr>
        </a:solidFill>
      </dgm:spPr>
      <dgm:t>
        <a:bodyPr/>
        <a:lstStyle/>
        <a:p>
          <a:r>
            <a:rPr lang="en-US" sz="1400"/>
            <a:t>Production</a:t>
          </a:r>
        </a:p>
        <a:p>
          <a:r>
            <a:rPr lang="en-US" sz="1400"/>
            <a:t>(Subscription)</a:t>
          </a:r>
        </a:p>
      </dgm:t>
    </dgm:pt>
    <dgm:pt modelId="{45F5C1D6-F3AA-4FB4-B6CD-FB1DCF7B8F1C}" type="parTrans" cxnId="{B4CE2E15-8A96-4C1A-B64F-07242ACF481F}">
      <dgm:prSet/>
      <dgm:spPr/>
      <dgm:t>
        <a:bodyPr/>
        <a:lstStyle/>
        <a:p>
          <a:endParaRPr lang="en-US" sz="1400"/>
        </a:p>
      </dgm:t>
    </dgm:pt>
    <dgm:pt modelId="{1AD60F1D-1A89-4CDD-813E-AF5A142128CF}" type="sibTrans" cxnId="{B4CE2E15-8A96-4C1A-B64F-07242ACF481F}">
      <dgm:prSet/>
      <dgm:spPr/>
      <dgm:t>
        <a:bodyPr/>
        <a:lstStyle/>
        <a:p>
          <a:endParaRPr lang="en-US" sz="1400"/>
        </a:p>
      </dgm:t>
    </dgm:pt>
    <dgm:pt modelId="{B2E95965-9C8A-4CC9-8271-20E2D93F19FF}">
      <dgm:prSet phldrT="[Text]" custT="1"/>
      <dgm:spPr>
        <a:solidFill>
          <a:schemeClr val="accent1">
            <a:lumMod val="20000"/>
            <a:lumOff val="80000"/>
            <a:alpha val="90000"/>
          </a:schemeClr>
        </a:solidFill>
      </dgm:spPr>
      <dgm:t>
        <a:bodyPr/>
        <a:lstStyle/>
        <a:p>
          <a:r>
            <a:rPr lang="en-US" sz="1400"/>
            <a:t>Production</a:t>
          </a:r>
        </a:p>
        <a:p>
          <a:r>
            <a:rPr lang="en-US" sz="1400"/>
            <a:t>(Subscription)</a:t>
          </a:r>
        </a:p>
      </dgm:t>
    </dgm:pt>
    <dgm:pt modelId="{2FAAC4C2-1548-4EAE-8F8C-26CEEB78051D}" type="parTrans" cxnId="{4783D4CA-A47B-46D8-8C62-0DEDC98EB8E7}">
      <dgm:prSet/>
      <dgm:spPr/>
      <dgm:t>
        <a:bodyPr/>
        <a:lstStyle/>
        <a:p>
          <a:endParaRPr lang="en-US" sz="1400"/>
        </a:p>
      </dgm:t>
    </dgm:pt>
    <dgm:pt modelId="{2ACCD6E2-94FF-4796-8BEC-CFE81709C6BF}" type="sibTrans" cxnId="{4783D4CA-A47B-46D8-8C62-0DEDC98EB8E7}">
      <dgm:prSet/>
      <dgm:spPr/>
      <dgm:t>
        <a:bodyPr/>
        <a:lstStyle/>
        <a:p>
          <a:endParaRPr lang="en-US" sz="1400"/>
        </a:p>
      </dgm:t>
    </dgm:pt>
    <dgm:pt modelId="{0D7F969E-5FC5-438E-B189-1B2919ECE47A}" type="pres">
      <dgm:prSet presAssocID="{66B80514-0E91-4793-847A-D8C0809A3C4E}" presName="diagram" presStyleCnt="0">
        <dgm:presLayoutVars>
          <dgm:chPref val="1"/>
          <dgm:dir/>
          <dgm:animOne val="branch"/>
          <dgm:animLvl val="lvl"/>
          <dgm:resizeHandles/>
        </dgm:presLayoutVars>
      </dgm:prSet>
      <dgm:spPr/>
    </dgm:pt>
    <dgm:pt modelId="{E189216B-F798-4D4E-9440-296338B9C0CD}" type="pres">
      <dgm:prSet presAssocID="{31678A63-2AB5-48F0-8E3C-1553DF8870EF}" presName="root" presStyleCnt="0"/>
      <dgm:spPr/>
    </dgm:pt>
    <dgm:pt modelId="{4A1C2DAC-5755-4276-B274-F54672AE3DF7}" type="pres">
      <dgm:prSet presAssocID="{31678A63-2AB5-48F0-8E3C-1553DF8870EF}" presName="rootComposite" presStyleCnt="0"/>
      <dgm:spPr/>
    </dgm:pt>
    <dgm:pt modelId="{F512E548-1DEA-4F18-B05B-3997FB63605F}" type="pres">
      <dgm:prSet presAssocID="{31678A63-2AB5-48F0-8E3C-1553DF8870EF}" presName="rootText" presStyleLbl="node1" presStyleIdx="0" presStyleCnt="3"/>
      <dgm:spPr/>
    </dgm:pt>
    <dgm:pt modelId="{E48F06D1-2F68-461C-AA76-7B8E95343DF3}" type="pres">
      <dgm:prSet presAssocID="{31678A63-2AB5-48F0-8E3C-1553DF8870EF}" presName="rootConnector" presStyleLbl="node1" presStyleIdx="0" presStyleCnt="3"/>
      <dgm:spPr/>
    </dgm:pt>
    <dgm:pt modelId="{E04DE2A2-A0F3-4828-B82D-758109267A6A}" type="pres">
      <dgm:prSet presAssocID="{31678A63-2AB5-48F0-8E3C-1553DF8870EF}" presName="childShape" presStyleCnt="0"/>
      <dgm:spPr/>
    </dgm:pt>
    <dgm:pt modelId="{F0F522F2-5004-41C8-9361-64881613F7CF}" type="pres">
      <dgm:prSet presAssocID="{BC6781E9-D907-465D-A1B8-B350E1B4B856}" presName="Name13" presStyleLbl="parChTrans1D2" presStyleIdx="0" presStyleCnt="7"/>
      <dgm:spPr/>
    </dgm:pt>
    <dgm:pt modelId="{A2288072-D4F9-42C3-A960-F0D636C828F9}" type="pres">
      <dgm:prSet presAssocID="{B111DA72-261D-4864-8542-83AE4DC481F0}" presName="childText" presStyleLbl="bgAcc1" presStyleIdx="0" presStyleCnt="7">
        <dgm:presLayoutVars>
          <dgm:bulletEnabled val="1"/>
        </dgm:presLayoutVars>
      </dgm:prSet>
      <dgm:spPr/>
    </dgm:pt>
    <dgm:pt modelId="{05F14BD4-1CA9-43C6-87FE-15771367D562}" type="pres">
      <dgm:prSet presAssocID="{159480D2-D6D5-44B8-A2E1-0E76B9115615}" presName="Name13" presStyleLbl="parChTrans1D2" presStyleIdx="1" presStyleCnt="7"/>
      <dgm:spPr/>
    </dgm:pt>
    <dgm:pt modelId="{12995E3A-8BD6-480D-AAF0-265D40EEA42A}" type="pres">
      <dgm:prSet presAssocID="{58D68A6C-9653-4561-A201-1BBA446528A2}" presName="childText" presStyleLbl="bgAcc1" presStyleIdx="1" presStyleCnt="7">
        <dgm:presLayoutVars>
          <dgm:bulletEnabled val="1"/>
        </dgm:presLayoutVars>
      </dgm:prSet>
      <dgm:spPr/>
    </dgm:pt>
    <dgm:pt modelId="{EF3937E1-4DCC-4718-937C-1CC74B34A14E}" type="pres">
      <dgm:prSet presAssocID="{45F5C1D6-F3AA-4FB4-B6CD-FB1DCF7B8F1C}" presName="Name13" presStyleLbl="parChTrans1D2" presStyleIdx="2" presStyleCnt="7"/>
      <dgm:spPr/>
    </dgm:pt>
    <dgm:pt modelId="{E46B49A0-84B6-416D-999B-3579E656F583}" type="pres">
      <dgm:prSet presAssocID="{85F68C4F-296E-4DBD-92AB-D24B100B7D38}" presName="childText" presStyleLbl="bgAcc1" presStyleIdx="2" presStyleCnt="7">
        <dgm:presLayoutVars>
          <dgm:bulletEnabled val="1"/>
        </dgm:presLayoutVars>
      </dgm:prSet>
      <dgm:spPr/>
    </dgm:pt>
    <dgm:pt modelId="{B678A552-7704-4ECA-B6C7-124F8784DE0A}" type="pres">
      <dgm:prSet presAssocID="{51A5A180-FF30-4769-8FE8-A1D643827E71}" presName="root" presStyleCnt="0"/>
      <dgm:spPr/>
    </dgm:pt>
    <dgm:pt modelId="{0FB531C3-ADFD-4401-A461-FF926ED10EA1}" type="pres">
      <dgm:prSet presAssocID="{51A5A180-FF30-4769-8FE8-A1D643827E71}" presName="rootComposite" presStyleCnt="0"/>
      <dgm:spPr/>
    </dgm:pt>
    <dgm:pt modelId="{0D887403-DC51-4C2E-B4BB-84CF5CF1AB04}" type="pres">
      <dgm:prSet presAssocID="{51A5A180-FF30-4769-8FE8-A1D643827E71}" presName="rootText" presStyleLbl="node1" presStyleIdx="1" presStyleCnt="3"/>
      <dgm:spPr/>
    </dgm:pt>
    <dgm:pt modelId="{21150EC5-9E4A-4305-AA50-D7CC575C28B2}" type="pres">
      <dgm:prSet presAssocID="{51A5A180-FF30-4769-8FE8-A1D643827E71}" presName="rootConnector" presStyleLbl="node1" presStyleIdx="1" presStyleCnt="3"/>
      <dgm:spPr/>
    </dgm:pt>
    <dgm:pt modelId="{6BAD5639-6292-4A0B-8FE3-075697849FCE}" type="pres">
      <dgm:prSet presAssocID="{51A5A180-FF30-4769-8FE8-A1D643827E71}" presName="childShape" presStyleCnt="0"/>
      <dgm:spPr/>
    </dgm:pt>
    <dgm:pt modelId="{96CD66F9-52BE-41B2-AD1A-203F1CFDDD57}" type="pres">
      <dgm:prSet presAssocID="{69CACCBA-A6FF-430F-A1EA-855A1A6D4A48}" presName="Name13" presStyleLbl="parChTrans1D2" presStyleIdx="3" presStyleCnt="7"/>
      <dgm:spPr/>
    </dgm:pt>
    <dgm:pt modelId="{4CB478C8-6113-47D0-AFCE-E0612A2AAE8A}" type="pres">
      <dgm:prSet presAssocID="{59323F17-1066-48E8-B590-55C2711F66D6}" presName="childText" presStyleLbl="bgAcc1" presStyleIdx="3" presStyleCnt="7">
        <dgm:presLayoutVars>
          <dgm:bulletEnabled val="1"/>
        </dgm:presLayoutVars>
      </dgm:prSet>
      <dgm:spPr/>
    </dgm:pt>
    <dgm:pt modelId="{94DFC85F-276C-4F3A-AD7B-0AC9D6F07062}" type="pres">
      <dgm:prSet presAssocID="{5B59D6EC-108B-46A2-B059-14213B851E97}" presName="Name13" presStyleLbl="parChTrans1D2" presStyleIdx="4" presStyleCnt="7"/>
      <dgm:spPr/>
    </dgm:pt>
    <dgm:pt modelId="{ED0D8CCA-68D4-432B-BD3C-C72DA5925148}" type="pres">
      <dgm:prSet presAssocID="{D12EABD8-3B54-491E-825A-465C46DADF14}" presName="childText" presStyleLbl="bgAcc1" presStyleIdx="4" presStyleCnt="7">
        <dgm:presLayoutVars>
          <dgm:bulletEnabled val="1"/>
        </dgm:presLayoutVars>
      </dgm:prSet>
      <dgm:spPr/>
    </dgm:pt>
    <dgm:pt modelId="{814B5297-33B3-45E1-8B9D-6B5415FD79C4}" type="pres">
      <dgm:prSet presAssocID="{2FAAC4C2-1548-4EAE-8F8C-26CEEB78051D}" presName="Name13" presStyleLbl="parChTrans1D2" presStyleIdx="5" presStyleCnt="7"/>
      <dgm:spPr/>
    </dgm:pt>
    <dgm:pt modelId="{201936F1-E9B3-472D-8EB3-433F705E0EF3}" type="pres">
      <dgm:prSet presAssocID="{B2E95965-9C8A-4CC9-8271-20E2D93F19FF}" presName="childText" presStyleLbl="bgAcc1" presStyleIdx="5" presStyleCnt="7">
        <dgm:presLayoutVars>
          <dgm:bulletEnabled val="1"/>
        </dgm:presLayoutVars>
      </dgm:prSet>
      <dgm:spPr/>
    </dgm:pt>
    <dgm:pt modelId="{25B42A45-DBE5-48B4-A5BE-FCB22C18FF69}" type="pres">
      <dgm:prSet presAssocID="{E7C90D7D-451D-468B-8B25-DC977E77340A}" presName="root" presStyleCnt="0"/>
      <dgm:spPr/>
    </dgm:pt>
    <dgm:pt modelId="{2D0E6965-6796-472D-A295-92215B6BD826}" type="pres">
      <dgm:prSet presAssocID="{E7C90D7D-451D-468B-8B25-DC977E77340A}" presName="rootComposite" presStyleCnt="0"/>
      <dgm:spPr/>
    </dgm:pt>
    <dgm:pt modelId="{29A9E5B9-E38A-4EB7-86DD-5DB078CC3784}" type="pres">
      <dgm:prSet presAssocID="{E7C90D7D-451D-468B-8B25-DC977E77340A}" presName="rootText" presStyleLbl="node1" presStyleIdx="2" presStyleCnt="3"/>
      <dgm:spPr/>
    </dgm:pt>
    <dgm:pt modelId="{AABDE9E1-3B91-4F38-AF2A-21A86F8074C9}" type="pres">
      <dgm:prSet presAssocID="{E7C90D7D-451D-468B-8B25-DC977E77340A}" presName="rootConnector" presStyleLbl="node1" presStyleIdx="2" presStyleCnt="3"/>
      <dgm:spPr/>
    </dgm:pt>
    <dgm:pt modelId="{CC5CA995-75E4-4638-B501-6E3ED801D1B7}" type="pres">
      <dgm:prSet presAssocID="{E7C90D7D-451D-468B-8B25-DC977E77340A}" presName="childShape" presStyleCnt="0"/>
      <dgm:spPr/>
    </dgm:pt>
    <dgm:pt modelId="{DF0264FE-4EAC-43F9-805D-C9ACA868C3A2}" type="pres">
      <dgm:prSet presAssocID="{5942F941-F240-45AC-81AD-195941D116C9}" presName="Name13" presStyleLbl="parChTrans1D2" presStyleIdx="6" presStyleCnt="7"/>
      <dgm:spPr/>
    </dgm:pt>
    <dgm:pt modelId="{FF9D0CF4-4DF9-4721-BA13-F80371535B81}" type="pres">
      <dgm:prSet presAssocID="{8BEC6CFF-BCC0-4E45-AF06-F7F2B7F31178}" presName="childText" presStyleLbl="bgAcc1" presStyleIdx="6" presStyleCnt="7">
        <dgm:presLayoutVars>
          <dgm:bulletEnabled val="1"/>
        </dgm:presLayoutVars>
      </dgm:prSet>
      <dgm:spPr/>
    </dgm:pt>
  </dgm:ptLst>
  <dgm:cxnLst>
    <dgm:cxn modelId="{77A9E103-2404-40DE-9B10-5A5A5B1EDBB6}" type="presOf" srcId="{69CACCBA-A6FF-430F-A1EA-855A1A6D4A48}" destId="{96CD66F9-52BE-41B2-AD1A-203F1CFDDD57}" srcOrd="0" destOrd="0" presId="urn:microsoft.com/office/officeart/2005/8/layout/hierarchy3"/>
    <dgm:cxn modelId="{B4CE2E15-8A96-4C1A-B64F-07242ACF481F}" srcId="{31678A63-2AB5-48F0-8E3C-1553DF8870EF}" destId="{85F68C4F-296E-4DBD-92AB-D24B100B7D38}" srcOrd="2" destOrd="0" parTransId="{45F5C1D6-F3AA-4FB4-B6CD-FB1DCF7B8F1C}" sibTransId="{1AD60F1D-1A89-4CDD-813E-AF5A142128CF}"/>
    <dgm:cxn modelId="{98A4D92A-C152-4F4D-8ECF-41D127F747D9}" type="presOf" srcId="{66B80514-0E91-4793-847A-D8C0809A3C4E}" destId="{0D7F969E-5FC5-438E-B189-1B2919ECE47A}" srcOrd="0" destOrd="0" presId="urn:microsoft.com/office/officeart/2005/8/layout/hierarchy3"/>
    <dgm:cxn modelId="{157F5233-FA73-4850-A72E-9D963C493BB9}" type="presOf" srcId="{E7C90D7D-451D-468B-8B25-DC977E77340A}" destId="{29A9E5B9-E38A-4EB7-86DD-5DB078CC3784}" srcOrd="0" destOrd="0" presId="urn:microsoft.com/office/officeart/2005/8/layout/hierarchy3"/>
    <dgm:cxn modelId="{10C4845F-EDA7-4F27-9791-1E7672E72EC2}" type="presOf" srcId="{BC6781E9-D907-465D-A1B8-B350E1B4B856}" destId="{F0F522F2-5004-41C8-9361-64881613F7CF}" srcOrd="0" destOrd="0" presId="urn:microsoft.com/office/officeart/2005/8/layout/hierarchy3"/>
    <dgm:cxn modelId="{90252C66-F59F-44B3-930D-6761D89E9182}" type="presOf" srcId="{31678A63-2AB5-48F0-8E3C-1553DF8870EF}" destId="{F512E548-1DEA-4F18-B05B-3997FB63605F}" srcOrd="0" destOrd="0" presId="urn:microsoft.com/office/officeart/2005/8/layout/hierarchy3"/>
    <dgm:cxn modelId="{D7434866-418C-4971-95C7-F76363352519}" type="presOf" srcId="{D12EABD8-3B54-491E-825A-465C46DADF14}" destId="{ED0D8CCA-68D4-432B-BD3C-C72DA5925148}" srcOrd="0" destOrd="0" presId="urn:microsoft.com/office/officeart/2005/8/layout/hierarchy3"/>
    <dgm:cxn modelId="{B5F92F48-6254-42A0-BB66-52E2566C900D}" srcId="{51A5A180-FF30-4769-8FE8-A1D643827E71}" destId="{59323F17-1066-48E8-B590-55C2711F66D6}" srcOrd="0" destOrd="0" parTransId="{69CACCBA-A6FF-430F-A1EA-855A1A6D4A48}" sibTransId="{CD755A72-6CA6-4B81-8FDF-E6A9DB1BA855}"/>
    <dgm:cxn modelId="{91BC5D4B-7896-4425-BBDC-2A634D1B4B47}" type="presOf" srcId="{31678A63-2AB5-48F0-8E3C-1553DF8870EF}" destId="{E48F06D1-2F68-461C-AA76-7B8E95343DF3}" srcOrd="1" destOrd="0" presId="urn:microsoft.com/office/officeart/2005/8/layout/hierarchy3"/>
    <dgm:cxn modelId="{06182C6E-B31C-4E15-B086-74DB40609520}" srcId="{51A5A180-FF30-4769-8FE8-A1D643827E71}" destId="{D12EABD8-3B54-491E-825A-465C46DADF14}" srcOrd="1" destOrd="0" parTransId="{5B59D6EC-108B-46A2-B059-14213B851E97}" sibTransId="{B86F3A84-46A2-4CD1-AD13-4BE10DD1362D}"/>
    <dgm:cxn modelId="{1B84F955-9661-4E53-A203-680D53B7D525}" srcId="{31678A63-2AB5-48F0-8E3C-1553DF8870EF}" destId="{58D68A6C-9653-4561-A201-1BBA446528A2}" srcOrd="1" destOrd="0" parTransId="{159480D2-D6D5-44B8-A2E1-0E76B9115615}" sibTransId="{53629086-E8E0-428A-8CA9-4F0CE623069D}"/>
    <dgm:cxn modelId="{6A353656-0B62-4066-8FA4-54C0F6A8D589}" type="presOf" srcId="{B2E95965-9C8A-4CC9-8271-20E2D93F19FF}" destId="{201936F1-E9B3-472D-8EB3-433F705E0EF3}" srcOrd="0" destOrd="0" presId="urn:microsoft.com/office/officeart/2005/8/layout/hierarchy3"/>
    <dgm:cxn modelId="{9B96DC88-0D24-4B55-9C83-3BF7CD3BF216}" type="presOf" srcId="{E7C90D7D-451D-468B-8B25-DC977E77340A}" destId="{AABDE9E1-3B91-4F38-AF2A-21A86F8074C9}" srcOrd="1" destOrd="0" presId="urn:microsoft.com/office/officeart/2005/8/layout/hierarchy3"/>
    <dgm:cxn modelId="{C2B8C88C-8103-4AD9-87A0-574B262A2289}" srcId="{66B80514-0E91-4793-847A-D8C0809A3C4E}" destId="{E7C90D7D-451D-468B-8B25-DC977E77340A}" srcOrd="2" destOrd="0" parTransId="{8CBA807F-8468-4618-8CE1-8B0C5570D2CD}" sibTransId="{4EBED47C-9CD6-4B06-93C2-2F31927EBC7A}"/>
    <dgm:cxn modelId="{314F158D-CE4F-47D2-9288-7A0B0D0BB778}" type="presOf" srcId="{59323F17-1066-48E8-B590-55C2711F66D6}" destId="{4CB478C8-6113-47D0-AFCE-E0612A2AAE8A}" srcOrd="0" destOrd="0" presId="urn:microsoft.com/office/officeart/2005/8/layout/hierarchy3"/>
    <dgm:cxn modelId="{DD501F95-E04E-4888-8DE9-BAB9E9EC29F1}" type="presOf" srcId="{B111DA72-261D-4864-8542-83AE4DC481F0}" destId="{A2288072-D4F9-42C3-A960-F0D636C828F9}" srcOrd="0" destOrd="0" presId="urn:microsoft.com/office/officeart/2005/8/layout/hierarchy3"/>
    <dgm:cxn modelId="{539C169C-ECA8-436B-9554-1CBC11045FA0}" type="presOf" srcId="{5B59D6EC-108B-46A2-B059-14213B851E97}" destId="{94DFC85F-276C-4F3A-AD7B-0AC9D6F07062}" srcOrd="0" destOrd="0" presId="urn:microsoft.com/office/officeart/2005/8/layout/hierarchy3"/>
    <dgm:cxn modelId="{AD76759C-37C5-40D0-9F77-1798562860BA}" srcId="{E7C90D7D-451D-468B-8B25-DC977E77340A}" destId="{8BEC6CFF-BCC0-4E45-AF06-F7F2B7F31178}" srcOrd="0" destOrd="0" parTransId="{5942F941-F240-45AC-81AD-195941D116C9}" sibTransId="{E0E67804-A091-40AC-97CC-4205441EDFFD}"/>
    <dgm:cxn modelId="{FC3DA59D-113B-491B-9E08-6FEA3168C0F1}" type="presOf" srcId="{2FAAC4C2-1548-4EAE-8F8C-26CEEB78051D}" destId="{814B5297-33B3-45E1-8B9D-6B5415FD79C4}" srcOrd="0" destOrd="0" presId="urn:microsoft.com/office/officeart/2005/8/layout/hierarchy3"/>
    <dgm:cxn modelId="{D8B175A6-981B-42D3-B25D-46F1AE33B3A9}" type="presOf" srcId="{85F68C4F-296E-4DBD-92AB-D24B100B7D38}" destId="{E46B49A0-84B6-416D-999B-3579E656F583}" srcOrd="0" destOrd="0" presId="urn:microsoft.com/office/officeart/2005/8/layout/hierarchy3"/>
    <dgm:cxn modelId="{3B0344A9-C323-4AF6-A29C-EA49CA810065}" type="presOf" srcId="{8BEC6CFF-BCC0-4E45-AF06-F7F2B7F31178}" destId="{FF9D0CF4-4DF9-4721-BA13-F80371535B81}" srcOrd="0" destOrd="0" presId="urn:microsoft.com/office/officeart/2005/8/layout/hierarchy3"/>
    <dgm:cxn modelId="{2CF9E4A9-7B71-4658-A57B-2BD3F60BFAAB}" type="presOf" srcId="{51A5A180-FF30-4769-8FE8-A1D643827E71}" destId="{21150EC5-9E4A-4305-AA50-D7CC575C28B2}" srcOrd="1" destOrd="0" presId="urn:microsoft.com/office/officeart/2005/8/layout/hierarchy3"/>
    <dgm:cxn modelId="{37A59BAE-B44D-4068-A732-B95AFC968337}" type="presOf" srcId="{45F5C1D6-F3AA-4FB4-B6CD-FB1DCF7B8F1C}" destId="{EF3937E1-4DCC-4718-937C-1CC74B34A14E}" srcOrd="0" destOrd="0" presId="urn:microsoft.com/office/officeart/2005/8/layout/hierarchy3"/>
    <dgm:cxn modelId="{91F7E0C3-ABA9-4949-88E9-BE550A650436}" srcId="{31678A63-2AB5-48F0-8E3C-1553DF8870EF}" destId="{B111DA72-261D-4864-8542-83AE4DC481F0}" srcOrd="0" destOrd="0" parTransId="{BC6781E9-D907-465D-A1B8-B350E1B4B856}" sibTransId="{EE24D25C-0B06-4B5B-9EB2-B1A019742A03}"/>
    <dgm:cxn modelId="{DB09C3C7-80B6-4136-9635-57F1849A1D2E}" type="presOf" srcId="{5942F941-F240-45AC-81AD-195941D116C9}" destId="{DF0264FE-4EAC-43F9-805D-C9ACA868C3A2}" srcOrd="0" destOrd="0" presId="urn:microsoft.com/office/officeart/2005/8/layout/hierarchy3"/>
    <dgm:cxn modelId="{4783D4CA-A47B-46D8-8C62-0DEDC98EB8E7}" srcId="{51A5A180-FF30-4769-8FE8-A1D643827E71}" destId="{B2E95965-9C8A-4CC9-8271-20E2D93F19FF}" srcOrd="2" destOrd="0" parTransId="{2FAAC4C2-1548-4EAE-8F8C-26CEEB78051D}" sibTransId="{2ACCD6E2-94FF-4796-8BEC-CFE81709C6BF}"/>
    <dgm:cxn modelId="{B0E774E4-2937-461C-A613-E760C92D7E4A}" type="presOf" srcId="{159480D2-D6D5-44B8-A2E1-0E76B9115615}" destId="{05F14BD4-1CA9-43C6-87FE-15771367D562}" srcOrd="0" destOrd="0" presId="urn:microsoft.com/office/officeart/2005/8/layout/hierarchy3"/>
    <dgm:cxn modelId="{E57848F0-C63E-42A9-A77A-7F8773F71D1A}" srcId="{66B80514-0E91-4793-847A-D8C0809A3C4E}" destId="{31678A63-2AB5-48F0-8E3C-1553DF8870EF}" srcOrd="0" destOrd="0" parTransId="{13AD67B0-F2CE-42FC-B322-1BC255C46DC6}" sibTransId="{0A36C9E6-4DAB-41C7-B1BD-0D640920E31A}"/>
    <dgm:cxn modelId="{B672DAF1-570D-43C7-B5C5-0ED98702ADD2}" srcId="{66B80514-0E91-4793-847A-D8C0809A3C4E}" destId="{51A5A180-FF30-4769-8FE8-A1D643827E71}" srcOrd="1" destOrd="0" parTransId="{FC70393F-72F7-4243-AF7D-5E4FE83B4EC3}" sibTransId="{2A8A711D-EFFD-425C-B429-19A7BD5CA32C}"/>
    <dgm:cxn modelId="{B59069F3-37BE-4192-B0C9-F93DBE47B4CE}" type="presOf" srcId="{51A5A180-FF30-4769-8FE8-A1D643827E71}" destId="{0D887403-DC51-4C2E-B4BB-84CF5CF1AB04}" srcOrd="0" destOrd="0" presId="urn:microsoft.com/office/officeart/2005/8/layout/hierarchy3"/>
    <dgm:cxn modelId="{6FC8C1FA-BCC3-4529-9AEB-2FE0EFC393C8}" type="presOf" srcId="{58D68A6C-9653-4561-A201-1BBA446528A2}" destId="{12995E3A-8BD6-480D-AAF0-265D40EEA42A}" srcOrd="0" destOrd="0" presId="urn:microsoft.com/office/officeart/2005/8/layout/hierarchy3"/>
    <dgm:cxn modelId="{0E9289BC-D497-4748-A63B-34389BB6D36D}" type="presParOf" srcId="{0D7F969E-5FC5-438E-B189-1B2919ECE47A}" destId="{E189216B-F798-4D4E-9440-296338B9C0CD}" srcOrd="0" destOrd="0" presId="urn:microsoft.com/office/officeart/2005/8/layout/hierarchy3"/>
    <dgm:cxn modelId="{BFA30C8E-CBF7-43CA-96AA-760FEA602E66}" type="presParOf" srcId="{E189216B-F798-4D4E-9440-296338B9C0CD}" destId="{4A1C2DAC-5755-4276-B274-F54672AE3DF7}" srcOrd="0" destOrd="0" presId="urn:microsoft.com/office/officeart/2005/8/layout/hierarchy3"/>
    <dgm:cxn modelId="{5E6DB7A5-37BF-4D19-9FCA-5B9F9C33FD11}" type="presParOf" srcId="{4A1C2DAC-5755-4276-B274-F54672AE3DF7}" destId="{F512E548-1DEA-4F18-B05B-3997FB63605F}" srcOrd="0" destOrd="0" presId="urn:microsoft.com/office/officeart/2005/8/layout/hierarchy3"/>
    <dgm:cxn modelId="{D692F6E9-1E02-45AF-A648-99DC294A348B}" type="presParOf" srcId="{4A1C2DAC-5755-4276-B274-F54672AE3DF7}" destId="{E48F06D1-2F68-461C-AA76-7B8E95343DF3}" srcOrd="1" destOrd="0" presId="urn:microsoft.com/office/officeart/2005/8/layout/hierarchy3"/>
    <dgm:cxn modelId="{3AD07919-0900-494D-B00A-B00560C63219}" type="presParOf" srcId="{E189216B-F798-4D4E-9440-296338B9C0CD}" destId="{E04DE2A2-A0F3-4828-B82D-758109267A6A}" srcOrd="1" destOrd="0" presId="urn:microsoft.com/office/officeart/2005/8/layout/hierarchy3"/>
    <dgm:cxn modelId="{DFAA0ABE-27EB-4C18-B831-17922E80C05B}" type="presParOf" srcId="{E04DE2A2-A0F3-4828-B82D-758109267A6A}" destId="{F0F522F2-5004-41C8-9361-64881613F7CF}" srcOrd="0" destOrd="0" presId="urn:microsoft.com/office/officeart/2005/8/layout/hierarchy3"/>
    <dgm:cxn modelId="{76F00DE7-6BD4-40D8-86E0-B876BA044BD4}" type="presParOf" srcId="{E04DE2A2-A0F3-4828-B82D-758109267A6A}" destId="{A2288072-D4F9-42C3-A960-F0D636C828F9}" srcOrd="1" destOrd="0" presId="urn:microsoft.com/office/officeart/2005/8/layout/hierarchy3"/>
    <dgm:cxn modelId="{1C95C692-50E0-4DEC-93D0-E7701329D5B0}" type="presParOf" srcId="{E04DE2A2-A0F3-4828-B82D-758109267A6A}" destId="{05F14BD4-1CA9-43C6-87FE-15771367D562}" srcOrd="2" destOrd="0" presId="urn:microsoft.com/office/officeart/2005/8/layout/hierarchy3"/>
    <dgm:cxn modelId="{5031E88B-0145-4654-B97C-E7D0CD5B33EB}" type="presParOf" srcId="{E04DE2A2-A0F3-4828-B82D-758109267A6A}" destId="{12995E3A-8BD6-480D-AAF0-265D40EEA42A}" srcOrd="3" destOrd="0" presId="urn:microsoft.com/office/officeart/2005/8/layout/hierarchy3"/>
    <dgm:cxn modelId="{2286C4C3-B729-4B96-9BDC-0FC3D397839A}" type="presParOf" srcId="{E04DE2A2-A0F3-4828-B82D-758109267A6A}" destId="{EF3937E1-4DCC-4718-937C-1CC74B34A14E}" srcOrd="4" destOrd="0" presId="urn:microsoft.com/office/officeart/2005/8/layout/hierarchy3"/>
    <dgm:cxn modelId="{12074670-952A-4816-A741-A0CF78D13E96}" type="presParOf" srcId="{E04DE2A2-A0F3-4828-B82D-758109267A6A}" destId="{E46B49A0-84B6-416D-999B-3579E656F583}" srcOrd="5" destOrd="0" presId="urn:microsoft.com/office/officeart/2005/8/layout/hierarchy3"/>
    <dgm:cxn modelId="{6B6C1534-6A73-4DE1-A804-1E7FE2F2E903}" type="presParOf" srcId="{0D7F969E-5FC5-438E-B189-1B2919ECE47A}" destId="{B678A552-7704-4ECA-B6C7-124F8784DE0A}" srcOrd="1" destOrd="0" presId="urn:microsoft.com/office/officeart/2005/8/layout/hierarchy3"/>
    <dgm:cxn modelId="{A62D0527-3EED-49AA-A020-05EF1E555692}" type="presParOf" srcId="{B678A552-7704-4ECA-B6C7-124F8784DE0A}" destId="{0FB531C3-ADFD-4401-A461-FF926ED10EA1}" srcOrd="0" destOrd="0" presId="urn:microsoft.com/office/officeart/2005/8/layout/hierarchy3"/>
    <dgm:cxn modelId="{5220E16D-8056-441C-984E-DAEA36B11769}" type="presParOf" srcId="{0FB531C3-ADFD-4401-A461-FF926ED10EA1}" destId="{0D887403-DC51-4C2E-B4BB-84CF5CF1AB04}" srcOrd="0" destOrd="0" presId="urn:microsoft.com/office/officeart/2005/8/layout/hierarchy3"/>
    <dgm:cxn modelId="{4D905040-97C3-4818-A44F-6B8EF0F40B5F}" type="presParOf" srcId="{0FB531C3-ADFD-4401-A461-FF926ED10EA1}" destId="{21150EC5-9E4A-4305-AA50-D7CC575C28B2}" srcOrd="1" destOrd="0" presId="urn:microsoft.com/office/officeart/2005/8/layout/hierarchy3"/>
    <dgm:cxn modelId="{06EA10E4-0068-483B-A873-30CC691C4F27}" type="presParOf" srcId="{B678A552-7704-4ECA-B6C7-124F8784DE0A}" destId="{6BAD5639-6292-4A0B-8FE3-075697849FCE}" srcOrd="1" destOrd="0" presId="urn:microsoft.com/office/officeart/2005/8/layout/hierarchy3"/>
    <dgm:cxn modelId="{CA32E323-5872-4D04-A0A2-FAEC58CF6373}" type="presParOf" srcId="{6BAD5639-6292-4A0B-8FE3-075697849FCE}" destId="{96CD66F9-52BE-41B2-AD1A-203F1CFDDD57}" srcOrd="0" destOrd="0" presId="urn:microsoft.com/office/officeart/2005/8/layout/hierarchy3"/>
    <dgm:cxn modelId="{D3F8759B-4AD2-4B9E-86E8-9F3889DABCBA}" type="presParOf" srcId="{6BAD5639-6292-4A0B-8FE3-075697849FCE}" destId="{4CB478C8-6113-47D0-AFCE-E0612A2AAE8A}" srcOrd="1" destOrd="0" presId="urn:microsoft.com/office/officeart/2005/8/layout/hierarchy3"/>
    <dgm:cxn modelId="{8195A047-7D62-4BE4-81EA-8BA5C25D2B3A}" type="presParOf" srcId="{6BAD5639-6292-4A0B-8FE3-075697849FCE}" destId="{94DFC85F-276C-4F3A-AD7B-0AC9D6F07062}" srcOrd="2" destOrd="0" presId="urn:microsoft.com/office/officeart/2005/8/layout/hierarchy3"/>
    <dgm:cxn modelId="{ADDA80F9-2CE2-4A0B-A249-4D77D127EDC0}" type="presParOf" srcId="{6BAD5639-6292-4A0B-8FE3-075697849FCE}" destId="{ED0D8CCA-68D4-432B-BD3C-C72DA5925148}" srcOrd="3" destOrd="0" presId="urn:microsoft.com/office/officeart/2005/8/layout/hierarchy3"/>
    <dgm:cxn modelId="{301544C6-2D19-40E7-83ED-843E47850040}" type="presParOf" srcId="{6BAD5639-6292-4A0B-8FE3-075697849FCE}" destId="{814B5297-33B3-45E1-8B9D-6B5415FD79C4}" srcOrd="4" destOrd="0" presId="urn:microsoft.com/office/officeart/2005/8/layout/hierarchy3"/>
    <dgm:cxn modelId="{D6A13156-12A8-49C0-A260-D86422FCE0F7}" type="presParOf" srcId="{6BAD5639-6292-4A0B-8FE3-075697849FCE}" destId="{201936F1-E9B3-472D-8EB3-433F705E0EF3}" srcOrd="5" destOrd="0" presId="urn:microsoft.com/office/officeart/2005/8/layout/hierarchy3"/>
    <dgm:cxn modelId="{18141AD1-1463-47BD-86CB-CC2F9F7662C4}" type="presParOf" srcId="{0D7F969E-5FC5-438E-B189-1B2919ECE47A}" destId="{25B42A45-DBE5-48B4-A5BE-FCB22C18FF69}" srcOrd="2" destOrd="0" presId="urn:microsoft.com/office/officeart/2005/8/layout/hierarchy3"/>
    <dgm:cxn modelId="{93DF7F9C-FF86-4060-82BB-E42054CBA18D}" type="presParOf" srcId="{25B42A45-DBE5-48B4-A5BE-FCB22C18FF69}" destId="{2D0E6965-6796-472D-A295-92215B6BD826}" srcOrd="0" destOrd="0" presId="urn:microsoft.com/office/officeart/2005/8/layout/hierarchy3"/>
    <dgm:cxn modelId="{B5A0CAF6-518B-4E96-8FED-C2F49BA5DCD0}" type="presParOf" srcId="{2D0E6965-6796-472D-A295-92215B6BD826}" destId="{29A9E5B9-E38A-4EB7-86DD-5DB078CC3784}" srcOrd="0" destOrd="0" presId="urn:microsoft.com/office/officeart/2005/8/layout/hierarchy3"/>
    <dgm:cxn modelId="{2DC3BCA1-22E1-4798-9733-390B9CC9AB69}" type="presParOf" srcId="{2D0E6965-6796-472D-A295-92215B6BD826}" destId="{AABDE9E1-3B91-4F38-AF2A-21A86F8074C9}" srcOrd="1" destOrd="0" presId="urn:microsoft.com/office/officeart/2005/8/layout/hierarchy3"/>
    <dgm:cxn modelId="{27456430-AEF7-4CD3-9D33-23707C4190F3}" type="presParOf" srcId="{25B42A45-DBE5-48B4-A5BE-FCB22C18FF69}" destId="{CC5CA995-75E4-4638-B501-6E3ED801D1B7}" srcOrd="1" destOrd="0" presId="urn:microsoft.com/office/officeart/2005/8/layout/hierarchy3"/>
    <dgm:cxn modelId="{A8CA2862-C8DA-47ED-9FDD-6A8BA8338A5D}" type="presParOf" srcId="{CC5CA995-75E4-4638-B501-6E3ED801D1B7}" destId="{DF0264FE-4EAC-43F9-805D-C9ACA868C3A2}" srcOrd="0" destOrd="0" presId="urn:microsoft.com/office/officeart/2005/8/layout/hierarchy3"/>
    <dgm:cxn modelId="{6E137D1B-6CBB-4ED7-916B-098A0CA132BB}" type="presParOf" srcId="{CC5CA995-75E4-4638-B501-6E3ED801D1B7}" destId="{FF9D0CF4-4DF9-4721-BA13-F80371535B81}"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8600A7-50E6-4F57-83D0-7956526A504E}"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EF73B45F-1B32-487F-8FEB-0A55FDAE7242}">
      <dgm:prSet phldrT="[Text]"/>
      <dgm:spPr/>
      <dgm:t>
        <a:bodyPr/>
        <a:lstStyle/>
        <a:p>
          <a:r>
            <a:rPr lang="en-US"/>
            <a:t>Biz Unit 1</a:t>
          </a:r>
        </a:p>
      </dgm:t>
    </dgm:pt>
    <dgm:pt modelId="{7AAD2423-BB46-4498-ACA8-1F662556A097}" type="parTrans" cxnId="{F6282444-3768-46BD-8105-B280D8BDB744}">
      <dgm:prSet/>
      <dgm:spPr/>
      <dgm:t>
        <a:bodyPr/>
        <a:lstStyle/>
        <a:p>
          <a:endParaRPr lang="en-US"/>
        </a:p>
      </dgm:t>
    </dgm:pt>
    <dgm:pt modelId="{93741736-AC34-46CB-B2F2-ABF75F5F7C40}" type="sibTrans" cxnId="{F6282444-3768-46BD-8105-B280D8BDB744}">
      <dgm:prSet/>
      <dgm:spPr/>
      <dgm:t>
        <a:bodyPr/>
        <a:lstStyle/>
        <a:p>
          <a:endParaRPr lang="en-US"/>
        </a:p>
      </dgm:t>
    </dgm:pt>
    <dgm:pt modelId="{E9023BFA-C56F-4DC9-8692-1B9093B76747}">
      <dgm:prSet phldrT="[Text]"/>
      <dgm:spPr>
        <a:solidFill>
          <a:schemeClr val="accent3">
            <a:lumMod val="40000"/>
            <a:lumOff val="60000"/>
          </a:schemeClr>
        </a:solidFill>
      </dgm:spPr>
      <dgm:t>
        <a:bodyPr/>
        <a:lstStyle/>
        <a:p>
          <a:r>
            <a:rPr lang="en-US" err="1"/>
            <a:t>CostMgmt_Dev</a:t>
          </a:r>
          <a:endParaRPr lang="en-US"/>
        </a:p>
      </dgm:t>
    </dgm:pt>
    <dgm:pt modelId="{1CE9F770-4F73-4DA8-8F60-7A0532296471}" type="parTrans" cxnId="{8E8F92C9-30F3-49BE-A5AF-42A60D8596A5}">
      <dgm:prSet/>
      <dgm:spPr/>
      <dgm:t>
        <a:bodyPr/>
        <a:lstStyle/>
        <a:p>
          <a:endParaRPr lang="en-US"/>
        </a:p>
      </dgm:t>
    </dgm:pt>
    <dgm:pt modelId="{D3BE5501-0356-4EBA-B47E-86D37BDB4A43}" type="sibTrans" cxnId="{8E8F92C9-30F3-49BE-A5AF-42A60D8596A5}">
      <dgm:prSet/>
      <dgm:spPr/>
      <dgm:t>
        <a:bodyPr/>
        <a:lstStyle/>
        <a:p>
          <a:endParaRPr lang="en-US"/>
        </a:p>
      </dgm:t>
    </dgm:pt>
    <dgm:pt modelId="{2FE80865-30C1-4005-B141-1FB490647A41}">
      <dgm:prSet phldrT="[Text]"/>
      <dgm:spPr>
        <a:solidFill>
          <a:schemeClr val="bg1">
            <a:lumMod val="65000"/>
          </a:schemeClr>
        </a:solidFill>
      </dgm:spPr>
      <dgm:t>
        <a:bodyPr/>
        <a:lstStyle/>
        <a:p>
          <a:r>
            <a:rPr lang="en-US" err="1"/>
            <a:t>myProject_UI</a:t>
          </a:r>
          <a:endParaRPr lang="en-US"/>
        </a:p>
      </dgm:t>
    </dgm:pt>
    <dgm:pt modelId="{E1CB2128-98A8-4F65-B423-BD2A14B4BF98}" type="parTrans" cxnId="{6E002B1C-D5F9-4AE4-B94D-18FF98F52CB5}">
      <dgm:prSet/>
      <dgm:spPr/>
      <dgm:t>
        <a:bodyPr/>
        <a:lstStyle/>
        <a:p>
          <a:endParaRPr lang="en-US"/>
        </a:p>
      </dgm:t>
    </dgm:pt>
    <dgm:pt modelId="{A10BBF52-3122-4B38-A461-371D03B95E42}" type="sibTrans" cxnId="{6E002B1C-D5F9-4AE4-B94D-18FF98F52CB5}">
      <dgm:prSet/>
      <dgm:spPr/>
      <dgm:t>
        <a:bodyPr/>
        <a:lstStyle/>
        <a:p>
          <a:endParaRPr lang="en-US"/>
        </a:p>
      </dgm:t>
    </dgm:pt>
    <dgm:pt modelId="{8E66AFCD-85E8-41C9-B204-037A99CB024E}">
      <dgm:prSet phldrT="[Text]"/>
      <dgm:spPr>
        <a:solidFill>
          <a:schemeClr val="bg1">
            <a:lumMod val="65000"/>
          </a:schemeClr>
        </a:solidFill>
      </dgm:spPr>
      <dgm:t>
        <a:bodyPr/>
        <a:lstStyle/>
        <a:p>
          <a:r>
            <a:rPr lang="en-US" err="1"/>
            <a:t>myProject_Db</a:t>
          </a:r>
          <a:endParaRPr lang="en-US"/>
        </a:p>
      </dgm:t>
    </dgm:pt>
    <dgm:pt modelId="{C451A0D3-536A-4B2A-A527-6B12536D7FDE}" type="parTrans" cxnId="{FCE291ED-FCFF-4A41-9F74-286FAA7BFDBA}">
      <dgm:prSet/>
      <dgm:spPr/>
      <dgm:t>
        <a:bodyPr/>
        <a:lstStyle/>
        <a:p>
          <a:endParaRPr lang="en-US"/>
        </a:p>
      </dgm:t>
    </dgm:pt>
    <dgm:pt modelId="{07B57FC5-161D-47BA-9CC4-307B736024FA}" type="sibTrans" cxnId="{FCE291ED-FCFF-4A41-9F74-286FAA7BFDBA}">
      <dgm:prSet/>
      <dgm:spPr/>
      <dgm:t>
        <a:bodyPr/>
        <a:lstStyle/>
        <a:p>
          <a:endParaRPr lang="en-US"/>
        </a:p>
      </dgm:t>
    </dgm:pt>
    <dgm:pt modelId="{9D41AA40-565C-4831-A5AA-DE127D9E1C29}">
      <dgm:prSet phldrT="[Text]"/>
      <dgm:spPr>
        <a:solidFill>
          <a:schemeClr val="accent2">
            <a:lumMod val="10000"/>
            <a:lumOff val="90000"/>
          </a:schemeClr>
        </a:solidFill>
      </dgm:spPr>
      <dgm:t>
        <a:bodyPr/>
        <a:lstStyle/>
        <a:p>
          <a:r>
            <a:rPr lang="en-US"/>
            <a:t>Department</a:t>
          </a:r>
        </a:p>
      </dgm:t>
    </dgm:pt>
    <dgm:pt modelId="{B9C199E9-A488-4AE1-8982-ABF14E8E901A}" type="parTrans" cxnId="{657DC3F2-43E9-4CAA-A31A-7C9461E2B9CE}">
      <dgm:prSet/>
      <dgm:spPr/>
      <dgm:t>
        <a:bodyPr/>
        <a:lstStyle/>
        <a:p>
          <a:endParaRPr lang="en-US"/>
        </a:p>
      </dgm:t>
    </dgm:pt>
    <dgm:pt modelId="{7E418218-52C2-4B79-B91F-B9FA9F80FB05}" type="sibTrans" cxnId="{657DC3F2-43E9-4CAA-A31A-7C9461E2B9CE}">
      <dgm:prSet/>
      <dgm:spPr/>
      <dgm:t>
        <a:bodyPr/>
        <a:lstStyle/>
        <a:p>
          <a:endParaRPr lang="en-US"/>
        </a:p>
      </dgm:t>
    </dgm:pt>
    <dgm:pt modelId="{D1DC4AAF-06AF-45F1-B865-B99934582477}">
      <dgm:prSet phldrT="[Text]"/>
      <dgm:spPr>
        <a:solidFill>
          <a:schemeClr val="accent2">
            <a:lumMod val="25000"/>
            <a:lumOff val="75000"/>
          </a:schemeClr>
        </a:solidFill>
      </dgm:spPr>
      <dgm:t>
        <a:bodyPr/>
        <a:lstStyle/>
        <a:p>
          <a:r>
            <a:rPr lang="en-US"/>
            <a:t>Subscription</a:t>
          </a:r>
        </a:p>
      </dgm:t>
    </dgm:pt>
    <dgm:pt modelId="{318CC3A6-8877-488D-8E06-BED06ABD466B}" type="parTrans" cxnId="{82C3E0B7-EF89-4C90-8539-146B4EA4AF1B}">
      <dgm:prSet/>
      <dgm:spPr/>
      <dgm:t>
        <a:bodyPr/>
        <a:lstStyle/>
        <a:p>
          <a:endParaRPr lang="en-US"/>
        </a:p>
      </dgm:t>
    </dgm:pt>
    <dgm:pt modelId="{11E53D11-D758-43CB-9DF9-2FA4332E399D}" type="sibTrans" cxnId="{82C3E0B7-EF89-4C90-8539-146B4EA4AF1B}">
      <dgm:prSet/>
      <dgm:spPr/>
      <dgm:t>
        <a:bodyPr/>
        <a:lstStyle/>
        <a:p>
          <a:endParaRPr lang="en-US"/>
        </a:p>
      </dgm:t>
    </dgm:pt>
    <dgm:pt modelId="{DE4D9265-4C5F-4C49-929B-AAA567864366}">
      <dgm:prSet phldrT="[Text]" custT="1"/>
      <dgm:spPr>
        <a:solidFill>
          <a:schemeClr val="accent1">
            <a:lumMod val="40000"/>
            <a:lumOff val="60000"/>
          </a:schemeClr>
        </a:solidFill>
        <a:ln>
          <a:solidFill>
            <a:schemeClr val="lt1">
              <a:hueOff val="0"/>
              <a:satOff val="0"/>
              <a:lumOff val="0"/>
            </a:schemeClr>
          </a:solidFill>
        </a:ln>
      </dgm:spPr>
      <dgm:t>
        <a:bodyPr/>
        <a:lstStyle/>
        <a:p>
          <a:r>
            <a:rPr lang="en-US" sz="2400"/>
            <a:t>Resource Group</a:t>
          </a:r>
        </a:p>
      </dgm:t>
    </dgm:pt>
    <dgm:pt modelId="{30C7A80F-C857-47FA-AD7B-652B30F594CC}" type="parTrans" cxnId="{602BEF04-2F02-475F-8AFC-00F4A8865B59}">
      <dgm:prSet/>
      <dgm:spPr/>
      <dgm:t>
        <a:bodyPr/>
        <a:lstStyle/>
        <a:p>
          <a:endParaRPr lang="en-US"/>
        </a:p>
      </dgm:t>
    </dgm:pt>
    <dgm:pt modelId="{DE322916-E984-4480-B17F-1F627923D0D4}" type="sibTrans" cxnId="{602BEF04-2F02-475F-8AFC-00F4A8865B59}">
      <dgm:prSet/>
      <dgm:spPr/>
      <dgm:t>
        <a:bodyPr/>
        <a:lstStyle/>
        <a:p>
          <a:endParaRPr lang="en-US"/>
        </a:p>
      </dgm:t>
    </dgm:pt>
    <dgm:pt modelId="{4F44804D-153F-41F3-8890-90A4D8F58759}" type="pres">
      <dgm:prSet presAssocID="{318600A7-50E6-4F57-83D0-7956526A504E}" presName="mainComposite" presStyleCnt="0">
        <dgm:presLayoutVars>
          <dgm:chPref val="1"/>
          <dgm:dir/>
          <dgm:animOne val="branch"/>
          <dgm:animLvl val="lvl"/>
          <dgm:resizeHandles val="exact"/>
        </dgm:presLayoutVars>
      </dgm:prSet>
      <dgm:spPr/>
    </dgm:pt>
    <dgm:pt modelId="{04A50AC6-9C50-4B21-8988-32ED93DD3033}" type="pres">
      <dgm:prSet presAssocID="{318600A7-50E6-4F57-83D0-7956526A504E}" presName="hierFlow" presStyleCnt="0"/>
      <dgm:spPr/>
    </dgm:pt>
    <dgm:pt modelId="{F17D2D17-CC13-43CD-9089-1DB7736F8AB7}" type="pres">
      <dgm:prSet presAssocID="{318600A7-50E6-4F57-83D0-7956526A504E}" presName="firstBuf" presStyleCnt="0"/>
      <dgm:spPr/>
    </dgm:pt>
    <dgm:pt modelId="{1003C448-EA3E-4237-BE74-99B20478499F}" type="pres">
      <dgm:prSet presAssocID="{318600A7-50E6-4F57-83D0-7956526A504E}" presName="hierChild1" presStyleCnt="0">
        <dgm:presLayoutVars>
          <dgm:chPref val="1"/>
          <dgm:animOne val="branch"/>
          <dgm:animLvl val="lvl"/>
        </dgm:presLayoutVars>
      </dgm:prSet>
      <dgm:spPr/>
    </dgm:pt>
    <dgm:pt modelId="{212EAEF2-7B4E-4DFB-BF84-81EE60144ABB}" type="pres">
      <dgm:prSet presAssocID="{EF73B45F-1B32-487F-8FEB-0A55FDAE7242}" presName="Name14" presStyleCnt="0"/>
      <dgm:spPr/>
    </dgm:pt>
    <dgm:pt modelId="{5344C691-2490-4DD3-BDEE-87CCE3596F29}" type="pres">
      <dgm:prSet presAssocID="{EF73B45F-1B32-487F-8FEB-0A55FDAE7242}" presName="level1Shape" presStyleLbl="node0" presStyleIdx="0" presStyleCnt="1">
        <dgm:presLayoutVars>
          <dgm:chPref val="3"/>
        </dgm:presLayoutVars>
      </dgm:prSet>
      <dgm:spPr/>
    </dgm:pt>
    <dgm:pt modelId="{13B3263F-A00F-40D2-A3BA-6702A9FAB41E}" type="pres">
      <dgm:prSet presAssocID="{EF73B45F-1B32-487F-8FEB-0A55FDAE7242}" presName="hierChild2" presStyleCnt="0"/>
      <dgm:spPr/>
    </dgm:pt>
    <dgm:pt modelId="{3A80EF92-1A94-43A3-A26D-93AEDEE4D2C9}" type="pres">
      <dgm:prSet presAssocID="{1CE9F770-4F73-4DA8-8F60-7A0532296471}" presName="Name19" presStyleLbl="parChTrans1D2" presStyleIdx="0" presStyleCnt="1"/>
      <dgm:spPr/>
    </dgm:pt>
    <dgm:pt modelId="{A295A90B-D289-46AA-A88C-09E6774394C3}" type="pres">
      <dgm:prSet presAssocID="{E9023BFA-C56F-4DC9-8692-1B9093B76747}" presName="Name21" presStyleCnt="0"/>
      <dgm:spPr/>
    </dgm:pt>
    <dgm:pt modelId="{9DCEF7DC-5259-415B-97B5-57AC49A3EA90}" type="pres">
      <dgm:prSet presAssocID="{E9023BFA-C56F-4DC9-8692-1B9093B76747}" presName="level2Shape" presStyleLbl="node2" presStyleIdx="0" presStyleCnt="1"/>
      <dgm:spPr/>
    </dgm:pt>
    <dgm:pt modelId="{206F9049-F455-4865-8A88-F3FBB5A1D845}" type="pres">
      <dgm:prSet presAssocID="{E9023BFA-C56F-4DC9-8692-1B9093B76747}" presName="hierChild3" presStyleCnt="0"/>
      <dgm:spPr/>
    </dgm:pt>
    <dgm:pt modelId="{1B1EF6EB-6170-4B6A-9D1A-71D42C77A9AF}" type="pres">
      <dgm:prSet presAssocID="{E1CB2128-98A8-4F65-B423-BD2A14B4BF98}" presName="Name19" presStyleLbl="parChTrans1D3" presStyleIdx="0" presStyleCnt="2"/>
      <dgm:spPr/>
    </dgm:pt>
    <dgm:pt modelId="{52C292F9-3EFA-46DC-A6D9-57B30D4A5561}" type="pres">
      <dgm:prSet presAssocID="{2FE80865-30C1-4005-B141-1FB490647A41}" presName="Name21" presStyleCnt="0"/>
      <dgm:spPr/>
    </dgm:pt>
    <dgm:pt modelId="{9AB6EF5F-8159-47D5-A6BE-D9BC83ABDF25}" type="pres">
      <dgm:prSet presAssocID="{2FE80865-30C1-4005-B141-1FB490647A41}" presName="level2Shape" presStyleLbl="node3" presStyleIdx="0" presStyleCnt="2"/>
      <dgm:spPr/>
    </dgm:pt>
    <dgm:pt modelId="{630DFF45-93E7-42E6-8976-68A726BB5823}" type="pres">
      <dgm:prSet presAssocID="{2FE80865-30C1-4005-B141-1FB490647A41}" presName="hierChild3" presStyleCnt="0"/>
      <dgm:spPr/>
    </dgm:pt>
    <dgm:pt modelId="{660F634D-5997-4497-A2F7-3832FC884940}" type="pres">
      <dgm:prSet presAssocID="{C451A0D3-536A-4B2A-A527-6B12536D7FDE}" presName="Name19" presStyleLbl="parChTrans1D3" presStyleIdx="1" presStyleCnt="2"/>
      <dgm:spPr/>
    </dgm:pt>
    <dgm:pt modelId="{3FFF5032-BF9F-4F26-BD4D-4C22436DD320}" type="pres">
      <dgm:prSet presAssocID="{8E66AFCD-85E8-41C9-B204-037A99CB024E}" presName="Name21" presStyleCnt="0"/>
      <dgm:spPr/>
    </dgm:pt>
    <dgm:pt modelId="{B1EE1431-824F-47AF-9AB3-F22768AB753D}" type="pres">
      <dgm:prSet presAssocID="{8E66AFCD-85E8-41C9-B204-037A99CB024E}" presName="level2Shape" presStyleLbl="node3" presStyleIdx="1" presStyleCnt="2"/>
      <dgm:spPr/>
    </dgm:pt>
    <dgm:pt modelId="{374C65DF-8443-432D-8CD0-D271F4408A44}" type="pres">
      <dgm:prSet presAssocID="{8E66AFCD-85E8-41C9-B204-037A99CB024E}" presName="hierChild3" presStyleCnt="0"/>
      <dgm:spPr/>
    </dgm:pt>
    <dgm:pt modelId="{E94C8E7D-C87A-4CD1-85CE-2A58ADDFDD74}" type="pres">
      <dgm:prSet presAssocID="{318600A7-50E6-4F57-83D0-7956526A504E}" presName="bgShapesFlow" presStyleCnt="0"/>
      <dgm:spPr/>
    </dgm:pt>
    <dgm:pt modelId="{DA0943E2-6006-4927-8359-D0D002B6C610}" type="pres">
      <dgm:prSet presAssocID="{9D41AA40-565C-4831-A5AA-DE127D9E1C29}" presName="rectComp" presStyleCnt="0"/>
      <dgm:spPr/>
    </dgm:pt>
    <dgm:pt modelId="{8E35C637-9B74-4622-AE37-6993956BBEA3}" type="pres">
      <dgm:prSet presAssocID="{9D41AA40-565C-4831-A5AA-DE127D9E1C29}" presName="bgRect" presStyleLbl="bgShp" presStyleIdx="0" presStyleCnt="3"/>
      <dgm:spPr/>
    </dgm:pt>
    <dgm:pt modelId="{F4C2939E-7E88-4E7F-8319-E6A264FBC965}" type="pres">
      <dgm:prSet presAssocID="{9D41AA40-565C-4831-A5AA-DE127D9E1C29}" presName="bgRectTx" presStyleLbl="bgShp" presStyleIdx="0" presStyleCnt="3">
        <dgm:presLayoutVars>
          <dgm:bulletEnabled val="1"/>
        </dgm:presLayoutVars>
      </dgm:prSet>
      <dgm:spPr/>
    </dgm:pt>
    <dgm:pt modelId="{7F0D36F0-6120-4EA5-B1AC-CA6D4F7B73C8}" type="pres">
      <dgm:prSet presAssocID="{9D41AA40-565C-4831-A5AA-DE127D9E1C29}" presName="spComp" presStyleCnt="0"/>
      <dgm:spPr/>
    </dgm:pt>
    <dgm:pt modelId="{8DA2EBFE-D348-4D9B-AD78-29D5645C4022}" type="pres">
      <dgm:prSet presAssocID="{9D41AA40-565C-4831-A5AA-DE127D9E1C29}" presName="vSp" presStyleCnt="0"/>
      <dgm:spPr/>
    </dgm:pt>
    <dgm:pt modelId="{EF58DFA8-4EFC-4F4E-99B0-5A10FF524E55}" type="pres">
      <dgm:prSet presAssocID="{D1DC4AAF-06AF-45F1-B865-B99934582477}" presName="rectComp" presStyleCnt="0"/>
      <dgm:spPr/>
    </dgm:pt>
    <dgm:pt modelId="{19F071CC-81A3-4D43-80FF-C82A512558A9}" type="pres">
      <dgm:prSet presAssocID="{D1DC4AAF-06AF-45F1-B865-B99934582477}" presName="bgRect" presStyleLbl="bgShp" presStyleIdx="1" presStyleCnt="3"/>
      <dgm:spPr/>
    </dgm:pt>
    <dgm:pt modelId="{04BB0419-A23C-40C8-8D15-3A30AC881829}" type="pres">
      <dgm:prSet presAssocID="{D1DC4AAF-06AF-45F1-B865-B99934582477}" presName="bgRectTx" presStyleLbl="bgShp" presStyleIdx="1" presStyleCnt="3">
        <dgm:presLayoutVars>
          <dgm:bulletEnabled val="1"/>
        </dgm:presLayoutVars>
      </dgm:prSet>
      <dgm:spPr/>
    </dgm:pt>
    <dgm:pt modelId="{9C523955-0E63-41EE-A5B1-BC6777CA4D1C}" type="pres">
      <dgm:prSet presAssocID="{D1DC4AAF-06AF-45F1-B865-B99934582477}" presName="spComp" presStyleCnt="0"/>
      <dgm:spPr/>
    </dgm:pt>
    <dgm:pt modelId="{18622241-385B-421E-9CB0-E8DC32C5C377}" type="pres">
      <dgm:prSet presAssocID="{D1DC4AAF-06AF-45F1-B865-B99934582477}" presName="vSp" presStyleCnt="0"/>
      <dgm:spPr/>
    </dgm:pt>
    <dgm:pt modelId="{A2095AD1-8A5D-4CC2-BDC5-07AAC710391A}" type="pres">
      <dgm:prSet presAssocID="{DE4D9265-4C5F-4C49-929B-AAA567864366}" presName="rectComp" presStyleCnt="0"/>
      <dgm:spPr/>
    </dgm:pt>
    <dgm:pt modelId="{7FE57A55-642C-424F-B1A9-4093901E089A}" type="pres">
      <dgm:prSet presAssocID="{DE4D9265-4C5F-4C49-929B-AAA567864366}" presName="bgRect" presStyleLbl="bgShp" presStyleIdx="2" presStyleCnt="3"/>
      <dgm:spPr/>
    </dgm:pt>
    <dgm:pt modelId="{D41A61FE-7701-4261-8ED6-85007BF671AA}" type="pres">
      <dgm:prSet presAssocID="{DE4D9265-4C5F-4C49-929B-AAA567864366}" presName="bgRectTx" presStyleLbl="bgShp" presStyleIdx="2" presStyleCnt="3">
        <dgm:presLayoutVars>
          <dgm:bulletEnabled val="1"/>
        </dgm:presLayoutVars>
      </dgm:prSet>
      <dgm:spPr/>
    </dgm:pt>
  </dgm:ptLst>
  <dgm:cxnLst>
    <dgm:cxn modelId="{7246A800-364C-4760-AAF9-ABF826822C9F}" type="presOf" srcId="{C451A0D3-536A-4B2A-A527-6B12536D7FDE}" destId="{660F634D-5997-4497-A2F7-3832FC884940}" srcOrd="0" destOrd="0" presId="urn:microsoft.com/office/officeart/2005/8/layout/hierarchy6"/>
    <dgm:cxn modelId="{602BEF04-2F02-475F-8AFC-00F4A8865B59}" srcId="{318600A7-50E6-4F57-83D0-7956526A504E}" destId="{DE4D9265-4C5F-4C49-929B-AAA567864366}" srcOrd="3" destOrd="0" parTransId="{30C7A80F-C857-47FA-AD7B-652B30F594CC}" sibTransId="{DE322916-E984-4480-B17F-1F627923D0D4}"/>
    <dgm:cxn modelId="{6E002B1C-D5F9-4AE4-B94D-18FF98F52CB5}" srcId="{E9023BFA-C56F-4DC9-8692-1B9093B76747}" destId="{2FE80865-30C1-4005-B141-1FB490647A41}" srcOrd="0" destOrd="0" parTransId="{E1CB2128-98A8-4F65-B423-BD2A14B4BF98}" sibTransId="{A10BBF52-3122-4B38-A461-371D03B95E42}"/>
    <dgm:cxn modelId="{F6282444-3768-46BD-8105-B280D8BDB744}" srcId="{318600A7-50E6-4F57-83D0-7956526A504E}" destId="{EF73B45F-1B32-487F-8FEB-0A55FDAE7242}" srcOrd="0" destOrd="0" parTransId="{7AAD2423-BB46-4498-ACA8-1F662556A097}" sibTransId="{93741736-AC34-46CB-B2F2-ABF75F5F7C40}"/>
    <dgm:cxn modelId="{1B399069-1241-43BC-8CD7-2A7783C306D6}" type="presOf" srcId="{2FE80865-30C1-4005-B141-1FB490647A41}" destId="{9AB6EF5F-8159-47D5-A6BE-D9BC83ABDF25}" srcOrd="0" destOrd="0" presId="urn:microsoft.com/office/officeart/2005/8/layout/hierarchy6"/>
    <dgm:cxn modelId="{A364B36A-12B5-480F-A4D6-934C70C8DC62}" type="presOf" srcId="{9D41AA40-565C-4831-A5AA-DE127D9E1C29}" destId="{8E35C637-9B74-4622-AE37-6993956BBEA3}" srcOrd="0" destOrd="0" presId="urn:microsoft.com/office/officeart/2005/8/layout/hierarchy6"/>
    <dgm:cxn modelId="{4A549950-5132-4CF6-A7AA-4B42F8270B55}" type="presOf" srcId="{9D41AA40-565C-4831-A5AA-DE127D9E1C29}" destId="{F4C2939E-7E88-4E7F-8319-E6A264FBC965}" srcOrd="1" destOrd="0" presId="urn:microsoft.com/office/officeart/2005/8/layout/hierarchy6"/>
    <dgm:cxn modelId="{7BEC5C57-104E-42BC-BECE-68EB92411E18}" type="presOf" srcId="{D1DC4AAF-06AF-45F1-B865-B99934582477}" destId="{04BB0419-A23C-40C8-8D15-3A30AC881829}" srcOrd="1" destOrd="0" presId="urn:microsoft.com/office/officeart/2005/8/layout/hierarchy6"/>
    <dgm:cxn modelId="{339B607A-D4A5-48E2-B01D-12EF0982D040}" type="presOf" srcId="{EF73B45F-1B32-487F-8FEB-0A55FDAE7242}" destId="{5344C691-2490-4DD3-BDEE-87CCE3596F29}" srcOrd="0" destOrd="0" presId="urn:microsoft.com/office/officeart/2005/8/layout/hierarchy6"/>
    <dgm:cxn modelId="{1C483C80-3332-4204-8147-8B222F5E9E2B}" type="presOf" srcId="{E9023BFA-C56F-4DC9-8692-1B9093B76747}" destId="{9DCEF7DC-5259-415B-97B5-57AC49A3EA90}" srcOrd="0" destOrd="0" presId="urn:microsoft.com/office/officeart/2005/8/layout/hierarchy6"/>
    <dgm:cxn modelId="{B97189B1-6DC9-4254-9BE6-1BF0D9FD76A9}" type="presOf" srcId="{D1DC4AAF-06AF-45F1-B865-B99934582477}" destId="{19F071CC-81A3-4D43-80FF-C82A512558A9}" srcOrd="0" destOrd="0" presId="urn:microsoft.com/office/officeart/2005/8/layout/hierarchy6"/>
    <dgm:cxn modelId="{82C3E0B7-EF89-4C90-8539-146B4EA4AF1B}" srcId="{318600A7-50E6-4F57-83D0-7956526A504E}" destId="{D1DC4AAF-06AF-45F1-B865-B99934582477}" srcOrd="2" destOrd="0" parTransId="{318CC3A6-8877-488D-8E06-BED06ABD466B}" sibTransId="{11E53D11-D758-43CB-9DF9-2FA4332E399D}"/>
    <dgm:cxn modelId="{8574D3BE-597B-4A02-843C-C93A8B855E2A}" type="presOf" srcId="{1CE9F770-4F73-4DA8-8F60-7A0532296471}" destId="{3A80EF92-1A94-43A3-A26D-93AEDEE4D2C9}" srcOrd="0" destOrd="0" presId="urn:microsoft.com/office/officeart/2005/8/layout/hierarchy6"/>
    <dgm:cxn modelId="{B256FAC2-89F8-47F6-9F69-E5543220CC52}" type="presOf" srcId="{DE4D9265-4C5F-4C49-929B-AAA567864366}" destId="{7FE57A55-642C-424F-B1A9-4093901E089A}" srcOrd="0" destOrd="0" presId="urn:microsoft.com/office/officeart/2005/8/layout/hierarchy6"/>
    <dgm:cxn modelId="{8E8F92C9-30F3-49BE-A5AF-42A60D8596A5}" srcId="{EF73B45F-1B32-487F-8FEB-0A55FDAE7242}" destId="{E9023BFA-C56F-4DC9-8692-1B9093B76747}" srcOrd="0" destOrd="0" parTransId="{1CE9F770-4F73-4DA8-8F60-7A0532296471}" sibTransId="{D3BE5501-0356-4EBA-B47E-86D37BDB4A43}"/>
    <dgm:cxn modelId="{7D9F1FDB-D851-4A01-9027-1EB3A79D340A}" type="presOf" srcId="{DE4D9265-4C5F-4C49-929B-AAA567864366}" destId="{D41A61FE-7701-4261-8ED6-85007BF671AA}" srcOrd="1" destOrd="0" presId="urn:microsoft.com/office/officeart/2005/8/layout/hierarchy6"/>
    <dgm:cxn modelId="{DB57EEE9-212A-44C8-ACD6-59B700614FC9}" type="presOf" srcId="{318600A7-50E6-4F57-83D0-7956526A504E}" destId="{4F44804D-153F-41F3-8890-90A4D8F58759}" srcOrd="0" destOrd="0" presId="urn:microsoft.com/office/officeart/2005/8/layout/hierarchy6"/>
    <dgm:cxn modelId="{FCE291ED-FCFF-4A41-9F74-286FAA7BFDBA}" srcId="{E9023BFA-C56F-4DC9-8692-1B9093B76747}" destId="{8E66AFCD-85E8-41C9-B204-037A99CB024E}" srcOrd="1" destOrd="0" parTransId="{C451A0D3-536A-4B2A-A527-6B12536D7FDE}" sibTransId="{07B57FC5-161D-47BA-9CC4-307B736024FA}"/>
    <dgm:cxn modelId="{075F06F0-ACD8-4F1D-80B3-12C21733BF2E}" type="presOf" srcId="{8E66AFCD-85E8-41C9-B204-037A99CB024E}" destId="{B1EE1431-824F-47AF-9AB3-F22768AB753D}" srcOrd="0" destOrd="0" presId="urn:microsoft.com/office/officeart/2005/8/layout/hierarchy6"/>
    <dgm:cxn modelId="{8766A9F1-1163-4B76-9DB8-6628C56720B8}" type="presOf" srcId="{E1CB2128-98A8-4F65-B423-BD2A14B4BF98}" destId="{1B1EF6EB-6170-4B6A-9D1A-71D42C77A9AF}" srcOrd="0" destOrd="0" presId="urn:microsoft.com/office/officeart/2005/8/layout/hierarchy6"/>
    <dgm:cxn modelId="{657DC3F2-43E9-4CAA-A31A-7C9461E2B9CE}" srcId="{318600A7-50E6-4F57-83D0-7956526A504E}" destId="{9D41AA40-565C-4831-A5AA-DE127D9E1C29}" srcOrd="1" destOrd="0" parTransId="{B9C199E9-A488-4AE1-8982-ABF14E8E901A}" sibTransId="{7E418218-52C2-4B79-B91F-B9FA9F80FB05}"/>
    <dgm:cxn modelId="{743D5F29-C216-459E-BEBD-06C1841235A2}" type="presParOf" srcId="{4F44804D-153F-41F3-8890-90A4D8F58759}" destId="{04A50AC6-9C50-4B21-8988-32ED93DD3033}" srcOrd="0" destOrd="0" presId="urn:microsoft.com/office/officeart/2005/8/layout/hierarchy6"/>
    <dgm:cxn modelId="{BB67F3C4-811C-4CA5-8186-D67697BE4250}" type="presParOf" srcId="{04A50AC6-9C50-4B21-8988-32ED93DD3033}" destId="{F17D2D17-CC13-43CD-9089-1DB7736F8AB7}" srcOrd="0" destOrd="0" presId="urn:microsoft.com/office/officeart/2005/8/layout/hierarchy6"/>
    <dgm:cxn modelId="{66B7E50A-56BB-4369-AE94-72C560BE29FB}" type="presParOf" srcId="{04A50AC6-9C50-4B21-8988-32ED93DD3033}" destId="{1003C448-EA3E-4237-BE74-99B20478499F}" srcOrd="1" destOrd="0" presId="urn:microsoft.com/office/officeart/2005/8/layout/hierarchy6"/>
    <dgm:cxn modelId="{B245F920-5993-4C24-B282-06730D52FE1A}" type="presParOf" srcId="{1003C448-EA3E-4237-BE74-99B20478499F}" destId="{212EAEF2-7B4E-4DFB-BF84-81EE60144ABB}" srcOrd="0" destOrd="0" presId="urn:microsoft.com/office/officeart/2005/8/layout/hierarchy6"/>
    <dgm:cxn modelId="{9436B189-4E4E-449C-BE16-17AABADAAB24}" type="presParOf" srcId="{212EAEF2-7B4E-4DFB-BF84-81EE60144ABB}" destId="{5344C691-2490-4DD3-BDEE-87CCE3596F29}" srcOrd="0" destOrd="0" presId="urn:microsoft.com/office/officeart/2005/8/layout/hierarchy6"/>
    <dgm:cxn modelId="{B6F5CF1F-5DB6-43F6-9BE4-8E3BD4A7AB17}" type="presParOf" srcId="{212EAEF2-7B4E-4DFB-BF84-81EE60144ABB}" destId="{13B3263F-A00F-40D2-A3BA-6702A9FAB41E}" srcOrd="1" destOrd="0" presId="urn:microsoft.com/office/officeart/2005/8/layout/hierarchy6"/>
    <dgm:cxn modelId="{A4A17E0C-1C7E-4D85-AD92-21978684B68A}" type="presParOf" srcId="{13B3263F-A00F-40D2-A3BA-6702A9FAB41E}" destId="{3A80EF92-1A94-43A3-A26D-93AEDEE4D2C9}" srcOrd="0" destOrd="0" presId="urn:microsoft.com/office/officeart/2005/8/layout/hierarchy6"/>
    <dgm:cxn modelId="{F87BDD73-5334-4C33-8BBF-447AB6076755}" type="presParOf" srcId="{13B3263F-A00F-40D2-A3BA-6702A9FAB41E}" destId="{A295A90B-D289-46AA-A88C-09E6774394C3}" srcOrd="1" destOrd="0" presId="urn:microsoft.com/office/officeart/2005/8/layout/hierarchy6"/>
    <dgm:cxn modelId="{0BEAEA62-472B-43A9-9F3D-4C71D77CAA87}" type="presParOf" srcId="{A295A90B-D289-46AA-A88C-09E6774394C3}" destId="{9DCEF7DC-5259-415B-97B5-57AC49A3EA90}" srcOrd="0" destOrd="0" presId="urn:microsoft.com/office/officeart/2005/8/layout/hierarchy6"/>
    <dgm:cxn modelId="{A3F90668-6998-47A0-B76F-E25ADCCE5394}" type="presParOf" srcId="{A295A90B-D289-46AA-A88C-09E6774394C3}" destId="{206F9049-F455-4865-8A88-F3FBB5A1D845}" srcOrd="1" destOrd="0" presId="urn:microsoft.com/office/officeart/2005/8/layout/hierarchy6"/>
    <dgm:cxn modelId="{48B728F6-1B2A-49A3-A515-F684B87F2DDB}" type="presParOf" srcId="{206F9049-F455-4865-8A88-F3FBB5A1D845}" destId="{1B1EF6EB-6170-4B6A-9D1A-71D42C77A9AF}" srcOrd="0" destOrd="0" presId="urn:microsoft.com/office/officeart/2005/8/layout/hierarchy6"/>
    <dgm:cxn modelId="{FAD033B2-771B-4F63-8E62-04766E86B202}" type="presParOf" srcId="{206F9049-F455-4865-8A88-F3FBB5A1D845}" destId="{52C292F9-3EFA-46DC-A6D9-57B30D4A5561}" srcOrd="1" destOrd="0" presId="urn:microsoft.com/office/officeart/2005/8/layout/hierarchy6"/>
    <dgm:cxn modelId="{D019F4D9-D342-4F28-8054-71958F248504}" type="presParOf" srcId="{52C292F9-3EFA-46DC-A6D9-57B30D4A5561}" destId="{9AB6EF5F-8159-47D5-A6BE-D9BC83ABDF25}" srcOrd="0" destOrd="0" presId="urn:microsoft.com/office/officeart/2005/8/layout/hierarchy6"/>
    <dgm:cxn modelId="{E5C7B9A4-EB4E-40A1-A50B-0878E04140CF}" type="presParOf" srcId="{52C292F9-3EFA-46DC-A6D9-57B30D4A5561}" destId="{630DFF45-93E7-42E6-8976-68A726BB5823}" srcOrd="1" destOrd="0" presId="urn:microsoft.com/office/officeart/2005/8/layout/hierarchy6"/>
    <dgm:cxn modelId="{0414D881-5227-4C17-ACB5-F6C250D43B76}" type="presParOf" srcId="{206F9049-F455-4865-8A88-F3FBB5A1D845}" destId="{660F634D-5997-4497-A2F7-3832FC884940}" srcOrd="2" destOrd="0" presId="urn:microsoft.com/office/officeart/2005/8/layout/hierarchy6"/>
    <dgm:cxn modelId="{90619382-BF6E-41EC-9C3F-A625B60DB440}" type="presParOf" srcId="{206F9049-F455-4865-8A88-F3FBB5A1D845}" destId="{3FFF5032-BF9F-4F26-BD4D-4C22436DD320}" srcOrd="3" destOrd="0" presId="urn:microsoft.com/office/officeart/2005/8/layout/hierarchy6"/>
    <dgm:cxn modelId="{6E306BCA-F858-4D46-B6FC-E7613935FC2C}" type="presParOf" srcId="{3FFF5032-BF9F-4F26-BD4D-4C22436DD320}" destId="{B1EE1431-824F-47AF-9AB3-F22768AB753D}" srcOrd="0" destOrd="0" presId="urn:microsoft.com/office/officeart/2005/8/layout/hierarchy6"/>
    <dgm:cxn modelId="{B255DC55-5B2D-47FC-8129-ED09DCB2C238}" type="presParOf" srcId="{3FFF5032-BF9F-4F26-BD4D-4C22436DD320}" destId="{374C65DF-8443-432D-8CD0-D271F4408A44}" srcOrd="1" destOrd="0" presId="urn:microsoft.com/office/officeart/2005/8/layout/hierarchy6"/>
    <dgm:cxn modelId="{97F15271-F524-4267-8FF0-C338482DF694}" type="presParOf" srcId="{4F44804D-153F-41F3-8890-90A4D8F58759}" destId="{E94C8E7D-C87A-4CD1-85CE-2A58ADDFDD74}" srcOrd="1" destOrd="0" presId="urn:microsoft.com/office/officeart/2005/8/layout/hierarchy6"/>
    <dgm:cxn modelId="{15567F98-34F4-472E-B977-448C2FEEC1A1}" type="presParOf" srcId="{E94C8E7D-C87A-4CD1-85CE-2A58ADDFDD74}" destId="{DA0943E2-6006-4927-8359-D0D002B6C610}" srcOrd="0" destOrd="0" presId="urn:microsoft.com/office/officeart/2005/8/layout/hierarchy6"/>
    <dgm:cxn modelId="{462CB977-1CA8-4E33-B1D2-889DE7A0C9F8}" type="presParOf" srcId="{DA0943E2-6006-4927-8359-D0D002B6C610}" destId="{8E35C637-9B74-4622-AE37-6993956BBEA3}" srcOrd="0" destOrd="0" presId="urn:microsoft.com/office/officeart/2005/8/layout/hierarchy6"/>
    <dgm:cxn modelId="{7BD2DA2B-2ABD-4757-90E3-E7322175BB49}" type="presParOf" srcId="{DA0943E2-6006-4927-8359-D0D002B6C610}" destId="{F4C2939E-7E88-4E7F-8319-E6A264FBC965}" srcOrd="1" destOrd="0" presId="urn:microsoft.com/office/officeart/2005/8/layout/hierarchy6"/>
    <dgm:cxn modelId="{5938C888-9072-4981-8B67-09B705EBAC8B}" type="presParOf" srcId="{E94C8E7D-C87A-4CD1-85CE-2A58ADDFDD74}" destId="{7F0D36F0-6120-4EA5-B1AC-CA6D4F7B73C8}" srcOrd="1" destOrd="0" presId="urn:microsoft.com/office/officeart/2005/8/layout/hierarchy6"/>
    <dgm:cxn modelId="{F343CE9C-8395-414B-A8A0-CAFB2EE31650}" type="presParOf" srcId="{7F0D36F0-6120-4EA5-B1AC-CA6D4F7B73C8}" destId="{8DA2EBFE-D348-4D9B-AD78-29D5645C4022}" srcOrd="0" destOrd="0" presId="urn:microsoft.com/office/officeart/2005/8/layout/hierarchy6"/>
    <dgm:cxn modelId="{C7D7D569-17BD-4EA7-AC3D-5DF1FC3E71D7}" type="presParOf" srcId="{E94C8E7D-C87A-4CD1-85CE-2A58ADDFDD74}" destId="{EF58DFA8-4EFC-4F4E-99B0-5A10FF524E55}" srcOrd="2" destOrd="0" presId="urn:microsoft.com/office/officeart/2005/8/layout/hierarchy6"/>
    <dgm:cxn modelId="{C008D9C8-0528-40A0-AD05-F2F7BD31870D}" type="presParOf" srcId="{EF58DFA8-4EFC-4F4E-99B0-5A10FF524E55}" destId="{19F071CC-81A3-4D43-80FF-C82A512558A9}" srcOrd="0" destOrd="0" presId="urn:microsoft.com/office/officeart/2005/8/layout/hierarchy6"/>
    <dgm:cxn modelId="{D4189AF9-B82A-41F3-90D5-A032434A4B52}" type="presParOf" srcId="{EF58DFA8-4EFC-4F4E-99B0-5A10FF524E55}" destId="{04BB0419-A23C-40C8-8D15-3A30AC881829}" srcOrd="1" destOrd="0" presId="urn:microsoft.com/office/officeart/2005/8/layout/hierarchy6"/>
    <dgm:cxn modelId="{6F6D639C-251B-463F-87C6-CDA1D7FC5D77}" type="presParOf" srcId="{E94C8E7D-C87A-4CD1-85CE-2A58ADDFDD74}" destId="{9C523955-0E63-41EE-A5B1-BC6777CA4D1C}" srcOrd="3" destOrd="0" presId="urn:microsoft.com/office/officeart/2005/8/layout/hierarchy6"/>
    <dgm:cxn modelId="{037ABCCF-D33C-40D5-B7B7-6C1364EFE0ED}" type="presParOf" srcId="{9C523955-0E63-41EE-A5B1-BC6777CA4D1C}" destId="{18622241-385B-421E-9CB0-E8DC32C5C377}" srcOrd="0" destOrd="0" presId="urn:microsoft.com/office/officeart/2005/8/layout/hierarchy6"/>
    <dgm:cxn modelId="{5E2B225B-F23D-47E6-8F02-F025E7FF7DD3}" type="presParOf" srcId="{E94C8E7D-C87A-4CD1-85CE-2A58ADDFDD74}" destId="{A2095AD1-8A5D-4CC2-BDC5-07AAC710391A}" srcOrd="4" destOrd="0" presId="urn:microsoft.com/office/officeart/2005/8/layout/hierarchy6"/>
    <dgm:cxn modelId="{9F1E472F-4722-4375-8E36-64CD7F6B5ACF}" type="presParOf" srcId="{A2095AD1-8A5D-4CC2-BDC5-07AAC710391A}" destId="{7FE57A55-642C-424F-B1A9-4093901E089A}" srcOrd="0" destOrd="0" presId="urn:microsoft.com/office/officeart/2005/8/layout/hierarchy6"/>
    <dgm:cxn modelId="{8ECB064F-D29A-40CF-B55B-F7259C067F4A}" type="presParOf" srcId="{A2095AD1-8A5D-4CC2-BDC5-07AAC710391A}" destId="{D41A61FE-7701-4261-8ED6-85007BF671AA}"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D93E3-995B-41EC-BD61-600AF3C2D0AD}">
      <dsp:nvSpPr>
        <dsp:cNvPr id="0" name=""/>
        <dsp:cNvSpPr/>
      </dsp:nvSpPr>
      <dsp:spPr>
        <a:xfrm>
          <a:off x="6441" y="1864661"/>
          <a:ext cx="1688575" cy="1688575"/>
        </a:xfrm>
        <a:prstGeom prst="ellipse">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Pressure to digitally transform &amp; innovate</a:t>
          </a:r>
        </a:p>
      </dsp:txBody>
      <dsp:txXfrm>
        <a:off x="253727" y="2111947"/>
        <a:ext cx="1194003" cy="1194003"/>
      </dsp:txXfrm>
    </dsp:sp>
    <dsp:sp modelId="{8EF0D0DA-0449-477C-BBAA-1E1EAE0C34CC}">
      <dsp:nvSpPr>
        <dsp:cNvPr id="0" name=""/>
        <dsp:cNvSpPr/>
      </dsp:nvSpPr>
      <dsp:spPr>
        <a:xfrm>
          <a:off x="1832128" y="2219262"/>
          <a:ext cx="979373" cy="979373"/>
        </a:xfrm>
        <a:prstGeom prst="mathPlus">
          <a:avLst/>
        </a:prstGeom>
        <a:solidFill>
          <a:schemeClr val="dk2">
            <a:tint val="6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961944" y="2593774"/>
        <a:ext cx="719741" cy="230349"/>
      </dsp:txXfrm>
    </dsp:sp>
    <dsp:sp modelId="{3C75113F-67E2-4ECE-9732-39C4DCCBD3C1}">
      <dsp:nvSpPr>
        <dsp:cNvPr id="0" name=""/>
        <dsp:cNvSpPr/>
      </dsp:nvSpPr>
      <dsp:spPr>
        <a:xfrm>
          <a:off x="2948614" y="1864661"/>
          <a:ext cx="1688575" cy="1688575"/>
        </a:xfrm>
        <a:prstGeom prst="ellipse">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Need for agility to reduce speed to market</a:t>
          </a:r>
        </a:p>
      </dsp:txBody>
      <dsp:txXfrm>
        <a:off x="3195900" y="2111947"/>
        <a:ext cx="1194003" cy="1194003"/>
      </dsp:txXfrm>
    </dsp:sp>
    <dsp:sp modelId="{9D32BD8A-2126-4C8B-8810-600F6BC6BEEF}">
      <dsp:nvSpPr>
        <dsp:cNvPr id="0" name=""/>
        <dsp:cNvSpPr/>
      </dsp:nvSpPr>
      <dsp:spPr>
        <a:xfrm>
          <a:off x="4774302" y="2219262"/>
          <a:ext cx="979373" cy="979373"/>
        </a:xfrm>
        <a:prstGeom prst="mathPlus">
          <a:avLst/>
        </a:prstGeom>
        <a:solidFill>
          <a:schemeClr val="dk2">
            <a:tint val="6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904118" y="2593774"/>
        <a:ext cx="719741" cy="230349"/>
      </dsp:txXfrm>
    </dsp:sp>
    <dsp:sp modelId="{5FC70803-068F-4C2E-B96D-BE8AD3A337CD}">
      <dsp:nvSpPr>
        <dsp:cNvPr id="0" name=""/>
        <dsp:cNvSpPr/>
      </dsp:nvSpPr>
      <dsp:spPr>
        <a:xfrm>
          <a:off x="5890788" y="1864661"/>
          <a:ext cx="1688575" cy="1688575"/>
        </a:xfrm>
        <a:prstGeom prst="ellipse">
          <a:avLst/>
        </a:prstGeom>
        <a:solidFill>
          <a:schemeClr val="dk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Shift to DevOps</a:t>
          </a:r>
        </a:p>
      </dsp:txBody>
      <dsp:txXfrm>
        <a:off x="6138074" y="2111947"/>
        <a:ext cx="1194003" cy="1194003"/>
      </dsp:txXfrm>
    </dsp:sp>
    <dsp:sp modelId="{15061D0D-BA53-458B-94DB-D12A88D062EE}">
      <dsp:nvSpPr>
        <dsp:cNvPr id="0" name=""/>
        <dsp:cNvSpPr/>
      </dsp:nvSpPr>
      <dsp:spPr>
        <a:xfrm>
          <a:off x="7716475" y="2219262"/>
          <a:ext cx="979373" cy="979373"/>
        </a:xfrm>
        <a:prstGeom prst="mathEqual">
          <a:avLst/>
        </a:prstGeom>
        <a:solidFill>
          <a:schemeClr val="dk2">
            <a:tint val="60000"/>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846291" y="2421013"/>
        <a:ext cx="719741" cy="575871"/>
      </dsp:txXfrm>
    </dsp:sp>
    <dsp:sp modelId="{6235FB5D-B18E-4877-9094-26A36FCEB82F}">
      <dsp:nvSpPr>
        <dsp:cNvPr id="0" name=""/>
        <dsp:cNvSpPr/>
      </dsp:nvSpPr>
      <dsp:spPr>
        <a:xfrm>
          <a:off x="8832961" y="1217194"/>
          <a:ext cx="2983509" cy="2983509"/>
        </a:xfrm>
        <a:prstGeom prst="ellipse">
          <a:avLst/>
        </a:prstGeom>
        <a:solidFill>
          <a:schemeClr val="tx2">
            <a:lumMod val="75000"/>
            <a:lumOff val="25000"/>
          </a:schemeClr>
        </a:solidFill>
        <a:ln>
          <a:solidFill>
            <a:schemeClr val="accent1">
              <a:lumMod val="75000"/>
              <a:lumOff val="25000"/>
            </a:schemeClr>
          </a:solid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Cloud Sprawl -&gt; </a:t>
          </a:r>
          <a:r>
            <a:rPr lang="en-US" sz="1500" kern="1200" dirty="0"/>
            <a:t>Increased complexity in managing standard, accountability, compliance, consistent architecture &amp; cost -&gt; </a:t>
          </a:r>
        </a:p>
        <a:p>
          <a:pPr marL="0" lvl="0" indent="0" algn="ctr" defTabSz="889000">
            <a:lnSpc>
              <a:spcPct val="90000"/>
            </a:lnSpc>
            <a:spcBef>
              <a:spcPct val="0"/>
            </a:spcBef>
            <a:spcAft>
              <a:spcPct val="35000"/>
            </a:spcAft>
            <a:buNone/>
          </a:pPr>
          <a:r>
            <a:rPr lang="en-US" sz="1600" b="1" kern="1200" dirty="0"/>
            <a:t>at Scale</a:t>
          </a:r>
          <a:endParaRPr lang="en-US" sz="1500" b="1" kern="1200" dirty="0"/>
        </a:p>
      </dsp:txBody>
      <dsp:txXfrm>
        <a:off x="9269886" y="1654119"/>
        <a:ext cx="2109659" cy="21096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2E548-1DEA-4F18-B05B-3997FB63605F}">
      <dsp:nvSpPr>
        <dsp:cNvPr id="0" name=""/>
        <dsp:cNvSpPr/>
      </dsp:nvSpPr>
      <dsp:spPr>
        <a:xfrm>
          <a:off x="951680" y="1344"/>
          <a:ext cx="1547710" cy="77385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Biz Unit 1</a:t>
          </a:r>
        </a:p>
        <a:p>
          <a:pPr marL="0" lvl="0" indent="0" algn="ctr" defTabSz="622300">
            <a:lnSpc>
              <a:spcPct val="90000"/>
            </a:lnSpc>
            <a:spcBef>
              <a:spcPct val="0"/>
            </a:spcBef>
            <a:spcAft>
              <a:spcPct val="35000"/>
            </a:spcAft>
            <a:buNone/>
          </a:pPr>
          <a:r>
            <a:rPr lang="en-US" sz="1400" kern="1200"/>
            <a:t>(EA Department)</a:t>
          </a:r>
        </a:p>
      </dsp:txBody>
      <dsp:txXfrm>
        <a:off x="974345" y="24009"/>
        <a:ext cx="1502380" cy="728525"/>
      </dsp:txXfrm>
    </dsp:sp>
    <dsp:sp modelId="{F0F522F2-5004-41C8-9361-64881613F7CF}">
      <dsp:nvSpPr>
        <dsp:cNvPr id="0" name=""/>
        <dsp:cNvSpPr/>
      </dsp:nvSpPr>
      <dsp:spPr>
        <a:xfrm>
          <a:off x="1106452" y="775199"/>
          <a:ext cx="154771" cy="580391"/>
        </a:xfrm>
        <a:custGeom>
          <a:avLst/>
          <a:gdLst/>
          <a:ahLst/>
          <a:cxnLst/>
          <a:rect l="0" t="0" r="0" b="0"/>
          <a:pathLst>
            <a:path>
              <a:moveTo>
                <a:pt x="0" y="0"/>
              </a:moveTo>
              <a:lnTo>
                <a:pt x="0" y="580391"/>
              </a:lnTo>
              <a:lnTo>
                <a:pt x="154771" y="58039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288072-D4F9-42C3-A960-F0D636C828F9}">
      <dsp:nvSpPr>
        <dsp:cNvPr id="0" name=""/>
        <dsp:cNvSpPr/>
      </dsp:nvSpPr>
      <dsp:spPr>
        <a:xfrm>
          <a:off x="1261223" y="968662"/>
          <a:ext cx="1238168" cy="773855"/>
        </a:xfrm>
        <a:prstGeom prst="roundRect">
          <a:avLst>
            <a:gd name="adj" fmla="val 10000"/>
          </a:avLst>
        </a:prstGeom>
        <a:solidFill>
          <a:schemeClr val="accent1">
            <a:lumMod val="20000"/>
            <a:lumOff val="8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Dev</a:t>
          </a:r>
        </a:p>
        <a:p>
          <a:pPr marL="0" lvl="0" indent="0" algn="ctr" defTabSz="622300">
            <a:lnSpc>
              <a:spcPct val="90000"/>
            </a:lnSpc>
            <a:spcBef>
              <a:spcPct val="0"/>
            </a:spcBef>
            <a:spcAft>
              <a:spcPct val="35000"/>
            </a:spcAft>
            <a:buNone/>
          </a:pPr>
          <a:r>
            <a:rPr lang="en-US" sz="1400" kern="1200"/>
            <a:t>(Subscription)</a:t>
          </a:r>
        </a:p>
      </dsp:txBody>
      <dsp:txXfrm>
        <a:off x="1283888" y="991327"/>
        <a:ext cx="1192838" cy="728525"/>
      </dsp:txXfrm>
    </dsp:sp>
    <dsp:sp modelId="{05F14BD4-1CA9-43C6-87FE-15771367D562}">
      <dsp:nvSpPr>
        <dsp:cNvPr id="0" name=""/>
        <dsp:cNvSpPr/>
      </dsp:nvSpPr>
      <dsp:spPr>
        <a:xfrm>
          <a:off x="1106452" y="775199"/>
          <a:ext cx="154771" cy="1547710"/>
        </a:xfrm>
        <a:custGeom>
          <a:avLst/>
          <a:gdLst/>
          <a:ahLst/>
          <a:cxnLst/>
          <a:rect l="0" t="0" r="0" b="0"/>
          <a:pathLst>
            <a:path>
              <a:moveTo>
                <a:pt x="0" y="0"/>
              </a:moveTo>
              <a:lnTo>
                <a:pt x="0" y="1547710"/>
              </a:lnTo>
              <a:lnTo>
                <a:pt x="154771" y="154771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995E3A-8BD6-480D-AAF0-265D40EEA42A}">
      <dsp:nvSpPr>
        <dsp:cNvPr id="0" name=""/>
        <dsp:cNvSpPr/>
      </dsp:nvSpPr>
      <dsp:spPr>
        <a:xfrm>
          <a:off x="1261223" y="1935981"/>
          <a:ext cx="1238168" cy="773855"/>
        </a:xfrm>
        <a:prstGeom prst="roundRect">
          <a:avLst>
            <a:gd name="adj" fmla="val 10000"/>
          </a:avLst>
        </a:prstGeom>
        <a:solidFill>
          <a:schemeClr val="accent1">
            <a:lumMod val="20000"/>
            <a:lumOff val="8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Test</a:t>
          </a:r>
        </a:p>
        <a:p>
          <a:pPr marL="0" lvl="0" indent="0" algn="ctr" defTabSz="622300">
            <a:lnSpc>
              <a:spcPct val="90000"/>
            </a:lnSpc>
            <a:spcBef>
              <a:spcPct val="0"/>
            </a:spcBef>
            <a:spcAft>
              <a:spcPct val="35000"/>
            </a:spcAft>
            <a:buNone/>
          </a:pPr>
          <a:r>
            <a:rPr lang="en-US" sz="1400" kern="1200"/>
            <a:t>(Subscription)</a:t>
          </a:r>
        </a:p>
      </dsp:txBody>
      <dsp:txXfrm>
        <a:off x="1283888" y="1958646"/>
        <a:ext cx="1192838" cy="728525"/>
      </dsp:txXfrm>
    </dsp:sp>
    <dsp:sp modelId="{EF3937E1-4DCC-4718-937C-1CC74B34A14E}">
      <dsp:nvSpPr>
        <dsp:cNvPr id="0" name=""/>
        <dsp:cNvSpPr/>
      </dsp:nvSpPr>
      <dsp:spPr>
        <a:xfrm>
          <a:off x="1106452" y="775199"/>
          <a:ext cx="154771" cy="2515029"/>
        </a:xfrm>
        <a:custGeom>
          <a:avLst/>
          <a:gdLst/>
          <a:ahLst/>
          <a:cxnLst/>
          <a:rect l="0" t="0" r="0" b="0"/>
          <a:pathLst>
            <a:path>
              <a:moveTo>
                <a:pt x="0" y="0"/>
              </a:moveTo>
              <a:lnTo>
                <a:pt x="0" y="2515029"/>
              </a:lnTo>
              <a:lnTo>
                <a:pt x="154771" y="251502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6B49A0-84B6-416D-999B-3579E656F583}">
      <dsp:nvSpPr>
        <dsp:cNvPr id="0" name=""/>
        <dsp:cNvSpPr/>
      </dsp:nvSpPr>
      <dsp:spPr>
        <a:xfrm>
          <a:off x="1261223" y="2903300"/>
          <a:ext cx="1238168" cy="773855"/>
        </a:xfrm>
        <a:prstGeom prst="roundRect">
          <a:avLst>
            <a:gd name="adj" fmla="val 10000"/>
          </a:avLst>
        </a:prstGeom>
        <a:solidFill>
          <a:schemeClr val="accent1">
            <a:lumMod val="20000"/>
            <a:lumOff val="8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Production</a:t>
          </a:r>
        </a:p>
        <a:p>
          <a:pPr marL="0" lvl="0" indent="0" algn="ctr" defTabSz="622300">
            <a:lnSpc>
              <a:spcPct val="90000"/>
            </a:lnSpc>
            <a:spcBef>
              <a:spcPct val="0"/>
            </a:spcBef>
            <a:spcAft>
              <a:spcPct val="35000"/>
            </a:spcAft>
            <a:buNone/>
          </a:pPr>
          <a:r>
            <a:rPr lang="en-US" sz="1400" kern="1200"/>
            <a:t>(Subscription)</a:t>
          </a:r>
        </a:p>
      </dsp:txBody>
      <dsp:txXfrm>
        <a:off x="1283888" y="2925965"/>
        <a:ext cx="1192838" cy="728525"/>
      </dsp:txXfrm>
    </dsp:sp>
    <dsp:sp modelId="{0D887403-DC51-4C2E-B4BB-84CF5CF1AB04}">
      <dsp:nvSpPr>
        <dsp:cNvPr id="0" name=""/>
        <dsp:cNvSpPr/>
      </dsp:nvSpPr>
      <dsp:spPr>
        <a:xfrm>
          <a:off x="2886318" y="1344"/>
          <a:ext cx="1547710" cy="773855"/>
        </a:xfrm>
        <a:prstGeom prst="roundRect">
          <a:avLst>
            <a:gd name="adj" fmla="val 10000"/>
          </a:avLst>
        </a:prstGeom>
        <a:solidFill>
          <a:schemeClr val="accent4">
            <a:lumMod val="20000"/>
            <a:lumOff val="8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Biz Unit 2</a:t>
          </a:r>
        </a:p>
        <a:p>
          <a:pPr marL="0" lvl="0" indent="0" algn="ctr" defTabSz="622300">
            <a:lnSpc>
              <a:spcPct val="90000"/>
            </a:lnSpc>
            <a:spcBef>
              <a:spcPct val="0"/>
            </a:spcBef>
            <a:spcAft>
              <a:spcPct val="35000"/>
            </a:spcAft>
            <a:buNone/>
          </a:pPr>
          <a:r>
            <a:rPr lang="en-US" sz="1400" kern="1200">
              <a:solidFill>
                <a:schemeClr val="tx1"/>
              </a:solidFill>
            </a:rPr>
            <a:t>(EA Department)</a:t>
          </a:r>
        </a:p>
      </dsp:txBody>
      <dsp:txXfrm>
        <a:off x="2908983" y="24009"/>
        <a:ext cx="1502380" cy="728525"/>
      </dsp:txXfrm>
    </dsp:sp>
    <dsp:sp modelId="{96CD66F9-52BE-41B2-AD1A-203F1CFDDD57}">
      <dsp:nvSpPr>
        <dsp:cNvPr id="0" name=""/>
        <dsp:cNvSpPr/>
      </dsp:nvSpPr>
      <dsp:spPr>
        <a:xfrm>
          <a:off x="3041089" y="775199"/>
          <a:ext cx="154771" cy="580391"/>
        </a:xfrm>
        <a:custGeom>
          <a:avLst/>
          <a:gdLst/>
          <a:ahLst/>
          <a:cxnLst/>
          <a:rect l="0" t="0" r="0" b="0"/>
          <a:pathLst>
            <a:path>
              <a:moveTo>
                <a:pt x="0" y="0"/>
              </a:moveTo>
              <a:lnTo>
                <a:pt x="0" y="580391"/>
              </a:lnTo>
              <a:lnTo>
                <a:pt x="154771" y="58039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B478C8-6113-47D0-AFCE-E0612A2AAE8A}">
      <dsp:nvSpPr>
        <dsp:cNvPr id="0" name=""/>
        <dsp:cNvSpPr/>
      </dsp:nvSpPr>
      <dsp:spPr>
        <a:xfrm>
          <a:off x="3195860" y="968662"/>
          <a:ext cx="1238168" cy="773855"/>
        </a:xfrm>
        <a:prstGeom prst="roundRect">
          <a:avLst>
            <a:gd name="adj" fmla="val 10000"/>
          </a:avLst>
        </a:prstGeom>
        <a:solidFill>
          <a:schemeClr val="accent1">
            <a:lumMod val="20000"/>
            <a:lumOff val="8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Dev</a:t>
          </a:r>
        </a:p>
        <a:p>
          <a:pPr marL="0" lvl="0" indent="0" algn="ctr" defTabSz="622300">
            <a:lnSpc>
              <a:spcPct val="90000"/>
            </a:lnSpc>
            <a:spcBef>
              <a:spcPct val="0"/>
            </a:spcBef>
            <a:spcAft>
              <a:spcPct val="35000"/>
            </a:spcAft>
            <a:buNone/>
          </a:pPr>
          <a:r>
            <a:rPr lang="en-US" sz="1400" kern="1200"/>
            <a:t>(Subscription)</a:t>
          </a:r>
        </a:p>
      </dsp:txBody>
      <dsp:txXfrm>
        <a:off x="3218525" y="991327"/>
        <a:ext cx="1192838" cy="728525"/>
      </dsp:txXfrm>
    </dsp:sp>
    <dsp:sp modelId="{94DFC85F-276C-4F3A-AD7B-0AC9D6F07062}">
      <dsp:nvSpPr>
        <dsp:cNvPr id="0" name=""/>
        <dsp:cNvSpPr/>
      </dsp:nvSpPr>
      <dsp:spPr>
        <a:xfrm>
          <a:off x="3041089" y="775199"/>
          <a:ext cx="154771" cy="1547710"/>
        </a:xfrm>
        <a:custGeom>
          <a:avLst/>
          <a:gdLst/>
          <a:ahLst/>
          <a:cxnLst/>
          <a:rect l="0" t="0" r="0" b="0"/>
          <a:pathLst>
            <a:path>
              <a:moveTo>
                <a:pt x="0" y="0"/>
              </a:moveTo>
              <a:lnTo>
                <a:pt x="0" y="1547710"/>
              </a:lnTo>
              <a:lnTo>
                <a:pt x="154771" y="154771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0D8CCA-68D4-432B-BD3C-C72DA5925148}">
      <dsp:nvSpPr>
        <dsp:cNvPr id="0" name=""/>
        <dsp:cNvSpPr/>
      </dsp:nvSpPr>
      <dsp:spPr>
        <a:xfrm>
          <a:off x="3195860" y="1935981"/>
          <a:ext cx="1238168" cy="773855"/>
        </a:xfrm>
        <a:prstGeom prst="roundRect">
          <a:avLst>
            <a:gd name="adj" fmla="val 10000"/>
          </a:avLst>
        </a:prstGeom>
        <a:solidFill>
          <a:schemeClr val="accent1">
            <a:lumMod val="20000"/>
            <a:lumOff val="8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Test</a:t>
          </a:r>
        </a:p>
        <a:p>
          <a:pPr marL="0" lvl="0" indent="0" algn="ctr" defTabSz="622300">
            <a:lnSpc>
              <a:spcPct val="90000"/>
            </a:lnSpc>
            <a:spcBef>
              <a:spcPct val="0"/>
            </a:spcBef>
            <a:spcAft>
              <a:spcPct val="35000"/>
            </a:spcAft>
            <a:buNone/>
          </a:pPr>
          <a:r>
            <a:rPr lang="en-US" sz="1400" kern="1200"/>
            <a:t>(Subscription)</a:t>
          </a:r>
        </a:p>
      </dsp:txBody>
      <dsp:txXfrm>
        <a:off x="3218525" y="1958646"/>
        <a:ext cx="1192838" cy="728525"/>
      </dsp:txXfrm>
    </dsp:sp>
    <dsp:sp modelId="{814B5297-33B3-45E1-8B9D-6B5415FD79C4}">
      <dsp:nvSpPr>
        <dsp:cNvPr id="0" name=""/>
        <dsp:cNvSpPr/>
      </dsp:nvSpPr>
      <dsp:spPr>
        <a:xfrm>
          <a:off x="3041089" y="775199"/>
          <a:ext cx="154771" cy="2515029"/>
        </a:xfrm>
        <a:custGeom>
          <a:avLst/>
          <a:gdLst/>
          <a:ahLst/>
          <a:cxnLst/>
          <a:rect l="0" t="0" r="0" b="0"/>
          <a:pathLst>
            <a:path>
              <a:moveTo>
                <a:pt x="0" y="0"/>
              </a:moveTo>
              <a:lnTo>
                <a:pt x="0" y="2515029"/>
              </a:lnTo>
              <a:lnTo>
                <a:pt x="154771" y="251502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1936F1-E9B3-472D-8EB3-433F705E0EF3}">
      <dsp:nvSpPr>
        <dsp:cNvPr id="0" name=""/>
        <dsp:cNvSpPr/>
      </dsp:nvSpPr>
      <dsp:spPr>
        <a:xfrm>
          <a:off x="3195860" y="2903300"/>
          <a:ext cx="1238168" cy="773855"/>
        </a:xfrm>
        <a:prstGeom prst="roundRect">
          <a:avLst>
            <a:gd name="adj" fmla="val 10000"/>
          </a:avLst>
        </a:prstGeom>
        <a:solidFill>
          <a:schemeClr val="accent1">
            <a:lumMod val="20000"/>
            <a:lumOff val="8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Production</a:t>
          </a:r>
        </a:p>
        <a:p>
          <a:pPr marL="0" lvl="0" indent="0" algn="ctr" defTabSz="622300">
            <a:lnSpc>
              <a:spcPct val="90000"/>
            </a:lnSpc>
            <a:spcBef>
              <a:spcPct val="0"/>
            </a:spcBef>
            <a:spcAft>
              <a:spcPct val="35000"/>
            </a:spcAft>
            <a:buNone/>
          </a:pPr>
          <a:r>
            <a:rPr lang="en-US" sz="1400" kern="1200"/>
            <a:t>(Subscription)</a:t>
          </a:r>
        </a:p>
      </dsp:txBody>
      <dsp:txXfrm>
        <a:off x="3218525" y="2925965"/>
        <a:ext cx="1192838" cy="728525"/>
      </dsp:txXfrm>
    </dsp:sp>
    <dsp:sp modelId="{29A9E5B9-E38A-4EB7-86DD-5DB078CC3784}">
      <dsp:nvSpPr>
        <dsp:cNvPr id="0" name=""/>
        <dsp:cNvSpPr/>
      </dsp:nvSpPr>
      <dsp:spPr>
        <a:xfrm>
          <a:off x="4820956" y="1344"/>
          <a:ext cx="1547710" cy="773855"/>
        </a:xfrm>
        <a:prstGeom prst="roundRect">
          <a:avLst>
            <a:gd name="adj" fmla="val 10000"/>
          </a:avLst>
        </a:prstGeom>
        <a:solidFill>
          <a:schemeClr val="accent5">
            <a:lumMod val="20000"/>
            <a:lumOff val="8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Biz Unit 3</a:t>
          </a:r>
        </a:p>
        <a:p>
          <a:pPr marL="0" lvl="0" indent="0" algn="ctr" defTabSz="622300">
            <a:lnSpc>
              <a:spcPct val="90000"/>
            </a:lnSpc>
            <a:spcBef>
              <a:spcPct val="0"/>
            </a:spcBef>
            <a:spcAft>
              <a:spcPct val="35000"/>
            </a:spcAft>
            <a:buNone/>
          </a:pPr>
          <a:r>
            <a:rPr lang="en-US" sz="1400" kern="1200">
              <a:solidFill>
                <a:schemeClr val="tx1"/>
              </a:solidFill>
            </a:rPr>
            <a:t>(EA Department)</a:t>
          </a:r>
        </a:p>
      </dsp:txBody>
      <dsp:txXfrm>
        <a:off x="4843621" y="24009"/>
        <a:ext cx="1502380" cy="728525"/>
      </dsp:txXfrm>
    </dsp:sp>
    <dsp:sp modelId="{DF0264FE-4EAC-43F9-805D-C9ACA868C3A2}">
      <dsp:nvSpPr>
        <dsp:cNvPr id="0" name=""/>
        <dsp:cNvSpPr/>
      </dsp:nvSpPr>
      <dsp:spPr>
        <a:xfrm>
          <a:off x="4975727" y="775199"/>
          <a:ext cx="154771" cy="580391"/>
        </a:xfrm>
        <a:custGeom>
          <a:avLst/>
          <a:gdLst/>
          <a:ahLst/>
          <a:cxnLst/>
          <a:rect l="0" t="0" r="0" b="0"/>
          <a:pathLst>
            <a:path>
              <a:moveTo>
                <a:pt x="0" y="0"/>
              </a:moveTo>
              <a:lnTo>
                <a:pt x="0" y="580391"/>
              </a:lnTo>
              <a:lnTo>
                <a:pt x="154771" y="58039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9D0CF4-4DF9-4721-BA13-F80371535B81}">
      <dsp:nvSpPr>
        <dsp:cNvPr id="0" name=""/>
        <dsp:cNvSpPr/>
      </dsp:nvSpPr>
      <dsp:spPr>
        <a:xfrm>
          <a:off x="5130498" y="968662"/>
          <a:ext cx="1238168" cy="773855"/>
        </a:xfrm>
        <a:prstGeom prst="roundRect">
          <a:avLst>
            <a:gd name="adj" fmla="val 10000"/>
          </a:avLst>
        </a:prstGeom>
        <a:solidFill>
          <a:schemeClr val="accent1">
            <a:lumMod val="20000"/>
            <a:lumOff val="8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Customer Support Tools</a:t>
          </a:r>
        </a:p>
      </dsp:txBody>
      <dsp:txXfrm>
        <a:off x="5153163" y="991327"/>
        <a:ext cx="1192838" cy="728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A55-642C-424F-B1A9-4093901E089A}">
      <dsp:nvSpPr>
        <dsp:cNvPr id="0" name=""/>
        <dsp:cNvSpPr/>
      </dsp:nvSpPr>
      <dsp:spPr>
        <a:xfrm>
          <a:off x="0" y="2555345"/>
          <a:ext cx="7977425" cy="1093571"/>
        </a:xfrm>
        <a:prstGeom prst="roundRect">
          <a:avLst>
            <a:gd name="adj" fmla="val 10000"/>
          </a:avLst>
        </a:prstGeom>
        <a:solidFill>
          <a:schemeClr val="accent1">
            <a:lumMod val="40000"/>
            <a:lumOff val="60000"/>
          </a:schemeClr>
        </a:solidFill>
        <a:ln>
          <a:solidFill>
            <a:schemeClr val="lt1">
              <a:hueOff val="0"/>
              <a:satOff val="0"/>
              <a:lumOff val="0"/>
            </a:schemeClr>
          </a:solid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Resource Group</a:t>
          </a:r>
        </a:p>
      </dsp:txBody>
      <dsp:txXfrm>
        <a:off x="0" y="2555345"/>
        <a:ext cx="2393227" cy="1093571"/>
      </dsp:txXfrm>
    </dsp:sp>
    <dsp:sp modelId="{19F071CC-81A3-4D43-80FF-C82A512558A9}">
      <dsp:nvSpPr>
        <dsp:cNvPr id="0" name=""/>
        <dsp:cNvSpPr/>
      </dsp:nvSpPr>
      <dsp:spPr>
        <a:xfrm>
          <a:off x="0" y="1278438"/>
          <a:ext cx="7977425" cy="1093571"/>
        </a:xfrm>
        <a:prstGeom prst="roundRect">
          <a:avLst>
            <a:gd name="adj" fmla="val 10000"/>
          </a:avLst>
        </a:prstGeom>
        <a:solidFill>
          <a:schemeClr val="accent2">
            <a:lumMod val="25000"/>
            <a:lumOff val="7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Subscription</a:t>
          </a:r>
        </a:p>
      </dsp:txBody>
      <dsp:txXfrm>
        <a:off x="0" y="1278438"/>
        <a:ext cx="2393227" cy="1093571"/>
      </dsp:txXfrm>
    </dsp:sp>
    <dsp:sp modelId="{8E35C637-9B74-4622-AE37-6993956BBEA3}">
      <dsp:nvSpPr>
        <dsp:cNvPr id="0" name=""/>
        <dsp:cNvSpPr/>
      </dsp:nvSpPr>
      <dsp:spPr>
        <a:xfrm>
          <a:off x="0" y="1530"/>
          <a:ext cx="7977425" cy="1093571"/>
        </a:xfrm>
        <a:prstGeom prst="roundRect">
          <a:avLst>
            <a:gd name="adj" fmla="val 10000"/>
          </a:avLst>
        </a:prstGeom>
        <a:solidFill>
          <a:schemeClr val="accent2">
            <a:lumMod val="10000"/>
            <a:lumOff val="90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kern="1200"/>
            <a:t>Department</a:t>
          </a:r>
        </a:p>
      </dsp:txBody>
      <dsp:txXfrm>
        <a:off x="0" y="1530"/>
        <a:ext cx="2393227" cy="1093571"/>
      </dsp:txXfrm>
    </dsp:sp>
    <dsp:sp modelId="{5344C691-2490-4DD3-BDEE-87CCE3596F29}">
      <dsp:nvSpPr>
        <dsp:cNvPr id="0" name=""/>
        <dsp:cNvSpPr/>
      </dsp:nvSpPr>
      <dsp:spPr>
        <a:xfrm>
          <a:off x="4418044" y="93198"/>
          <a:ext cx="1375015" cy="91667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Biz Unit 1</a:t>
          </a:r>
        </a:p>
      </dsp:txBody>
      <dsp:txXfrm>
        <a:off x="4444893" y="120047"/>
        <a:ext cx="1321317" cy="862978"/>
      </dsp:txXfrm>
    </dsp:sp>
    <dsp:sp modelId="{3A80EF92-1A94-43A3-A26D-93AEDEE4D2C9}">
      <dsp:nvSpPr>
        <dsp:cNvPr id="0" name=""/>
        <dsp:cNvSpPr/>
      </dsp:nvSpPr>
      <dsp:spPr>
        <a:xfrm>
          <a:off x="5059832" y="1009875"/>
          <a:ext cx="91440" cy="366670"/>
        </a:xfrm>
        <a:custGeom>
          <a:avLst/>
          <a:gdLst/>
          <a:ahLst/>
          <a:cxnLst/>
          <a:rect l="0" t="0" r="0" b="0"/>
          <a:pathLst>
            <a:path>
              <a:moveTo>
                <a:pt x="45720" y="0"/>
              </a:moveTo>
              <a:lnTo>
                <a:pt x="45720" y="36667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CEF7DC-5259-415B-97B5-57AC49A3EA90}">
      <dsp:nvSpPr>
        <dsp:cNvPr id="0" name=""/>
        <dsp:cNvSpPr/>
      </dsp:nvSpPr>
      <dsp:spPr>
        <a:xfrm>
          <a:off x="4418044" y="1376545"/>
          <a:ext cx="1375015" cy="916676"/>
        </a:xfrm>
        <a:prstGeom prst="roundRect">
          <a:avLst>
            <a:gd name="adj" fmla="val 10000"/>
          </a:avLst>
        </a:prstGeom>
        <a:solidFill>
          <a:schemeClr val="accent3">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err="1"/>
            <a:t>CostMgmt_Dev</a:t>
          </a:r>
          <a:endParaRPr lang="en-US" sz="1400" kern="1200"/>
        </a:p>
      </dsp:txBody>
      <dsp:txXfrm>
        <a:off x="4444893" y="1403394"/>
        <a:ext cx="1321317" cy="862978"/>
      </dsp:txXfrm>
    </dsp:sp>
    <dsp:sp modelId="{1B1EF6EB-6170-4B6A-9D1A-71D42C77A9AF}">
      <dsp:nvSpPr>
        <dsp:cNvPr id="0" name=""/>
        <dsp:cNvSpPr/>
      </dsp:nvSpPr>
      <dsp:spPr>
        <a:xfrm>
          <a:off x="4211792" y="2293222"/>
          <a:ext cx="893759" cy="366670"/>
        </a:xfrm>
        <a:custGeom>
          <a:avLst/>
          <a:gdLst/>
          <a:ahLst/>
          <a:cxnLst/>
          <a:rect l="0" t="0" r="0" b="0"/>
          <a:pathLst>
            <a:path>
              <a:moveTo>
                <a:pt x="893759" y="0"/>
              </a:moveTo>
              <a:lnTo>
                <a:pt x="893759" y="183335"/>
              </a:lnTo>
              <a:lnTo>
                <a:pt x="0" y="183335"/>
              </a:lnTo>
              <a:lnTo>
                <a:pt x="0" y="366670"/>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B6EF5F-8159-47D5-A6BE-D9BC83ABDF25}">
      <dsp:nvSpPr>
        <dsp:cNvPr id="0" name=""/>
        <dsp:cNvSpPr/>
      </dsp:nvSpPr>
      <dsp:spPr>
        <a:xfrm>
          <a:off x="3524284" y="2659893"/>
          <a:ext cx="1375015" cy="916676"/>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err="1"/>
            <a:t>myProject_UI</a:t>
          </a:r>
          <a:endParaRPr lang="en-US" sz="1400" kern="1200"/>
        </a:p>
      </dsp:txBody>
      <dsp:txXfrm>
        <a:off x="3551133" y="2686742"/>
        <a:ext cx="1321317" cy="862978"/>
      </dsp:txXfrm>
    </dsp:sp>
    <dsp:sp modelId="{660F634D-5997-4497-A2F7-3832FC884940}">
      <dsp:nvSpPr>
        <dsp:cNvPr id="0" name=""/>
        <dsp:cNvSpPr/>
      </dsp:nvSpPr>
      <dsp:spPr>
        <a:xfrm>
          <a:off x="5105552" y="2293222"/>
          <a:ext cx="893759" cy="366670"/>
        </a:xfrm>
        <a:custGeom>
          <a:avLst/>
          <a:gdLst/>
          <a:ahLst/>
          <a:cxnLst/>
          <a:rect l="0" t="0" r="0" b="0"/>
          <a:pathLst>
            <a:path>
              <a:moveTo>
                <a:pt x="0" y="0"/>
              </a:moveTo>
              <a:lnTo>
                <a:pt x="0" y="183335"/>
              </a:lnTo>
              <a:lnTo>
                <a:pt x="893759" y="183335"/>
              </a:lnTo>
              <a:lnTo>
                <a:pt x="893759" y="366670"/>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EE1431-824F-47AF-9AB3-F22768AB753D}">
      <dsp:nvSpPr>
        <dsp:cNvPr id="0" name=""/>
        <dsp:cNvSpPr/>
      </dsp:nvSpPr>
      <dsp:spPr>
        <a:xfrm>
          <a:off x="5311804" y="2659893"/>
          <a:ext cx="1375015" cy="916676"/>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err="1"/>
            <a:t>myProject_Db</a:t>
          </a:r>
          <a:endParaRPr lang="en-US" sz="1400" kern="1200"/>
        </a:p>
      </dsp:txBody>
      <dsp:txXfrm>
        <a:off x="5338653" y="2686742"/>
        <a:ext cx="1321317" cy="862978"/>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193F1-0E2C-42F0-A42B-916552D3E83E}" type="datetimeFigureOut">
              <a:rPr lang="de-CH" smtClean="0"/>
              <a:t>30.04.2019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9A439-E2E0-405F-B0F7-15E64DF1A0EA}" type="slidenum">
              <a:rPr lang="de-CH" smtClean="0"/>
              <a:t>‹#›</a:t>
            </a:fld>
            <a:endParaRPr lang="de-CH"/>
          </a:p>
        </p:txBody>
      </p:sp>
    </p:spTree>
    <p:extLst>
      <p:ext uri="{BB962C8B-B14F-4D97-AF65-F5344CB8AC3E}">
        <p14:creationId xmlns:p14="http://schemas.microsoft.com/office/powerpoint/2010/main" val="3676883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ea.windowsazure.com/" TargetMode="External"/><Relationship Id="rId2" Type="http://schemas.openxmlformats.org/officeDocument/2006/relationships/slide" Target="../slides/slide60.xml"/><Relationship Id="rId1" Type="http://schemas.openxmlformats.org/officeDocument/2006/relationships/notesMaster" Target="../notesMasters/notesMaster1.xml"/><Relationship Id="rId5" Type="http://schemas.openxmlformats.org/officeDocument/2006/relationships/hyperlink" Target="https://portal..azure.com/" TargetMode="External"/><Relationship Id="rId4" Type="http://schemas.openxmlformats.org/officeDocument/2006/relationships/hyperlink" Target="https://account.windowsazure.com/"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role-based-access-control/role-assignments-portal"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77A86ECA-6DFC-4575-A13A-448698CD8FD5}"/>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You can also define more strict set of controls in production env vs test/pre prod for example. Or you may have a more cost-sensitive control in your test env.</a:t>
            </a:r>
          </a:p>
          <a:p>
            <a:r>
              <a:rPr lang="en-US" dirty="0"/>
              <a:t>Or you can totally isolate your test environment from the Internet…</a:t>
            </a:r>
          </a:p>
          <a:p>
            <a:endParaRPr lang="en-US" dirty="0"/>
          </a:p>
          <a:p>
            <a:r>
              <a:rPr lang="en-US" dirty="0"/>
              <a:t>Another benefit of </a:t>
            </a:r>
            <a:r>
              <a:rPr lang="en-US" dirty="0" err="1"/>
              <a:t>Mgmt</a:t>
            </a:r>
            <a:r>
              <a:rPr lang="en-US" dirty="0"/>
              <a:t> Grp is that if you made the wrong decisions setting up your controls you can create another </a:t>
            </a:r>
            <a:r>
              <a:rPr lang="en-US" dirty="0" err="1"/>
              <a:t>mgmt</a:t>
            </a:r>
            <a:r>
              <a:rPr lang="en-US" dirty="0"/>
              <a:t> grp hierarchy and move your subscriptions over without a pain.</a:t>
            </a:r>
          </a:p>
        </p:txBody>
      </p:sp>
    </p:spTree>
    <p:extLst>
      <p:ext uri="{BB962C8B-B14F-4D97-AF65-F5344CB8AC3E}">
        <p14:creationId xmlns:p14="http://schemas.microsoft.com/office/powerpoint/2010/main" val="3255564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1:24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5332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&lt;CLICK1&gt;</a:t>
            </a:r>
          </a:p>
          <a:p>
            <a:r>
              <a:rPr lang="en-US" sz="1200" b="1" i="0" u="none" strike="noStrike" kern="1200" dirty="0">
                <a:solidFill>
                  <a:schemeClr val="tx1"/>
                </a:solidFill>
                <a:effectLst/>
                <a:latin typeface="+mn-lt"/>
                <a:ea typeface="+mn-ea"/>
                <a:cs typeface="+mn-cs"/>
              </a:rPr>
              <a:t>Security principal</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security principal</a:t>
            </a:r>
            <a:r>
              <a:rPr lang="en-US" sz="1200" b="0" i="0" u="none" strike="noStrike" kern="1200" dirty="0">
                <a:solidFill>
                  <a:schemeClr val="tx1"/>
                </a:solidFill>
                <a:effectLst/>
                <a:latin typeface="+mn-lt"/>
                <a:ea typeface="+mn-ea"/>
                <a:cs typeface="+mn-cs"/>
              </a:rPr>
              <a:t> is an object that represents a user, group, service principal, or managed identity that is requesting access to Azure resources.</a:t>
            </a:r>
          </a:p>
          <a:p>
            <a:endParaRPr lang="en-GB" dirty="0"/>
          </a:p>
          <a:p>
            <a:r>
              <a:rPr lang="en-US" sz="1200" b="0" i="0" u="none" strike="noStrike" kern="1200" dirty="0">
                <a:solidFill>
                  <a:schemeClr val="tx1"/>
                </a:solidFill>
                <a:effectLst/>
                <a:latin typeface="+mn-lt"/>
                <a:ea typeface="+mn-ea"/>
                <a:cs typeface="+mn-cs"/>
              </a:rPr>
              <a:t>- Service principal - A security identity used by applications or services to access specific Azure resources. You can think of it as a </a:t>
            </a:r>
            <a:r>
              <a:rPr lang="en-US" sz="1200" b="0" i="1" u="none" strike="noStrike" kern="1200" dirty="0">
                <a:solidFill>
                  <a:schemeClr val="tx1"/>
                </a:solidFill>
                <a:effectLst/>
                <a:latin typeface="+mn-lt"/>
                <a:ea typeface="+mn-ea"/>
                <a:cs typeface="+mn-cs"/>
              </a:rPr>
              <a:t>user identity</a:t>
            </a:r>
            <a:r>
              <a:rPr lang="en-US" sz="1200" b="0" i="0" u="none" strike="noStrike" kern="1200" dirty="0">
                <a:solidFill>
                  <a:schemeClr val="tx1"/>
                </a:solidFill>
                <a:effectLst/>
                <a:latin typeface="+mn-lt"/>
                <a:ea typeface="+mn-ea"/>
                <a:cs typeface="+mn-cs"/>
              </a:rPr>
              <a:t> (username and password or certificate) for an application.</a:t>
            </a:r>
          </a:p>
          <a:p>
            <a:pPr marL="171450" indent="-171450">
              <a:buFontTx/>
              <a:buChar char="-"/>
            </a:pPr>
            <a:r>
              <a:rPr lang="en-US" sz="1200" b="0" i="0" u="none" strike="noStrike" kern="1200" dirty="0">
                <a:solidFill>
                  <a:schemeClr val="tx1"/>
                </a:solidFill>
                <a:effectLst/>
                <a:latin typeface="+mn-lt"/>
                <a:ea typeface="+mn-ea"/>
                <a:cs typeface="+mn-cs"/>
              </a:rPr>
              <a:t>Managed identity - An identity in Azure Active Directory that is automatically managed by Azure. You typically use </a:t>
            </a:r>
            <a:r>
              <a:rPr lang="en-US" sz="1200" b="0" i="0" u="none" strike="noStrike" kern="1200" dirty="0">
                <a:solidFill>
                  <a:schemeClr val="tx1"/>
                </a:solidFill>
                <a:effectLst/>
                <a:latin typeface="+mn-lt"/>
                <a:ea typeface="+mn-ea"/>
                <a:cs typeface="+mn-cs"/>
                <a:hlinkClick r:id="rId3"/>
              </a:rPr>
              <a:t>managed identities</a:t>
            </a:r>
            <a:r>
              <a:rPr lang="en-US" sz="1200" b="0" i="0" u="none" strike="noStrike" kern="1200" dirty="0">
                <a:solidFill>
                  <a:schemeClr val="tx1"/>
                </a:solidFill>
                <a:effectLst/>
                <a:latin typeface="+mn-lt"/>
                <a:ea typeface="+mn-ea"/>
                <a:cs typeface="+mn-cs"/>
              </a:rPr>
              <a:t> when developing cloud applications to manage the credentials for authenticating to Azure services.</a:t>
            </a:r>
          </a:p>
          <a:p>
            <a:pPr marL="0" indent="0">
              <a:buFontTx/>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&lt;CLICK2&gt;</a:t>
            </a:r>
          </a:p>
          <a:p>
            <a:r>
              <a:rPr lang="en-US" sz="1200" b="1" i="0" u="none" strike="noStrike" kern="1200" dirty="0">
                <a:solidFill>
                  <a:schemeClr val="tx1"/>
                </a:solidFill>
                <a:effectLst/>
                <a:latin typeface="+mn-lt"/>
                <a:ea typeface="+mn-ea"/>
                <a:cs typeface="+mn-cs"/>
              </a:rPr>
              <a:t>Role definition</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role definition</a:t>
            </a:r>
            <a:r>
              <a:rPr lang="en-US" sz="1200" b="0" i="0" u="none" strike="noStrike" kern="1200" dirty="0">
                <a:solidFill>
                  <a:schemeClr val="tx1"/>
                </a:solidFill>
                <a:effectLst/>
                <a:latin typeface="+mn-lt"/>
                <a:ea typeface="+mn-ea"/>
                <a:cs typeface="+mn-cs"/>
              </a:rPr>
              <a:t> is a collection of permissions. It's sometimes just called a </a:t>
            </a:r>
            <a:r>
              <a:rPr lang="en-US" sz="1200" b="0" i="1" u="none" strike="noStrike" kern="1200" dirty="0">
                <a:solidFill>
                  <a:schemeClr val="tx1"/>
                </a:solidFill>
                <a:effectLst/>
                <a:latin typeface="+mn-lt"/>
                <a:ea typeface="+mn-ea"/>
                <a:cs typeface="+mn-cs"/>
              </a:rPr>
              <a:t>role</a:t>
            </a:r>
            <a:r>
              <a:rPr lang="en-US" sz="1200" b="0" i="0" u="none" strike="noStrike" kern="1200" dirty="0">
                <a:solidFill>
                  <a:schemeClr val="tx1"/>
                </a:solidFill>
                <a:effectLst/>
                <a:latin typeface="+mn-lt"/>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&lt;CLICK3&gt;</a:t>
            </a:r>
          </a:p>
          <a:p>
            <a:r>
              <a:rPr lang="en-US" sz="1200" b="1" i="0" u="none" strike="noStrike" kern="1200" dirty="0">
                <a:solidFill>
                  <a:schemeClr val="tx1"/>
                </a:solidFill>
                <a:effectLst/>
                <a:latin typeface="+mn-lt"/>
                <a:ea typeface="+mn-ea"/>
                <a:cs typeface="+mn-cs"/>
              </a:rPr>
              <a:t>Scope</a:t>
            </a:r>
          </a:p>
          <a:p>
            <a:r>
              <a:rPr lang="en-US" sz="1200" b="0" i="1" u="none" strike="noStrike" kern="1200" dirty="0">
                <a:solidFill>
                  <a:schemeClr val="tx1"/>
                </a:solidFill>
                <a:effectLst/>
                <a:latin typeface="+mn-lt"/>
                <a:ea typeface="+mn-ea"/>
                <a:cs typeface="+mn-cs"/>
              </a:rPr>
              <a:t>Scope</a:t>
            </a:r>
            <a:r>
              <a:rPr lang="en-US" sz="1200" b="0" i="0" u="none" strike="noStrike" kern="1200" dirty="0">
                <a:solidFill>
                  <a:schemeClr val="tx1"/>
                </a:solidFill>
                <a:effectLst/>
                <a:latin typeface="+mn-lt"/>
                <a:ea typeface="+mn-ea"/>
                <a:cs typeface="+mn-cs"/>
              </a:rPr>
              <a:t> is the boundary that the access applies to. When you assign a role, you can further limit the actions allowed by defining a scope. This is helpful if you want to make someone a </a:t>
            </a:r>
            <a:r>
              <a:rPr lang="en-US" sz="1200" b="0" i="0" u="sng" strike="noStrike" kern="1200" dirty="0">
                <a:solidFill>
                  <a:schemeClr val="tx1"/>
                </a:solidFill>
                <a:effectLst/>
                <a:latin typeface="+mn-lt"/>
                <a:ea typeface="+mn-ea"/>
                <a:cs typeface="+mn-cs"/>
                <a:hlinkClick r:id="rId4"/>
              </a:rPr>
              <a:t>Website Contributor</a:t>
            </a:r>
            <a:r>
              <a:rPr lang="en-US" sz="1200" b="0" i="0" u="none" strike="noStrike" kern="1200" dirty="0">
                <a:solidFill>
                  <a:schemeClr val="tx1"/>
                </a:solidFill>
                <a:effectLst/>
                <a:latin typeface="+mn-lt"/>
                <a:ea typeface="+mn-ea"/>
                <a:cs typeface="+mn-cs"/>
              </a:rPr>
              <a:t>, but only for one resource group.</a:t>
            </a:r>
          </a:p>
          <a:p>
            <a:endParaRPr lang="en-US" sz="1200" b="0" i="0" u="none" strike="noStrike" kern="1200" dirty="0">
              <a:solidFill>
                <a:schemeClr val="tx1"/>
              </a:solidFill>
              <a:effectLst/>
              <a:latin typeface="+mn-lt"/>
              <a:ea typeface="+mn-ea"/>
              <a:cs typeface="+mn-cs"/>
            </a:endParaRPr>
          </a:p>
          <a:p>
            <a:pPr marL="0" indent="0">
              <a:buFontTx/>
              <a:buNone/>
            </a:pPr>
            <a:endParaRPr lang="en-US" sz="1200" b="0" i="0" u="none" strike="noStrike" kern="1200" dirty="0">
              <a:solidFill>
                <a:schemeClr val="tx1"/>
              </a:solidFill>
              <a:effectLst/>
              <a:latin typeface="+mn-lt"/>
              <a:ea typeface="+mn-ea"/>
              <a:cs typeface="+mn-cs"/>
            </a:endParaRPr>
          </a:p>
          <a:p>
            <a:endParaRPr lang="en-GB" dirty="0"/>
          </a:p>
        </p:txBody>
      </p:sp>
      <p:sp>
        <p:nvSpPr>
          <p:cNvPr id="4" name="Header Placeholder 3"/>
          <p:cNvSpPr>
            <a:spLocks noGrp="1"/>
          </p:cNvSpPr>
          <p:nvPr>
            <p:ph type="hdr"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D18B56EA-E28F-4F92-9F16-7A6F2501B303}" type="datetime8">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4/30/2019 1:24 PM</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B4008EB6-D09E-4580-8CD6-DDB1451194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12</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541583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is the backbone of enforcement and compliance in Azure. Compliance is an evolving landscape that you will always need to evaluate and adjust according to the needs of the present time. You also need to plan carefully your policies so you don’t disrupt other unities that require a more flexible policy than the one you defined.</a:t>
            </a:r>
          </a:p>
          <a:p>
            <a:endParaRPr lang="en-US" dirty="0"/>
          </a:p>
          <a:p>
            <a:r>
              <a:rPr lang="en-US" sz="900" b="0" i="0" u="none" strike="noStrike" kern="1200" dirty="0">
                <a:solidFill>
                  <a:schemeClr val="tx1"/>
                </a:solidFill>
                <a:effectLst/>
                <a:latin typeface="Segoe UI Light"/>
                <a:ea typeface="+mn-ea"/>
                <a:cs typeface="+mn-cs"/>
              </a:rPr>
              <a:t>Through policies, you can control the types of resources that can be provisioned. Or, you can restrict the locations in which the resources can be provisioned. Unlike RBAC, policy is a default allow and explicit deny system. </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is a service that you use to create, assign and, manage policy definitions. Policy definitions enforce different rules and actions over your resources, so those resources stay compliant with your corporate standards and service level agreements.</a:t>
            </a:r>
            <a:endParaRPr lang="en-US" dirty="0"/>
          </a:p>
          <a:p>
            <a:endParaRPr lang="en-US" dirty="0"/>
          </a:p>
          <a:p>
            <a:r>
              <a:rPr lang="en-US" sz="900" b="0" i="0" kern="1200" dirty="0">
                <a:solidFill>
                  <a:schemeClr val="tx1"/>
                </a:solidFill>
                <a:effectLst/>
                <a:latin typeface="Segoe UI Light"/>
                <a:ea typeface="+mn-ea"/>
                <a:cs typeface="+mn-cs"/>
              </a:rPr>
              <a:t>Policy focuses on resource properties during deployment and for already existing resources.</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runs an evaluation of your resources, scanning for those not compliant with the policy definitions you have.</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VM guest policy: this is a new feature that extends the policy capability to the resources running inside your VMs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1:24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7263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Azure Policy can help with governance.</a:t>
            </a:r>
          </a:p>
          <a:p>
            <a:endParaRPr lang="en-US" dirty="0"/>
          </a:p>
          <a:p>
            <a:r>
              <a:rPr lang="en-US" dirty="0"/>
              <a:t>Your DevOps request to deploy resources to Azure for a given project through a JSON template they pre-created to make things easier and quicker. Let’s say they want to deploy 5 G series VMs in Europe (high memory-to-</a:t>
            </a:r>
            <a:r>
              <a:rPr lang="en-US" dirty="0" err="1"/>
              <a:t>cpu</a:t>
            </a:r>
            <a:r>
              <a:rPr lang="en-US" dirty="0"/>
              <a:t> ratio and are ideal for DB servers) and 5 Ls in the US (high disk throughput, ideal for big data and SQL)</a:t>
            </a:r>
          </a:p>
          <a:p>
            <a:endParaRPr lang="en-US" dirty="0"/>
          </a:p>
          <a:p>
            <a:r>
              <a:rPr lang="en-US" dirty="0"/>
              <a:t>Azure Policy takes action and scans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2442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943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9099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Order of evaluation</a:t>
            </a:r>
          </a:p>
          <a:p>
            <a:r>
              <a:rPr lang="en-US" sz="1200" b="0" i="0" u="none" strike="noStrike" kern="1200" dirty="0">
                <a:solidFill>
                  <a:schemeClr val="tx1"/>
                </a:solidFill>
                <a:effectLst/>
                <a:latin typeface="+mn-lt"/>
                <a:ea typeface="+mn-ea"/>
                <a:cs typeface="+mn-cs"/>
              </a:rPr>
              <a:t>Requests to create or update a resource through Azure Resource Manager are evaluated by Policy first. Policy creates a list of all assignments that apply to the resource and then evaluates the resource against each definition. Policy processes several of the effects before handing the request to the appropriate Resource Provider. Doing so prevents unnecessary processing by a Resource Provider when a resource doesn't meet the designed governance controls of Policy.</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Disabled</a:t>
            </a:r>
            <a:r>
              <a:rPr lang="en-US" sz="1200" b="0" i="0" u="none" strike="noStrike" kern="1200" dirty="0">
                <a:solidFill>
                  <a:schemeClr val="tx1"/>
                </a:solidFill>
                <a:effectLst/>
                <a:latin typeface="+mn-lt"/>
                <a:ea typeface="+mn-ea"/>
                <a:cs typeface="+mn-cs"/>
              </a:rPr>
              <a:t> is checked first to determine if the policy rule should be evaluated.</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Append</a:t>
            </a:r>
            <a:r>
              <a:rPr lang="en-US" sz="1200" b="0" i="0" u="none" strike="noStrike" kern="1200" dirty="0">
                <a:solidFill>
                  <a:schemeClr val="tx1"/>
                </a:solidFill>
                <a:effectLst/>
                <a:latin typeface="+mn-lt"/>
                <a:ea typeface="+mn-ea"/>
                <a:cs typeface="+mn-cs"/>
              </a:rPr>
              <a:t> is then evaluated. Since append could alter the request, a change made by append may prevent an audit or deny effect from triggering.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Append is used to add additional fields to the requested resource during creation or update. A common example is adding tags on resources such as </a:t>
            </a:r>
            <a:r>
              <a:rPr lang="en-US" dirty="0" err="1"/>
              <a:t>costCenter</a:t>
            </a:r>
            <a:r>
              <a:rPr lang="en-US" dirty="0"/>
              <a:t> or specifying allowed IPs for a storage resource.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Deny</a:t>
            </a:r>
            <a:r>
              <a:rPr lang="en-US" sz="1200" b="0" i="0" u="none" strike="noStrike" kern="1200" dirty="0">
                <a:solidFill>
                  <a:schemeClr val="tx1"/>
                </a:solidFill>
                <a:effectLst/>
                <a:latin typeface="+mn-lt"/>
                <a:ea typeface="+mn-ea"/>
                <a:cs typeface="+mn-cs"/>
              </a:rPr>
              <a:t> is then evaluated. By evaluating deny before audit, double logging of an undesired resource is prevented.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Deny is used to prevent a resource request that doesn't match defined standards through a policy definition and fails the request.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Audit</a:t>
            </a:r>
            <a:r>
              <a:rPr lang="en-US" sz="1200" b="0" i="0" u="none" strike="noStrike" kern="1200" dirty="0">
                <a:solidFill>
                  <a:schemeClr val="tx1"/>
                </a:solidFill>
                <a:effectLst/>
                <a:latin typeface="+mn-lt"/>
                <a:ea typeface="+mn-ea"/>
                <a:cs typeface="+mn-cs"/>
              </a:rPr>
              <a:t> is then evaluated before the request going to the Resource Provider.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Audit is used to create a warning event in the activity log when evaluating a non-compliant resource, but it doesn't stop the request.</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After the Resource Provider returns a success code, </a:t>
            </a:r>
            <a:r>
              <a:rPr lang="en-US" sz="1200" b="1"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and </a:t>
            </a:r>
            <a:r>
              <a:rPr lang="en-US" sz="1200" b="1"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evaluate to determine if additional compliance logging or action is required.</a:t>
            </a:r>
          </a:p>
          <a:p>
            <a:endParaRPr lang="en-US" sz="1200" b="0" i="0" u="none" strike="noStrike" kern="1200" dirty="0">
              <a:solidFill>
                <a:schemeClr val="tx1"/>
              </a:solidFill>
              <a:effectLst/>
              <a:latin typeface="+mn-lt"/>
              <a:ea typeface="+mn-ea"/>
              <a:cs typeface="+mn-cs"/>
            </a:endParaRPr>
          </a:p>
          <a:p>
            <a:r>
              <a:rPr lang="en-US" sz="1200" b="1" i="0" u="none" strike="noStrike" kern="1200" dirty="0" err="1">
                <a:solidFill>
                  <a:schemeClr val="tx1"/>
                </a:solidFill>
                <a:effectLst/>
                <a:latin typeface="+mn-lt"/>
                <a:ea typeface="+mn-ea"/>
                <a:cs typeface="+mn-cs"/>
              </a:rPr>
              <a:t>AuditIfNotExists</a:t>
            </a:r>
            <a:r>
              <a:rPr lang="en-US" sz="1200" b="1" i="0" u="none" strike="noStrike" kern="1200" dirty="0">
                <a:solidFill>
                  <a:schemeClr val="tx1"/>
                </a:solidFill>
                <a:effectLst/>
                <a:latin typeface="+mn-lt"/>
                <a:ea typeface="+mn-ea"/>
                <a:cs typeface="+mn-cs"/>
              </a:rPr>
              <a:t> (exiting resources)</a:t>
            </a:r>
          </a:p>
          <a:p>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enables auditing on resources that match the </a:t>
            </a:r>
            <a:r>
              <a:rPr lang="en-US" sz="1200" b="1" i="0" u="none" strike="noStrike" kern="1200" dirty="0">
                <a:solidFill>
                  <a:schemeClr val="tx1"/>
                </a:solidFill>
                <a:effectLst/>
                <a:latin typeface="+mn-lt"/>
                <a:ea typeface="+mn-ea"/>
                <a:cs typeface="+mn-cs"/>
              </a:rPr>
              <a:t>if</a:t>
            </a:r>
            <a:r>
              <a:rPr lang="en-US" sz="1200" b="0" i="0" u="none" strike="noStrike" kern="1200" dirty="0">
                <a:solidFill>
                  <a:schemeClr val="tx1"/>
                </a:solidFill>
                <a:effectLst/>
                <a:latin typeface="+mn-lt"/>
                <a:ea typeface="+mn-ea"/>
                <a:cs typeface="+mn-cs"/>
              </a:rPr>
              <a:t> condition, but doesn't have the components specified in the </a:t>
            </a:r>
            <a:r>
              <a:rPr lang="en-US" sz="1200" b="1" i="0" u="none" strike="noStrike" kern="1200" dirty="0">
                <a:solidFill>
                  <a:schemeClr val="tx1"/>
                </a:solidFill>
                <a:effectLst/>
                <a:latin typeface="+mn-lt"/>
                <a:ea typeface="+mn-ea"/>
                <a:cs typeface="+mn-cs"/>
              </a:rPr>
              <a:t>details</a:t>
            </a:r>
            <a:r>
              <a:rPr lang="en-US" sz="1200" b="0" i="0" u="none" strike="noStrike" kern="1200" dirty="0">
                <a:solidFill>
                  <a:schemeClr val="tx1"/>
                </a:solidFill>
                <a:effectLst/>
                <a:latin typeface="+mn-lt"/>
                <a:ea typeface="+mn-ea"/>
                <a:cs typeface="+mn-cs"/>
              </a:rPr>
              <a:t> of the </a:t>
            </a:r>
            <a:r>
              <a:rPr lang="en-US" sz="1200" b="1" i="0" u="none" strike="noStrike" kern="1200" dirty="0">
                <a:solidFill>
                  <a:schemeClr val="tx1"/>
                </a:solidFill>
                <a:effectLst/>
                <a:latin typeface="+mn-lt"/>
                <a:ea typeface="+mn-ea"/>
                <a:cs typeface="+mn-cs"/>
              </a:rPr>
              <a:t>then</a:t>
            </a:r>
            <a:r>
              <a:rPr lang="en-US" sz="1200" b="0" i="0" u="none" strike="noStrike" kern="1200" dirty="0">
                <a:solidFill>
                  <a:schemeClr val="tx1"/>
                </a:solidFill>
                <a:effectLst/>
                <a:latin typeface="+mn-lt"/>
                <a:ea typeface="+mn-ea"/>
                <a:cs typeface="+mn-cs"/>
              </a:rPr>
              <a:t> condition.</a:t>
            </a:r>
          </a:p>
          <a:p>
            <a:endParaRPr lang="en-US" sz="1200" b="0" i="0" u="none" strike="noStrike" kern="1200" dirty="0">
              <a:solidFill>
                <a:schemeClr val="tx1"/>
              </a:solidFill>
              <a:effectLst/>
              <a:latin typeface="+mn-lt"/>
              <a:ea typeface="+mn-ea"/>
              <a:cs typeface="+mn-cs"/>
            </a:endParaRPr>
          </a:p>
          <a:p>
            <a:endParaRPr lang="en-US" dirty="0"/>
          </a:p>
          <a:p>
            <a:r>
              <a:rPr lang="en-US" sz="1200" b="1" i="0" u="none" strike="noStrike" kern="1200" dirty="0" err="1">
                <a:solidFill>
                  <a:schemeClr val="tx1"/>
                </a:solidFill>
                <a:effectLst/>
                <a:latin typeface="+mn-lt"/>
                <a:ea typeface="+mn-ea"/>
                <a:cs typeface="+mn-cs"/>
              </a:rPr>
              <a:t>DeployIfNotExists</a:t>
            </a:r>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Similar to </a:t>
            </a:r>
            <a:r>
              <a:rPr lang="en-US" sz="1200" b="0" i="0" u="none" strike="noStrike" kern="1200" dirty="0" err="1">
                <a:solidFill>
                  <a:schemeClr val="tx1"/>
                </a:solidFill>
                <a:effectLst/>
                <a:latin typeface="+mn-lt"/>
                <a:ea typeface="+mn-ea"/>
                <a:cs typeface="+mn-cs"/>
              </a:rPr>
              <a:t>AuditIfNotExists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DeployIfNotExists</a:t>
            </a:r>
            <a:r>
              <a:rPr lang="en-US" sz="1200" b="0" i="0" u="none" strike="noStrike" kern="1200" dirty="0">
                <a:solidFill>
                  <a:schemeClr val="tx1"/>
                </a:solidFill>
                <a:effectLst/>
                <a:latin typeface="+mn-lt"/>
                <a:ea typeface="+mn-ea"/>
                <a:cs typeface="+mn-cs"/>
              </a:rPr>
              <a:t> executes a template deployment when the condition is met.</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3195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9558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7738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built this workshop with the objective of raising awareness of the features available in Azure that will help organizations be more agile in implementing security controls as well as take a more proactive approach when dealing with Security. Most organizations today are very reactive and only respond to attacks when they already happened.</a:t>
            </a:r>
          </a:p>
          <a:p>
            <a:endParaRPr lang="en-GB" dirty="0"/>
          </a:p>
          <a:p>
            <a:r>
              <a:rPr lang="en-GB" dirty="0"/>
              <a:t>So here, we’ll dive in to various components available in Azure that you can use to help protect, detect, and respond to attacks.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1:24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1741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8186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6049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1:24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919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yourself these 3 questions and work from there when defining your policies</a:t>
            </a:r>
          </a:p>
          <a:p>
            <a:endParaRPr lang="en-US" dirty="0"/>
          </a:p>
          <a:p>
            <a:r>
              <a:rPr lang="en-US" dirty="0"/>
              <a:t>What drives your need for policy?</a:t>
            </a:r>
          </a:p>
          <a:p>
            <a:endParaRPr lang="en-US" dirty="0"/>
          </a:p>
          <a:p>
            <a:r>
              <a:rPr lang="en-US" dirty="0"/>
              <a:t>Who owns policy definitions? </a:t>
            </a:r>
          </a:p>
          <a:p>
            <a:endParaRPr lang="en-US" dirty="0"/>
          </a:p>
          <a:p>
            <a:r>
              <a:rPr lang="en-US" dirty="0"/>
              <a:t>What is involved in defining a new policy or refining an existing one?</a:t>
            </a:r>
          </a:p>
          <a:p>
            <a:endParaRPr lang="en-US" dirty="0"/>
          </a:p>
          <a:p>
            <a:r>
              <a:rPr lang="en-US" dirty="0"/>
              <a:t>These questions need to be asked from time to time as compliance is an evolving thing. You need to adjust your policies according to your current priorities, not only for compliance, but also for different projects that might require more powerful resources deployed that are currently blocked by policy, for example.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1:24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8825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9A439-E2E0-405F-B0F7-15E64DF1A0EA}" type="slidenum">
              <a:rPr lang="de-CH" smtClean="0"/>
              <a:t>24</a:t>
            </a:fld>
            <a:endParaRPr lang="de-CH"/>
          </a:p>
        </p:txBody>
      </p:sp>
    </p:spTree>
    <p:extLst>
      <p:ext uri="{BB962C8B-B14F-4D97-AF65-F5344CB8AC3E}">
        <p14:creationId xmlns:p14="http://schemas.microsoft.com/office/powerpoint/2010/main" val="3599309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you bring everything already discussed in a structured manner, so you can setup your environment in a consistent and automated way, at scale in the least time possible?</a:t>
            </a:r>
          </a:p>
          <a:p>
            <a:endParaRPr lang="en-US" dirty="0"/>
          </a:p>
          <a:p>
            <a:r>
              <a:rPr lang="en-US" dirty="0"/>
              <a:t>For a developer, there’s a lot to do when they first onboard to an Azure subscription. As one might say, Azure is an empty canvas and if you are not an artist there’s quite a lot of drawing to do. And trying to fill up that canvas with a baseline picture is what really Blueprint is about. It tries to create a foundational basis of what your environment would look like. </a:t>
            </a:r>
          </a:p>
          <a:p>
            <a:endParaRPr lang="en-US" dirty="0"/>
          </a:p>
          <a:p>
            <a:r>
              <a:rPr lang="en-US" dirty="0"/>
              <a:t>There is no reason why your DevOps would become a ninja in Azure networking, they just need to focus on their coding, business logic, </a:t>
            </a:r>
            <a:r>
              <a:rPr lang="en-US" dirty="0" err="1"/>
              <a:t>etc</a:t>
            </a:r>
            <a:r>
              <a:rPr lang="en-US" dirty="0"/>
              <a:t> and that’s it.</a:t>
            </a:r>
          </a:p>
          <a:p>
            <a:endParaRPr lang="en-US" dirty="0"/>
          </a:p>
          <a:p>
            <a:r>
              <a:rPr lang="en-US" dirty="0"/>
              <a:t>What happens today is you either provide them with a giant document with all specifications required and setup numerous meetings with them to make sure they understand and follow those specifications, or you just make everything for them, which increases the deployment time as there would be a line up of other </a:t>
            </a:r>
            <a:r>
              <a:rPr lang="en-US" dirty="0" err="1"/>
              <a:t>devops</a:t>
            </a:r>
            <a:r>
              <a:rPr lang="en-US" dirty="0"/>
              <a:t> waiting for their environment to be provisioned.</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1:24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837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a tracked entity.</a:t>
            </a:r>
          </a:p>
        </p:txBody>
      </p:sp>
      <p:sp>
        <p:nvSpPr>
          <p:cNvPr id="4" name="Slide Number Placeholder 3"/>
          <p:cNvSpPr>
            <a:spLocks noGrp="1"/>
          </p:cNvSpPr>
          <p:nvPr>
            <p:ph type="sldNum" sz="quarter" idx="5"/>
          </p:nvPr>
        </p:nvSpPr>
        <p:spPr/>
        <p:txBody>
          <a:bodyPr/>
          <a:lstStyle/>
          <a:p>
            <a:fld id="{6EDA5BD3-C4D7-4B40-981D-9D8E419EDF02}" type="slidenum">
              <a:rPr lang="en-US" smtClean="0"/>
              <a:t>27</a:t>
            </a:fld>
            <a:endParaRPr lang="en-US"/>
          </a:p>
        </p:txBody>
      </p:sp>
    </p:spTree>
    <p:extLst>
      <p:ext uri="{BB962C8B-B14F-4D97-AF65-F5344CB8AC3E}">
        <p14:creationId xmlns:p14="http://schemas.microsoft.com/office/powerpoint/2010/main" val="2044540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509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b="0" i="0" u="none" strike="noStrike" kern="1200" baseline="0" dirty="0">
                <a:solidFill>
                  <a:schemeClr val="tx1"/>
                </a:solidFill>
                <a:latin typeface="Segoe UI Light" pitchFamily="34" charset="0"/>
                <a:ea typeface="+mn-ea"/>
                <a:cs typeface="+mn-cs"/>
              </a:rPr>
              <a:t>There are a few challenges today when it comes to getting visibility of all your resources properties in all subscriptions and understand how they can be impacting negatively your organization, being from a cost or a security perspectives.</a:t>
            </a:r>
          </a:p>
          <a:p>
            <a:pPr rtl="0"/>
            <a:endParaRPr lang="en-US" sz="882" b="0" i="0" u="none" strike="noStrike" kern="1200" baseline="0" dirty="0">
              <a:solidFill>
                <a:schemeClr val="tx1"/>
              </a:solidFill>
              <a:latin typeface="Segoe UI Light" pitchFamily="34" charset="0"/>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mn-cs"/>
              </a:rPr>
              <a:t>Inability to view resources and their properties across subscriptions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Query resources (without worrying about timeouts &amp; throttling), including filtering, grouping and sorting of resources by resource properties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rgbClr val="1A1A1A"/>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Resource graph provides a way to interactively explore resources, so you can</a:t>
            </a:r>
            <a:r>
              <a:rPr kumimoji="0" lang="en-US" sz="900" b="0" i="0" u="none" strike="noStrike" kern="1200" cap="none" spc="0" normalizeH="0" baseline="0" noProof="0" dirty="0">
                <a:ln>
                  <a:noFill/>
                </a:ln>
                <a:solidFill>
                  <a:srgbClr val="1A1A1A"/>
                </a:solidFill>
                <a:effectLst/>
                <a:uLnTx/>
                <a:uFillTx/>
                <a:latin typeface="Segoe UI"/>
                <a:ea typeface="+mn-ea"/>
                <a:cs typeface="Segoe UI Semilight" panose="020B0402040204020203" pitchFamily="34" charset="0"/>
              </a:rPr>
              <a:t> assess the impact of applying policies in vast cloud environment</a:t>
            </a:r>
          </a:p>
          <a:p>
            <a:pPr rtl="0"/>
            <a:endParaRPr lang="en-US" sz="882" b="0" i="0" u="none" strike="noStrike" kern="1200" baseline="0" dirty="0">
              <a:solidFill>
                <a:schemeClr val="tx1"/>
              </a:solidFill>
              <a:latin typeface="Segoe UI Light" pitchFamily="34" charset="0"/>
              <a:ea typeface="+mn-ea"/>
              <a:cs typeface="+mn-cs"/>
            </a:endParaRPr>
          </a:p>
          <a:p>
            <a:pPr rtl="0"/>
            <a:r>
              <a:rPr lang="en-US" sz="882" b="0" i="0" u="none" strike="noStrike" kern="1200" baseline="0" dirty="0">
                <a:solidFill>
                  <a:schemeClr val="tx1"/>
                </a:solidFill>
                <a:latin typeface="Segoe UI Light" pitchFamily="34" charset="0"/>
                <a:ea typeface="+mn-ea"/>
                <a:cs typeface="+mn-cs"/>
              </a:rPr>
              <a:t>Demo:</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Resource Graph in the portal and show the example query commands</a:t>
            </a:r>
          </a:p>
          <a:p>
            <a:pPr marL="171450" indent="-171450" rtl="0">
              <a:buFontTx/>
              <a:buChar char="-"/>
            </a:pPr>
            <a:r>
              <a:rPr lang="en-US" sz="882" b="0" i="0" u="none" strike="noStrike" kern="1200" baseline="0" dirty="0">
                <a:solidFill>
                  <a:schemeClr val="tx1"/>
                </a:solidFill>
                <a:latin typeface="Segoe UI Light" pitchFamily="34" charset="0"/>
                <a:ea typeface="+mn-ea"/>
                <a:cs typeface="+mn-cs"/>
              </a:rPr>
              <a:t>Launch </a:t>
            </a:r>
            <a:r>
              <a:rPr lang="en-US" sz="882" b="0" i="0" u="none" strike="noStrike" kern="1200" baseline="0" dirty="0" err="1">
                <a:solidFill>
                  <a:schemeClr val="tx1"/>
                </a:solidFill>
                <a:latin typeface="Segoe UI Light" pitchFamily="34" charset="0"/>
                <a:ea typeface="+mn-ea"/>
                <a:cs typeface="+mn-cs"/>
              </a:rPr>
              <a:t>CloudShell</a:t>
            </a:r>
            <a:r>
              <a:rPr lang="en-US" sz="882" b="0" i="0" u="none" strike="noStrike" kern="1200" baseline="0" dirty="0">
                <a:solidFill>
                  <a:schemeClr val="tx1"/>
                </a:solidFill>
                <a:latin typeface="Segoe UI Light" pitchFamily="34" charset="0"/>
                <a:ea typeface="+mn-ea"/>
                <a:cs typeface="+mn-cs"/>
              </a:rPr>
              <a:t> and run those command 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525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DC60F-2DFA-463B-AD94-AAE776F3C484}" type="slidenum">
              <a:rPr lang="en-US" smtClean="0"/>
              <a:t>33</a:t>
            </a:fld>
            <a:endParaRPr lang="en-US"/>
          </a:p>
        </p:txBody>
      </p:sp>
    </p:spTree>
    <p:extLst>
      <p:ext uri="{BB962C8B-B14F-4D97-AF65-F5344CB8AC3E}">
        <p14:creationId xmlns:p14="http://schemas.microsoft.com/office/powerpoint/2010/main" val="3806437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https://www.youtube.com/watch?v=ZuDg9-z8uuY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Companies are adopting the cloud to be more agile and save money. There’s pressure to digitally transform and innovate so you don’t have anymore the time to focus on your own infrastructure. You want to focus on making your customers happy by providing high-quality services that are supported by your engineering teams. So, there is a natural shift to DevOps in a Cloud environment where engineers will more rapidly provision the resources necessary to support a solution.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But this agility and easy access to resources has a price tag and many companies are struggling to control this Cloud Sprawl.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We’ve seen this before in early 2000 with the introduction of virtualization and virtualization sprawl. How did the industry react to that sprawl? &lt;continues in next slide&gt;</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96A38E-5A11-4CF1-9B3D-57CE4E3FAF7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5138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Reducing # of portals…and we will cover details in upcoming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4/30/2019 1:24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286062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Ability to slice and dice your data and analyze this on multiple dimensions..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4/30/2019 1:24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065828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4/30/2019 1:24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030644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1:24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3753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29661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4/30/2019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2491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fontAlgn="auto">
              <a:spcBef>
                <a:spcPts val="0"/>
              </a:spcBef>
              <a:spcAft>
                <a:spcPts val="0"/>
              </a:spcAft>
              <a:defRPr/>
            </a:pPr>
            <a:r>
              <a:rPr lang="en-US" dirty="0"/>
              <a:t>RBAC is present in every Azure service and it is the foundation for securing your resources by granting the appropriate access level required to securely manage your environment.</a:t>
            </a:r>
          </a:p>
          <a:p>
            <a:pPr fontAlgn="auto">
              <a:spcBef>
                <a:spcPts val="0"/>
              </a:spcBef>
              <a:spcAft>
                <a:spcPts val="0"/>
              </a:spcAft>
              <a:defRPr/>
            </a:pPr>
            <a:r>
              <a:rPr lang="en-US" dirty="0"/>
              <a:t>Differently from an on premises Active Directory where you would need to deploy extra solutions (i.e. MIM) to achieve RBAC functionality, in Azure there are pre-defined groups with their corresponding permission levels ready to use, as well as the possibility to customize your own RBAC </a:t>
            </a:r>
            <a:r>
              <a:rPr lang="en-US"/>
              <a:t>model according to your needs.</a:t>
            </a:r>
            <a:endParaRPr lang="en-US" dirty="0"/>
          </a:p>
        </p:txBody>
      </p:sp>
      <p:sp>
        <p:nvSpPr>
          <p:cNvPr id="4" name="Slide Number Placeholder 3"/>
          <p:cNvSpPr>
            <a:spLocks noGrp="1"/>
          </p:cNvSpPr>
          <p:nvPr>
            <p:ph type="sldNum" sz="quarter" idx="11"/>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73CFBB7B-29F3-4A9F-B039-645092B1B4E9}"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56</a:t>
            </a:fld>
            <a:endPar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6" name="Rectangular Callout 5"/>
          <p:cNvSpPr/>
          <p:nvPr/>
        </p:nvSpPr>
        <p:spPr>
          <a:xfrm>
            <a:off x="-4075844" y="1027254"/>
            <a:ext cx="3449256" cy="1088020"/>
          </a:xfrm>
          <a:prstGeom prst="wedgeRectCallout">
            <a:avLst>
              <a:gd name="adj1" fmla="val 100644"/>
              <a:gd name="adj2" fmla="val 1050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Calibri"/>
                <a:ea typeface="+mn-ea"/>
                <a:cs typeface="+mn-cs"/>
              </a:rPr>
              <a:t>Please update the content of this slide Add the other objectives</a:t>
            </a:r>
          </a:p>
        </p:txBody>
      </p:sp>
      <p:sp>
        <p:nvSpPr>
          <p:cNvPr id="12" name="Footer Placeholder 4"/>
          <p:cNvSpPr>
            <a:spLocks noGrp="1"/>
          </p:cNvSpPr>
          <p:nvPr>
            <p:ph type="ftr" sz="quarter" idx="4"/>
          </p:nvPr>
        </p:nvSpPr>
        <p:spPr>
          <a:xfrm>
            <a:off x="-1" y="8763000"/>
            <a:ext cx="7008778" cy="361897"/>
          </a:xfrm>
          <a:prstGeom prst="rect">
            <a:avLst/>
          </a:prstGeom>
        </p:spPr>
        <p:txBody>
          <a:bodyPr/>
          <a:lstStyle/>
          <a:p>
            <a:pPr marL="0" marR="0" lvl="0" indent="0" algn="l" defTabSz="931467"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Microsoft Confidential	                         	                  </a:t>
            </a:r>
          </a:p>
        </p:txBody>
      </p:sp>
    </p:spTree>
    <p:extLst>
      <p:ext uri="{BB962C8B-B14F-4D97-AF65-F5344CB8AC3E}">
        <p14:creationId xmlns:p14="http://schemas.microsoft.com/office/powerpoint/2010/main" val="35200012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1:24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5396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99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7808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1:24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94FA37C-024B-4FEF-A042-CA5209D568A2}"/>
              </a:ext>
            </a:extLst>
          </p:cNvPr>
          <p:cNvSpPr>
            <a:spLocks noGrp="1"/>
          </p:cNvSpPr>
          <p:nvPr>
            <p:ph type="body" idx="1"/>
          </p:nvPr>
        </p:nvSpPr>
        <p:spPr/>
        <p:txBody>
          <a:bodyPr/>
          <a:lstStyle/>
          <a:p>
            <a:r>
              <a:rPr lang="en-US" dirty="0"/>
              <a:t>…this diagram speaks to that approach. We jump in front of the developers and operations and stop them before things get out of control. So we introduced a formal process for these teams to follow where they would fill out a form so the infra team could setup everything and in 2 weeks they would have access to their environment.</a:t>
            </a:r>
          </a:p>
          <a:p>
            <a:endParaRPr lang="en-US" dirty="0"/>
          </a:p>
          <a:p>
            <a:r>
              <a:rPr lang="en-US" dirty="0"/>
              <a:t>This approach in the Cloud era slows things down and you sacrifice speed in order to be in control.</a:t>
            </a:r>
          </a:p>
        </p:txBody>
      </p:sp>
    </p:spTree>
    <p:extLst>
      <p:ext uri="{BB962C8B-B14F-4D97-AF65-F5344CB8AC3E}">
        <p14:creationId xmlns:p14="http://schemas.microsoft.com/office/powerpoint/2010/main" val="35037170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628650" lvl="1" indent="-171450">
              <a:buFont typeface="Arial" pitchFamily="34" charset="0"/>
              <a:buChar char="•"/>
            </a:pPr>
            <a:r>
              <a:rPr lang="en-US" dirty="0"/>
              <a:t>Account owners add subscriptions which are just named containers for Azure services added later.  </a:t>
            </a:r>
          </a:p>
          <a:p>
            <a:pPr marL="628650" lvl="1" indent="-171450">
              <a:buFont typeface="Arial" pitchFamily="34" charset="0"/>
              <a:buChar char="•"/>
            </a:pPr>
            <a:r>
              <a:rPr lang="en-US" dirty="0"/>
              <a:t>There is not cost associated with a subscription until a billable azure service is added to it.</a:t>
            </a:r>
          </a:p>
          <a:p>
            <a:pPr marL="628650" lvl="1" indent="-171450">
              <a:buFont typeface="Arial" pitchFamily="34" charset="0"/>
              <a:buChar char="•"/>
            </a:pPr>
            <a:r>
              <a:rPr lang="en-US" dirty="0"/>
              <a:t>When an Account Owner adds a subscription they are by default added as the Service Administrator for that subscription.  Access control is provided at the subscription level by the addition of up to 199 co-admins</a:t>
            </a:r>
          </a:p>
          <a:p>
            <a:pPr marL="628650" lvl="1" indent="-171450">
              <a:buFont typeface="Arial" pitchFamily="34" charset="0"/>
              <a:buChar char="•"/>
            </a:pPr>
            <a:endParaRPr lang="en-US" dirty="0"/>
          </a:p>
          <a:p>
            <a:pPr marL="628650" lvl="1" indent="-171450">
              <a:buFont typeface="Arial" pitchFamily="34" charset="0"/>
              <a:buChar char="•"/>
            </a:pPr>
            <a:r>
              <a:rPr lang="en-US" dirty="0"/>
              <a:t>Enterprise Portal is found at </a:t>
            </a:r>
            <a:r>
              <a:rPr lang="en-US" dirty="0">
                <a:hlinkClick r:id="rId3"/>
              </a:rPr>
              <a:t>https://ea.azure.com</a:t>
            </a:r>
            <a:endParaRPr lang="en-US" dirty="0"/>
          </a:p>
          <a:p>
            <a:pPr marL="1085850" lvl="2" indent="-171450">
              <a:buFont typeface="Arial" pitchFamily="34" charset="0"/>
              <a:buChar char="•"/>
            </a:pPr>
            <a:r>
              <a:rPr lang="en-US" dirty="0"/>
              <a:t>This is where Departments are added/managed</a:t>
            </a:r>
          </a:p>
          <a:p>
            <a:pPr marL="1085850" lvl="2" indent="-171450">
              <a:buFont typeface="Arial" pitchFamily="34" charset="0"/>
              <a:buChar char="•"/>
            </a:pPr>
            <a:r>
              <a:rPr lang="en-US" dirty="0"/>
              <a:t>This is where Accounts are added</a:t>
            </a:r>
          </a:p>
          <a:p>
            <a:pPr marL="1085850" lvl="2" indent="-171450">
              <a:buFont typeface="Arial" pitchFamily="34" charset="0"/>
              <a:buChar char="•"/>
            </a:pPr>
            <a:r>
              <a:rPr lang="en-US" dirty="0"/>
              <a:t>This is where usage and cost is viewed and reported</a:t>
            </a:r>
          </a:p>
          <a:p>
            <a:pPr marL="628650" lvl="1" indent="-171450">
              <a:buFont typeface="Arial" pitchFamily="34" charset="0"/>
              <a:buChar char="•"/>
            </a:pPr>
            <a:r>
              <a:rPr lang="en-US" dirty="0"/>
              <a:t>Account Portal is found at </a:t>
            </a:r>
            <a:r>
              <a:rPr lang="en-US" dirty="0">
                <a:hlinkClick r:id="rId4"/>
              </a:rPr>
              <a:t>https://account.windowsazure.com</a:t>
            </a:r>
            <a:endParaRPr lang="en-US" dirty="0"/>
          </a:p>
          <a:p>
            <a:pPr marL="1085850" lvl="2" indent="-171450">
              <a:buFont typeface="Arial" pitchFamily="34" charset="0"/>
              <a:buChar char="•"/>
            </a:pPr>
            <a:r>
              <a:rPr lang="en-US" dirty="0"/>
              <a:t>This is where subscriptions are created and renamed</a:t>
            </a:r>
          </a:p>
          <a:p>
            <a:pPr marL="1085850" lvl="2" indent="-171450">
              <a:buFont typeface="Arial" pitchFamily="34" charset="0"/>
              <a:buChar char="•"/>
            </a:pPr>
            <a:r>
              <a:rPr lang="en-US" dirty="0"/>
              <a:t>This is where preview features are added by subscription</a:t>
            </a:r>
          </a:p>
          <a:p>
            <a:pPr marL="628650" lvl="1" indent="-171450">
              <a:buFont typeface="Arial" pitchFamily="34" charset="0"/>
              <a:buChar char="•"/>
            </a:pPr>
            <a:r>
              <a:rPr lang="en-US" dirty="0"/>
              <a:t>Management Portal is found at </a:t>
            </a:r>
            <a:r>
              <a:rPr lang="en-US" dirty="0">
                <a:hlinkClick r:id="rId5"/>
              </a:rPr>
              <a:t>https://portal..azure.com</a:t>
            </a:r>
            <a:endParaRPr lang="en-US" dirty="0"/>
          </a:p>
          <a:p>
            <a:pPr marL="1085850" lvl="2" indent="-171450">
              <a:buFont typeface="Arial" pitchFamily="34" charset="0"/>
              <a:buChar char="•"/>
            </a:pPr>
            <a:r>
              <a:rPr lang="en-US" dirty="0"/>
              <a:t>This is where Azure services are added to subscriptions</a:t>
            </a:r>
          </a:p>
          <a:p>
            <a:pPr marL="1085850" lvl="2" indent="-171450">
              <a:buFont typeface="Arial" pitchFamily="34" charset="0"/>
              <a:buChar char="•"/>
            </a:pPr>
            <a:r>
              <a:rPr lang="en-US" dirty="0"/>
              <a:t>This is where Co-Admins are managed</a:t>
            </a:r>
          </a:p>
          <a:p>
            <a:pPr marL="628650" lvl="1" indent="-171450">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116531-1913-48F4-8397-EEA529364279}"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754355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8018245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801705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(dangerous) unmanaged and connected scenario is most frequently seen when a senior business leader pushed for an exception for a key project. While this may be required for business reasons (capture opportunity, mitigate business risk like competitiveness), these subscriptions should be rapidly identified so that security organization can get visibility into the risk and work with the business to help balance security risk vs. other needs.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usually takes the form where approval was granted for unmanaged/unmonitored resources that have ExpressRoute and identity integration with corporate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Frequently seen by our incident response at many customers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8518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Enable subscription management in your tenant </a:t>
            </a:r>
            <a:r>
              <a:rPr lang="de-CH" dirty="0"/>
              <a:t>https://docs.microsoft.com/en-us/azure/active-directory/privileged-identity-management/pim-resource-roles-enable-subscription-management</a:t>
            </a:r>
          </a:p>
          <a:p>
            <a:endParaRPr lang="en-US" dirty="0"/>
          </a:p>
          <a:p>
            <a:pPr marL="171450" indent="-171450">
              <a:buFontTx/>
              <a:buChar char="-"/>
            </a:pPr>
            <a:r>
              <a:rPr lang="en-US" dirty="0"/>
              <a:t>Sign in as Global Admin</a:t>
            </a:r>
          </a:p>
          <a:p>
            <a:pPr marL="171450" indent="-171450">
              <a:buFontTx/>
              <a:buChar char="-"/>
            </a:pPr>
            <a:r>
              <a:rPr lang="en-US" dirty="0"/>
              <a:t>Access the Azure Active Directory admin center</a:t>
            </a:r>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64</a:t>
            </a:fld>
            <a:endParaRPr lang="de-CH"/>
          </a:p>
        </p:txBody>
      </p:sp>
    </p:spTree>
    <p:extLst>
      <p:ext uri="{BB962C8B-B14F-4D97-AF65-F5344CB8AC3E}">
        <p14:creationId xmlns:p14="http://schemas.microsoft.com/office/powerpoint/2010/main" val="2942056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Enable subscription management in your tenant </a:t>
            </a:r>
            <a:r>
              <a:rPr lang="de-CH" dirty="0"/>
              <a:t>https://docs.microsoft.com/en-us/azure/active-directory/privileged-identity-management/pim-resource-roles-enable-subscription-management</a:t>
            </a:r>
          </a:p>
          <a:p>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65</a:t>
            </a:fld>
            <a:endParaRPr lang="de-CH"/>
          </a:p>
        </p:txBody>
      </p:sp>
    </p:spTree>
    <p:extLst>
      <p:ext uri="{BB962C8B-B14F-4D97-AF65-F5344CB8AC3E}">
        <p14:creationId xmlns:p14="http://schemas.microsoft.com/office/powerpoint/2010/main" val="17930231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39070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fontAlgn="auto">
              <a:spcBef>
                <a:spcPts val="0"/>
              </a:spcBef>
              <a:spcAft>
                <a:spcPts val="0"/>
              </a:spcAft>
              <a:defRPr/>
            </a:pPr>
            <a:r>
              <a:rPr lang="en-US" dirty="0"/>
              <a:t>RBAC is present in every Azure service and it is the foundation for securing your resources by granting the appropriate access level required to securely manage your environment.</a:t>
            </a:r>
          </a:p>
          <a:p>
            <a:pPr fontAlgn="auto">
              <a:spcBef>
                <a:spcPts val="0"/>
              </a:spcBef>
              <a:spcAft>
                <a:spcPts val="0"/>
              </a:spcAft>
              <a:defRPr/>
            </a:pPr>
            <a:r>
              <a:rPr lang="en-US" dirty="0"/>
              <a:t>Differently from an on premises Active Directory where you would need to deploy extra solutions (i.e. MIM) to achieve RBAC functionality, in Azure there are pre-defined groups with their corresponding permission levels ready to use, as well as the possibility to customize your own RBAC model according to your needs.</a:t>
            </a:r>
          </a:p>
        </p:txBody>
      </p:sp>
      <p:sp>
        <p:nvSpPr>
          <p:cNvPr id="4" name="Slide Number Placeholder 3"/>
          <p:cNvSpPr>
            <a:spLocks noGrp="1"/>
          </p:cNvSpPr>
          <p:nvPr>
            <p:ph type="sldNum" sz="quarter" idx="11"/>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73CFBB7B-29F3-4A9F-B039-645092B1B4E9}" type="slidenum">
              <a:rPr kumimoji="0" lang="en-US" sz="1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457200" rtl="0" eaLnBrk="0" fontAlgn="base" latinLnBrk="0" hangingPunct="0">
                <a:lnSpc>
                  <a:spcPct val="100000"/>
                </a:lnSpc>
                <a:spcBef>
                  <a:spcPct val="0"/>
                </a:spcBef>
                <a:spcAft>
                  <a:spcPct val="0"/>
                </a:spcAft>
                <a:buClrTx/>
                <a:buSzTx/>
                <a:buFontTx/>
                <a:buNone/>
                <a:tabLst/>
                <a:defRPr/>
              </a:pPr>
              <a:t>67</a:t>
            </a:fld>
            <a:endPar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6" name="Rectangular Callout 5"/>
          <p:cNvSpPr/>
          <p:nvPr/>
        </p:nvSpPr>
        <p:spPr>
          <a:xfrm>
            <a:off x="-4075844" y="1027254"/>
            <a:ext cx="3449256" cy="1088020"/>
          </a:xfrm>
          <a:prstGeom prst="wedgeRectCallout">
            <a:avLst>
              <a:gd name="adj1" fmla="val 100644"/>
              <a:gd name="adj2" fmla="val 1050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Calibri"/>
                <a:ea typeface="+mn-ea"/>
                <a:cs typeface="+mn-cs"/>
              </a:rPr>
              <a:t>Please update the content of this slide Add the other objectives</a:t>
            </a:r>
          </a:p>
        </p:txBody>
      </p:sp>
      <p:sp>
        <p:nvSpPr>
          <p:cNvPr id="12" name="Footer Placeholder 4"/>
          <p:cNvSpPr>
            <a:spLocks noGrp="1"/>
          </p:cNvSpPr>
          <p:nvPr>
            <p:ph type="ftr" sz="quarter" idx="4"/>
          </p:nvPr>
        </p:nvSpPr>
        <p:spPr>
          <a:xfrm>
            <a:off x="-1" y="8763000"/>
            <a:ext cx="7008778" cy="361897"/>
          </a:xfrm>
          <a:prstGeom prst="rect">
            <a:avLst/>
          </a:prstGeom>
        </p:spPr>
        <p:txBody>
          <a:bodyPr/>
          <a:lstStyle/>
          <a:p>
            <a:pPr marL="0" marR="0" lvl="0" indent="0" algn="l" defTabSz="931467"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Microsoft Confidential	                         	                  </a:t>
            </a:r>
          </a:p>
        </p:txBody>
      </p:sp>
    </p:spTree>
    <p:extLst>
      <p:ext uri="{BB962C8B-B14F-4D97-AF65-F5344CB8AC3E}">
        <p14:creationId xmlns:p14="http://schemas.microsoft.com/office/powerpoint/2010/main" val="495227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&lt;CLICK1&gt;</a:t>
            </a:r>
          </a:p>
          <a:p>
            <a:r>
              <a:rPr lang="en-US" sz="1200" b="1" i="0" u="none" strike="noStrike" kern="1200" dirty="0">
                <a:solidFill>
                  <a:schemeClr val="tx1"/>
                </a:solidFill>
                <a:effectLst/>
                <a:latin typeface="+mn-lt"/>
                <a:ea typeface="+mn-ea"/>
                <a:cs typeface="+mn-cs"/>
              </a:rPr>
              <a:t>Security principal</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security principal</a:t>
            </a:r>
            <a:r>
              <a:rPr lang="en-US" sz="1200" b="0" i="0" u="none" strike="noStrike" kern="1200" dirty="0">
                <a:solidFill>
                  <a:schemeClr val="tx1"/>
                </a:solidFill>
                <a:effectLst/>
                <a:latin typeface="+mn-lt"/>
                <a:ea typeface="+mn-ea"/>
                <a:cs typeface="+mn-cs"/>
              </a:rPr>
              <a:t> is an object that represents a user, group, service principal, or managed identity that is requesting access to Azure resources.</a:t>
            </a:r>
          </a:p>
          <a:p>
            <a:endParaRPr lang="en-GB" dirty="0"/>
          </a:p>
          <a:p>
            <a:r>
              <a:rPr lang="en-US" sz="1200" b="0" i="0" u="none" strike="noStrike" kern="1200" dirty="0">
                <a:solidFill>
                  <a:schemeClr val="tx1"/>
                </a:solidFill>
                <a:effectLst/>
                <a:latin typeface="+mn-lt"/>
                <a:ea typeface="+mn-ea"/>
                <a:cs typeface="+mn-cs"/>
              </a:rPr>
              <a:t>- Service principal - A security identity used by applications or services to access specific Azure resources. You can think of it as a </a:t>
            </a:r>
            <a:r>
              <a:rPr lang="en-US" sz="1200" b="0" i="1" u="none" strike="noStrike" kern="1200" dirty="0">
                <a:solidFill>
                  <a:schemeClr val="tx1"/>
                </a:solidFill>
                <a:effectLst/>
                <a:latin typeface="+mn-lt"/>
                <a:ea typeface="+mn-ea"/>
                <a:cs typeface="+mn-cs"/>
              </a:rPr>
              <a:t>user identity</a:t>
            </a:r>
            <a:r>
              <a:rPr lang="en-US" sz="1200" b="0" i="0" u="none" strike="noStrike" kern="1200" dirty="0">
                <a:solidFill>
                  <a:schemeClr val="tx1"/>
                </a:solidFill>
                <a:effectLst/>
                <a:latin typeface="+mn-lt"/>
                <a:ea typeface="+mn-ea"/>
                <a:cs typeface="+mn-cs"/>
              </a:rPr>
              <a:t> (username and password or certificate) for an application.</a:t>
            </a:r>
          </a:p>
          <a:p>
            <a:pPr marL="171450" indent="-171450">
              <a:buFontTx/>
              <a:buChar char="-"/>
            </a:pPr>
            <a:r>
              <a:rPr lang="en-US" sz="1200" b="0" i="0" u="none" strike="noStrike" kern="1200" dirty="0">
                <a:solidFill>
                  <a:schemeClr val="tx1"/>
                </a:solidFill>
                <a:effectLst/>
                <a:latin typeface="+mn-lt"/>
                <a:ea typeface="+mn-ea"/>
                <a:cs typeface="+mn-cs"/>
              </a:rPr>
              <a:t>Managed identity - An identity in Azure Active Directory that is automatically managed by Azure. You typically use </a:t>
            </a:r>
            <a:r>
              <a:rPr lang="en-US" sz="1200" b="0" i="0" u="none" strike="noStrike" kern="1200" dirty="0">
                <a:solidFill>
                  <a:schemeClr val="tx1"/>
                </a:solidFill>
                <a:effectLst/>
                <a:latin typeface="+mn-lt"/>
                <a:ea typeface="+mn-ea"/>
                <a:cs typeface="+mn-cs"/>
                <a:hlinkClick r:id="rId3"/>
              </a:rPr>
              <a:t>managed identities</a:t>
            </a:r>
            <a:r>
              <a:rPr lang="en-US" sz="1200" b="0" i="0" u="none" strike="noStrike" kern="1200" dirty="0">
                <a:solidFill>
                  <a:schemeClr val="tx1"/>
                </a:solidFill>
                <a:effectLst/>
                <a:latin typeface="+mn-lt"/>
                <a:ea typeface="+mn-ea"/>
                <a:cs typeface="+mn-cs"/>
              </a:rPr>
              <a:t> when developing cloud applications to manage the credentials for authenticating to Azure services.</a:t>
            </a:r>
          </a:p>
          <a:p>
            <a:pPr marL="0" indent="0">
              <a:buFontTx/>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&lt;CLICK2&gt;</a:t>
            </a:r>
          </a:p>
          <a:p>
            <a:r>
              <a:rPr lang="en-US" sz="1200" b="1" i="0" u="none" strike="noStrike" kern="1200" dirty="0">
                <a:solidFill>
                  <a:schemeClr val="tx1"/>
                </a:solidFill>
                <a:effectLst/>
                <a:latin typeface="+mn-lt"/>
                <a:ea typeface="+mn-ea"/>
                <a:cs typeface="+mn-cs"/>
              </a:rPr>
              <a:t>Role definition</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role definition</a:t>
            </a:r>
            <a:r>
              <a:rPr lang="en-US" sz="1200" b="0" i="0" u="none" strike="noStrike" kern="1200" dirty="0">
                <a:solidFill>
                  <a:schemeClr val="tx1"/>
                </a:solidFill>
                <a:effectLst/>
                <a:latin typeface="+mn-lt"/>
                <a:ea typeface="+mn-ea"/>
                <a:cs typeface="+mn-cs"/>
              </a:rPr>
              <a:t> is a collection of permissions. It's sometimes just called a </a:t>
            </a:r>
            <a:r>
              <a:rPr lang="en-US" sz="1200" b="0" i="1" u="none" strike="noStrike" kern="1200" dirty="0">
                <a:solidFill>
                  <a:schemeClr val="tx1"/>
                </a:solidFill>
                <a:effectLst/>
                <a:latin typeface="+mn-lt"/>
                <a:ea typeface="+mn-ea"/>
                <a:cs typeface="+mn-cs"/>
              </a:rPr>
              <a:t>role</a:t>
            </a:r>
            <a:r>
              <a:rPr lang="en-US" sz="1200" b="0" i="0" u="none" strike="noStrike" kern="1200" dirty="0">
                <a:solidFill>
                  <a:schemeClr val="tx1"/>
                </a:solidFill>
                <a:effectLst/>
                <a:latin typeface="+mn-lt"/>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&lt;CLICK3&gt;</a:t>
            </a:r>
          </a:p>
          <a:p>
            <a:r>
              <a:rPr lang="en-US" sz="1200" b="1" i="0" u="none" strike="noStrike" kern="1200" dirty="0">
                <a:solidFill>
                  <a:schemeClr val="tx1"/>
                </a:solidFill>
                <a:effectLst/>
                <a:latin typeface="+mn-lt"/>
                <a:ea typeface="+mn-ea"/>
                <a:cs typeface="+mn-cs"/>
              </a:rPr>
              <a:t>Scope</a:t>
            </a:r>
          </a:p>
          <a:p>
            <a:r>
              <a:rPr lang="en-US" sz="1200" b="0" i="1" u="none" strike="noStrike" kern="1200" dirty="0">
                <a:solidFill>
                  <a:schemeClr val="tx1"/>
                </a:solidFill>
                <a:effectLst/>
                <a:latin typeface="+mn-lt"/>
                <a:ea typeface="+mn-ea"/>
                <a:cs typeface="+mn-cs"/>
              </a:rPr>
              <a:t>Scope</a:t>
            </a:r>
            <a:r>
              <a:rPr lang="en-US" sz="1200" b="0" i="0" u="none" strike="noStrike" kern="1200" dirty="0">
                <a:solidFill>
                  <a:schemeClr val="tx1"/>
                </a:solidFill>
                <a:effectLst/>
                <a:latin typeface="+mn-lt"/>
                <a:ea typeface="+mn-ea"/>
                <a:cs typeface="+mn-cs"/>
              </a:rPr>
              <a:t> is the boundary that the access applies to. When you assign a role, you can further limit the actions allowed by defining a scope. This is helpful if you want to make someone a </a:t>
            </a:r>
            <a:r>
              <a:rPr lang="en-US" sz="1200" b="0" i="0" u="sng" strike="noStrike" kern="1200" dirty="0">
                <a:solidFill>
                  <a:schemeClr val="tx1"/>
                </a:solidFill>
                <a:effectLst/>
                <a:latin typeface="+mn-lt"/>
                <a:ea typeface="+mn-ea"/>
                <a:cs typeface="+mn-cs"/>
                <a:hlinkClick r:id="rId4"/>
              </a:rPr>
              <a:t>Website Contributor</a:t>
            </a:r>
            <a:r>
              <a:rPr lang="en-US" sz="1200" b="0" i="0" u="none" strike="noStrike" kern="1200" dirty="0">
                <a:solidFill>
                  <a:schemeClr val="tx1"/>
                </a:solidFill>
                <a:effectLst/>
                <a:latin typeface="+mn-lt"/>
                <a:ea typeface="+mn-ea"/>
                <a:cs typeface="+mn-cs"/>
              </a:rPr>
              <a:t>, but only for one resource group.</a:t>
            </a:r>
          </a:p>
          <a:p>
            <a:endParaRPr lang="en-US" sz="1200" b="0" i="0" u="none" strike="noStrike" kern="1200" dirty="0">
              <a:solidFill>
                <a:schemeClr val="tx1"/>
              </a:solidFill>
              <a:effectLst/>
              <a:latin typeface="+mn-lt"/>
              <a:ea typeface="+mn-ea"/>
              <a:cs typeface="+mn-cs"/>
            </a:endParaRPr>
          </a:p>
          <a:p>
            <a:pPr marL="0" indent="0">
              <a:buFontTx/>
              <a:buNone/>
            </a:pPr>
            <a:endParaRPr lang="en-US" sz="1200" b="0" i="0" u="none" strike="noStrike" kern="1200" dirty="0">
              <a:solidFill>
                <a:schemeClr val="tx1"/>
              </a:solidFill>
              <a:effectLst/>
              <a:latin typeface="+mn-lt"/>
              <a:ea typeface="+mn-ea"/>
              <a:cs typeface="+mn-cs"/>
            </a:endParaRPr>
          </a:p>
          <a:p>
            <a:endParaRPr lang="en-GB" dirty="0"/>
          </a:p>
        </p:txBody>
      </p:sp>
      <p:sp>
        <p:nvSpPr>
          <p:cNvPr id="4" name="Header Placeholder 3"/>
          <p:cNvSpPr>
            <a:spLocks noGrp="1"/>
          </p:cNvSpPr>
          <p:nvPr>
            <p:ph type="hdr"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D18B56EA-E28F-4F92-9F16-7A6F2501B303}" type="datetime8">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4/30/2019 1:24 PM</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B4008EB6-D09E-4580-8CD6-DDB1451194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68</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258544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https://docs.microsoft.com/en-us/azure/azure-resource-manager/resource-group-lock-resources</a:t>
            </a:r>
          </a:p>
          <a:p>
            <a:endParaRPr lang="en-US" dirty="0"/>
          </a:p>
          <a:p>
            <a:r>
              <a:rPr lang="en-US" sz="1200" b="1" i="0" u="none" strike="noStrike" kern="1200" dirty="0">
                <a:solidFill>
                  <a:schemeClr val="tx1"/>
                </a:solidFill>
                <a:effectLst/>
                <a:latin typeface="+mn-lt"/>
                <a:ea typeface="+mn-ea"/>
                <a:cs typeface="+mn-cs"/>
              </a:rPr>
              <a:t>How locks are applied</a:t>
            </a:r>
          </a:p>
          <a:p>
            <a:r>
              <a:rPr lang="en-US" sz="1200" b="0" i="0" u="none" strike="noStrike" kern="1200" dirty="0">
                <a:solidFill>
                  <a:schemeClr val="tx1"/>
                </a:solidFill>
                <a:effectLst/>
                <a:latin typeface="+mn-lt"/>
                <a:ea typeface="+mn-ea"/>
                <a:cs typeface="+mn-cs"/>
              </a:rPr>
              <a:t>When you apply a lock at a parent scope, all resources within that scope inherit the same lock. Even resources you add later inherit the lock from the parent. The most restrictive lock in the inheritance takes precedence.</a:t>
            </a:r>
          </a:p>
          <a:p>
            <a:r>
              <a:rPr lang="en-US" sz="1200" b="0" i="0" u="none" strike="noStrike" kern="1200" dirty="0">
                <a:solidFill>
                  <a:schemeClr val="tx1"/>
                </a:solidFill>
                <a:effectLst/>
                <a:latin typeface="+mn-lt"/>
                <a:ea typeface="+mn-ea"/>
                <a:cs typeface="+mn-cs"/>
              </a:rPr>
              <a:t>Unlike role-based access control, you use management locks to apply a restriction across all users and roles. To learn about setting permissions for users and roles, see </a:t>
            </a:r>
            <a:r>
              <a:rPr lang="en-US" sz="1200" b="0" i="0" u="sng" strike="noStrike" kern="1200" dirty="0">
                <a:solidFill>
                  <a:schemeClr val="tx1"/>
                </a:solidFill>
                <a:effectLst/>
                <a:latin typeface="+mn-lt"/>
                <a:ea typeface="+mn-ea"/>
                <a:cs typeface="+mn-cs"/>
                <a:hlinkClick r:id="rId3"/>
              </a:rPr>
              <a:t>Azure Role-based Access Control</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Resource Manager locks apply only to operations that happen in the management plane, which consists of operations sent to https://management.azure.com. </a:t>
            </a:r>
            <a:r>
              <a:rPr lang="en-US" sz="1200" b="1" i="0" u="none" strike="noStrike" kern="1200" dirty="0">
                <a:solidFill>
                  <a:schemeClr val="tx1"/>
                </a:solidFill>
                <a:effectLst/>
                <a:latin typeface="+mn-lt"/>
                <a:ea typeface="+mn-ea"/>
                <a:cs typeface="+mn-cs"/>
              </a:rPr>
              <a:t>The locks do not restrict how resources perform their own functions</a:t>
            </a:r>
            <a:r>
              <a:rPr lang="en-US" sz="1200" b="0" i="0" u="none" strike="noStrike" kern="1200" dirty="0">
                <a:solidFill>
                  <a:schemeClr val="tx1"/>
                </a:solidFill>
                <a:effectLst/>
                <a:latin typeface="+mn-lt"/>
                <a:ea typeface="+mn-ea"/>
                <a:cs typeface="+mn-cs"/>
              </a:rPr>
              <a:t>. Resource changes are restricted, but resource operations are not restricted. </a:t>
            </a:r>
            <a:r>
              <a:rPr lang="en-US" sz="1200" b="1" i="0" u="none" strike="noStrike" kern="1200" dirty="0">
                <a:solidFill>
                  <a:schemeClr val="tx1"/>
                </a:solidFill>
                <a:effectLst/>
                <a:latin typeface="+mn-lt"/>
                <a:ea typeface="+mn-ea"/>
                <a:cs typeface="+mn-cs"/>
              </a:rPr>
              <a:t>For example, a </a:t>
            </a:r>
            <a:r>
              <a:rPr lang="en-US" sz="1200" b="1" i="0" u="none" strike="noStrike" kern="1200" dirty="0" err="1">
                <a:solidFill>
                  <a:schemeClr val="tx1"/>
                </a:solidFill>
                <a:effectLst/>
                <a:latin typeface="+mn-lt"/>
                <a:ea typeface="+mn-ea"/>
                <a:cs typeface="+mn-cs"/>
              </a:rPr>
              <a:t>ReadOnly</a:t>
            </a:r>
            <a:r>
              <a:rPr lang="en-US" sz="1200" b="1" i="0" u="none" strike="noStrike" kern="1200" dirty="0">
                <a:solidFill>
                  <a:schemeClr val="tx1"/>
                </a:solidFill>
                <a:effectLst/>
                <a:latin typeface="+mn-lt"/>
                <a:ea typeface="+mn-ea"/>
                <a:cs typeface="+mn-cs"/>
              </a:rPr>
              <a:t> lock on a SQL Database prevents you from deleting or modifying the database, but it does not prevent you from creating, updating, or deleting data in the database</a:t>
            </a:r>
            <a:r>
              <a:rPr lang="en-US" sz="1200" b="0" i="0" u="none" strike="noStrike" kern="1200" dirty="0">
                <a:solidFill>
                  <a:schemeClr val="tx1"/>
                </a:solidFill>
                <a:effectLst/>
                <a:latin typeface="+mn-lt"/>
                <a:ea typeface="+mn-ea"/>
                <a:cs typeface="+mn-cs"/>
              </a:rPr>
              <a:t>. Data transactions are permitted because those operations are not sent to https://management.azure.com.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Applying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can lead to unexpected results because some operations that seem like read operations actually require additional actions. For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 storage account prevents all users from listing the keys. The list keys operation is handled through a POST request because the returned keys are available for write operations. For another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an App Service resource prevents Visual Studio Server Explorer from displaying files for the resource because that interaction requires write access.</a:t>
            </a:r>
          </a:p>
          <a:p>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69</a:t>
            </a:fld>
            <a:endParaRPr lang="de-CH"/>
          </a:p>
        </p:txBody>
      </p:sp>
    </p:spTree>
    <p:extLst>
      <p:ext uri="{BB962C8B-B14F-4D97-AF65-F5344CB8AC3E}">
        <p14:creationId xmlns:p14="http://schemas.microsoft.com/office/powerpoint/2010/main" val="1587809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1:24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2F723BF-8AC3-4FC6-BBA2-E11795ADE611}"/>
              </a:ext>
            </a:extLst>
          </p:cNvPr>
          <p:cNvSpPr>
            <a:spLocks noGrp="1"/>
          </p:cNvSpPr>
          <p:nvPr>
            <p:ph type="body" idx="1"/>
          </p:nvPr>
        </p:nvSpPr>
        <p:spPr/>
        <p:txBody>
          <a:bodyPr/>
          <a:lstStyle/>
          <a:p>
            <a:r>
              <a:rPr lang="en-US" dirty="0"/>
              <a:t>In a cloud-native governance model you get the speed and control at the same time. So instead of you jump out in front of the DevOps team to make sure they are doing right things, the cloud platform itself is going to enforce that control on your behalf. This allows them to have complete access to the platform through a self-service model which is key to retain the agility and speed.</a:t>
            </a:r>
          </a:p>
          <a:p>
            <a:endParaRPr lang="en-US" dirty="0"/>
          </a:p>
          <a:p>
            <a:r>
              <a:rPr lang="en-US" dirty="0"/>
              <a:t>You can make sure your teams will deploy only approved resources and anything outside those rules are effectively denied.</a:t>
            </a:r>
          </a:p>
          <a:p>
            <a:r>
              <a:rPr lang="en-US" dirty="0"/>
              <a:t>This way, you keep your costs optimal and more predictable according to your budget.</a:t>
            </a:r>
          </a:p>
        </p:txBody>
      </p:sp>
    </p:spTree>
    <p:extLst>
      <p:ext uri="{BB962C8B-B14F-4D97-AF65-F5344CB8AC3E}">
        <p14:creationId xmlns:p14="http://schemas.microsoft.com/office/powerpoint/2010/main" val="3784386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1:24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1421750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CRUD = create, read, update, delete</a:t>
            </a:r>
          </a:p>
          <a:p>
            <a:endParaRPr lang="en-US" dirty="0"/>
          </a:p>
          <a:p>
            <a:r>
              <a:rPr lang="en-US" dirty="0"/>
              <a:t>Let’s add those governance capabilities to a diagram.</a:t>
            </a:r>
          </a:p>
          <a:p>
            <a:endParaRPr lang="en-US" dirty="0"/>
          </a:p>
          <a:p>
            <a:r>
              <a:rPr lang="en-US" dirty="0"/>
              <a:t>Think about several apps teams or business units wanting to consume Azure resources to address their particular business requirements.</a:t>
            </a:r>
          </a:p>
          <a:p>
            <a:endParaRPr lang="en-US" dirty="0"/>
          </a:p>
          <a:p>
            <a:r>
              <a:rPr lang="en-US" dirty="0"/>
              <a:t>How many of these people, specially DevOps, will know by heart how to properly design and configure the networking components?</a:t>
            </a:r>
          </a:p>
          <a:p>
            <a:endParaRPr lang="en-US" dirty="0"/>
          </a:p>
          <a:p>
            <a:r>
              <a:rPr lang="en-US" dirty="0"/>
              <a:t>Ultimately you want a quick and efficient way to deploy and update cloud environments in a repeatable manner using composable artifacts</a:t>
            </a:r>
          </a:p>
          <a:p>
            <a:endParaRPr lang="en-US" dirty="0"/>
          </a:p>
          <a:p>
            <a:r>
              <a:rPr lang="en-US" dirty="0"/>
              <a:t>You would start by configuring your blueprints. And these blueprints would have all basic and required components for an entire solution, such as, your policy definitions, RBAC roles, ARM templates, number of subscriptions required, and the preliminary groups already granted the appropriate access levels to resources in that blueprint, such as your VMs, Storage accounts, Networking components and any other resource provider.</a:t>
            </a:r>
          </a:p>
          <a:p>
            <a:endParaRPr lang="en-US" dirty="0"/>
          </a:p>
          <a:p>
            <a:r>
              <a:rPr lang="en-US" dirty="0"/>
              <a:t>Lastly, you could leverage Resource graph to scan the environment to ensure, for example, if the number of resources are compliant with your budget.</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1:24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31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please visit aka.ms….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4/30/2019 1:24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148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4/30/2019 1:24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86A7A78-8017-401A-AD23-2E9A87BED64C}"/>
              </a:ext>
            </a:extLst>
          </p:cNvPr>
          <p:cNvSpPr>
            <a:spLocks noGrp="1"/>
          </p:cNvSpPr>
          <p:nvPr>
            <p:ph type="body" idx="1"/>
          </p:nvPr>
        </p:nvSpPr>
        <p:spPr/>
        <p:txBody>
          <a:bodyPr/>
          <a:lstStyle/>
          <a:p>
            <a:r>
              <a:rPr lang="en-US" dirty="0"/>
              <a:t>Let’s discuss further Azure Blueprints.</a:t>
            </a:r>
          </a:p>
          <a:p>
            <a:endParaRPr lang="en-US"/>
          </a:p>
          <a:p>
            <a:r>
              <a:rPr lang="en-US"/>
              <a:t>In </a:t>
            </a:r>
            <a:r>
              <a:rPr lang="en-US" dirty="0"/>
              <a:t>terms of the best practices of setting up governance in your environment structuring your hierarchy and organizing your resources is the first critical step.</a:t>
            </a:r>
          </a:p>
          <a:p>
            <a:r>
              <a:rPr lang="en-US" dirty="0"/>
              <a:t>Everything you do, from setting RBAC rules to resources, to Azure Policy to Blueprint, all of these things hang on to the hierarchy and the first benefit of </a:t>
            </a:r>
            <a:r>
              <a:rPr lang="en-US" dirty="0" err="1"/>
              <a:t>Mgmt</a:t>
            </a:r>
            <a:r>
              <a:rPr lang="en-US" dirty="0"/>
              <a:t> Grp is inheritance. So whatever you apply at the top will be inherited down to the lowest level of your structure.</a:t>
            </a:r>
          </a:p>
          <a:p>
            <a:endParaRPr lang="en-US" dirty="0"/>
          </a:p>
          <a:p>
            <a:r>
              <a:rPr lang="en-US" dirty="0"/>
              <a:t>Let’s say a SOC team applies a set of security controls at the top to protect the entire environment. The problem today is that subscription owners can remove any control at the subscription level and many times you make the application teams owners of the subscription just because they need that flexibility. With </a:t>
            </a:r>
            <a:r>
              <a:rPr lang="en-US" dirty="0" err="1"/>
              <a:t>Mgmt</a:t>
            </a:r>
            <a:r>
              <a:rPr lang="en-US" dirty="0"/>
              <a:t> Group that option is now removed. </a:t>
            </a:r>
          </a:p>
          <a:p>
            <a:endParaRPr lang="en-US" dirty="0"/>
          </a:p>
        </p:txBody>
      </p:sp>
    </p:spTree>
    <p:extLst>
      <p:ext uri="{BB962C8B-B14F-4D97-AF65-F5344CB8AC3E}">
        <p14:creationId xmlns:p14="http://schemas.microsoft.com/office/powerpoint/2010/main" val="14962087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6.jp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xml"/><Relationship Id="rId1" Type="http://schemas.openxmlformats.org/officeDocument/2006/relationships/vmlDrawing" Target="../drawings/vmlDrawing1.vml"/><Relationship Id="rId5" Type="http://schemas.openxmlformats.org/officeDocument/2006/relationships/image" Target="../media/image38.emf"/><Relationship Id="rId4" Type="http://schemas.openxmlformats.org/officeDocument/2006/relationships/oleObject" Target="../embeddings/oleObject1.bin"/></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vmlDrawing" Target="../drawings/vmlDrawing2.vml"/><Relationship Id="rId5" Type="http://schemas.openxmlformats.org/officeDocument/2006/relationships/image" Target="../media/image39.emf"/><Relationship Id="rId4" Type="http://schemas.openxmlformats.org/officeDocument/2006/relationships/oleObject" Target="../embeddings/oleObject2.bin"/></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1.xml"/><Relationship Id="rId1" Type="http://schemas.openxmlformats.org/officeDocument/2006/relationships/vmlDrawing" Target="../drawings/vmlDrawing3.vml"/><Relationship Id="rId5" Type="http://schemas.openxmlformats.org/officeDocument/2006/relationships/image" Target="../media/image39.emf"/><Relationship Id="rId4" Type="http://schemas.openxmlformats.org/officeDocument/2006/relationships/oleObject" Target="../embeddings/oleObject3.bin"/></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microsoft.com/en-us/legal/intellectualproperty/Permissions/default.aspx" TargetMode="External"/><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dirty="0"/>
          </a:p>
        </p:txBody>
      </p:sp>
      <p:sp>
        <p:nvSpPr>
          <p:cNvPr id="16" name="Text Placeholder 9"/>
          <p:cNvSpPr>
            <a:spLocks noGrp="1"/>
          </p:cNvSpPr>
          <p:nvPr>
            <p:ph type="body" sz="quarter" idx="13"/>
          </p:nvPr>
        </p:nvSpPr>
        <p:spPr>
          <a:xfrm>
            <a:off x="1"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515440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18"/>
          <p:cNvSpPr>
            <a:spLocks noGrp="1"/>
          </p:cNvSpPr>
          <p:nvPr>
            <p:ph type="body" sz="quarter" idx="16"/>
          </p:nvPr>
        </p:nvSpPr>
        <p:spPr>
          <a:xfrm>
            <a:off x="1"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8" name="Picture Placeholder 4"/>
          <p:cNvSpPr>
            <a:spLocks noGrp="1"/>
          </p:cNvSpPr>
          <p:nvPr>
            <p:ph type="pic" sz="quarter" idx="18"/>
          </p:nvPr>
        </p:nvSpPr>
        <p:spPr>
          <a:xfrm>
            <a:off x="10363201"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2"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3"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0126951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96383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2890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6882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92153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45925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849932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8684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5430096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6"/>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4" indent="0">
              <a:buFont typeface="Wingdings" panose="05000000000000000000" pitchFamily="2" charset="2"/>
              <a:buNone/>
              <a:defRPr sz="2353" b="0"/>
            </a:lvl2pPr>
            <a:lvl3pPr marL="441917" indent="0">
              <a:buFont typeface="Wingdings" panose="05000000000000000000" pitchFamily="2" charset="2"/>
              <a:buNone/>
              <a:tabLst/>
              <a:defRPr sz="2157" b="0"/>
            </a:lvl3pPr>
            <a:lvl4pPr marL="639534" indent="0">
              <a:buFont typeface="Wingdings" panose="05000000000000000000" pitchFamily="2" charset="2"/>
              <a:buNone/>
              <a:defRPr sz="2157" b="0"/>
            </a:lvl4pPr>
            <a:lvl5pPr marL="83715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27754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4"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1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34"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5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0" marR="0" lvl="0" indent="-504160" algn="l" defTabSz="914261" rtl="0" eaLnBrk="1" fontAlgn="auto" latinLnBrk="0" hangingPunct="1">
              <a:lnSpc>
                <a:spcPct val="90000"/>
              </a:lnSpc>
              <a:spcBef>
                <a:spcPts val="1200"/>
              </a:spcBef>
              <a:spcAft>
                <a:spcPts val="0"/>
              </a:spcAft>
              <a:buClr>
                <a:schemeClr val="tx1"/>
              </a:buClr>
              <a:buSzPct val="90000"/>
              <a:tabLst/>
            </a:pPr>
            <a:r>
              <a:rPr lang="en-US"/>
              <a:t>Edit Master text styles</a:t>
            </a:r>
          </a:p>
          <a:p>
            <a:pPr marL="504160" marR="0" lvl="1" indent="-504160" algn="l" defTabSz="914261" rtl="0" eaLnBrk="1" fontAlgn="auto" latinLnBrk="0" hangingPunct="1">
              <a:lnSpc>
                <a:spcPct val="90000"/>
              </a:lnSpc>
              <a:spcBef>
                <a:spcPts val="1200"/>
              </a:spcBef>
              <a:spcAft>
                <a:spcPts val="0"/>
              </a:spcAft>
              <a:buClr>
                <a:schemeClr val="tx1"/>
              </a:buClr>
              <a:buSzPct val="90000"/>
              <a:tabLst/>
            </a:pPr>
            <a:r>
              <a:rPr lang="en-US"/>
              <a:t>Second level</a:t>
            </a:r>
          </a:p>
          <a:p>
            <a:pPr marL="504160" marR="0" lvl="2" indent="-504160" algn="l" defTabSz="914261" rtl="0" eaLnBrk="1" fontAlgn="auto" latinLnBrk="0" hangingPunct="1">
              <a:lnSpc>
                <a:spcPct val="90000"/>
              </a:lnSpc>
              <a:spcBef>
                <a:spcPts val="1200"/>
              </a:spcBef>
              <a:spcAft>
                <a:spcPts val="0"/>
              </a:spcAft>
              <a:buClr>
                <a:schemeClr val="tx1"/>
              </a:buClr>
              <a:buSzPct val="90000"/>
              <a:tabLst/>
            </a:pPr>
            <a:r>
              <a:rPr lang="en-US"/>
              <a:t>Third level</a:t>
            </a:r>
          </a:p>
          <a:p>
            <a:pPr marL="504160" marR="0" lvl="3" indent="-504160" algn="l" defTabSz="914261" rtl="0" eaLnBrk="1" fontAlgn="auto" latinLnBrk="0" hangingPunct="1">
              <a:lnSpc>
                <a:spcPct val="90000"/>
              </a:lnSpc>
              <a:spcBef>
                <a:spcPts val="1200"/>
              </a:spcBef>
              <a:spcAft>
                <a:spcPts val="0"/>
              </a:spcAft>
              <a:buClr>
                <a:schemeClr val="tx1"/>
              </a:buClr>
              <a:buSzPct val="90000"/>
              <a:tabLst/>
            </a:pPr>
            <a:r>
              <a:rPr lang="en-US"/>
              <a:t>Fourth level</a:t>
            </a:r>
          </a:p>
          <a:p>
            <a:pPr marL="504160" marR="0" lvl="4" indent="-504160" algn="l" defTabSz="91426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2451" y="6567022"/>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162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0360746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6" name="Picture Placeholder 4"/>
          <p:cNvSpPr>
            <a:spLocks noGrp="1"/>
          </p:cNvSpPr>
          <p:nvPr>
            <p:ph type="pic" sz="quarter" idx="18"/>
          </p:nvPr>
        </p:nvSpPr>
        <p:spPr>
          <a:xfrm>
            <a:off x="10668001"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2243935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wrap="square"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506595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7949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6581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6810105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746164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7928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003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8881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2929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32979802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6716AF58-E252-4531-9AFB-5E7A7A5F2997}" type="slidenum">
              <a:rPr lang="en-US"/>
              <a:pPr>
                <a:defRPr/>
              </a:pPr>
              <a:t>‹#›</a:t>
            </a:fld>
            <a:endParaRPr lang="en-US" dirty="0"/>
          </a:p>
        </p:txBody>
      </p:sp>
    </p:spTree>
    <p:extLst>
      <p:ext uri="{BB962C8B-B14F-4D97-AF65-F5344CB8AC3E}">
        <p14:creationId xmlns:p14="http://schemas.microsoft.com/office/powerpoint/2010/main" val="3644338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7414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5334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904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792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37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3389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81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44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28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baseline="0">
                <a:solidFill>
                  <a:srgbClr val="0078D7"/>
                </a:solidFill>
              </a:defRPr>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5802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dirty="0"/>
              <a:t>Click icon to add picture</a:t>
            </a:r>
          </a:p>
        </p:txBody>
      </p:sp>
      <p:sp>
        <p:nvSpPr>
          <p:cNvPr id="2" name="Title 1"/>
          <p:cNvSpPr>
            <a:spLocks noGrp="1"/>
          </p:cNvSpPr>
          <p:nvPr>
            <p:ph type="title"/>
          </p:nvPr>
        </p:nvSpPr>
        <p:spPr>
          <a:xfrm>
            <a:off x="1"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1"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1"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7"/>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a:t>
            </a:fld>
            <a:endParaRPr lang="en-US" dirty="0"/>
          </a:p>
        </p:txBody>
      </p:sp>
    </p:spTree>
    <p:extLst>
      <p:ext uri="{BB962C8B-B14F-4D97-AF65-F5344CB8AC3E}">
        <p14:creationId xmlns:p14="http://schemas.microsoft.com/office/powerpoint/2010/main" val="288423051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418542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0415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vert="horz" lIns="91414" tIns="45706" rIns="91414" bIns="45706"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2018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6839862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wrap="square" lIns="393192" anchor="t" anchorCtr="0">
            <a:normAutofit/>
          </a:bodyPr>
          <a:lstStyle>
            <a:lvl1pPr>
              <a:defRPr sz="659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762493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Title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a:t>Click to edit Master title style</a:t>
            </a:r>
            <a:endParaRPr lang="en-US" dirty="0"/>
          </a:p>
        </p:txBody>
      </p:sp>
      <p:sp>
        <p:nvSpPr>
          <p:cNvPr id="60" name="Content Placeholder 59"/>
          <p:cNvSpPr>
            <a:spLocks noGrp="1"/>
          </p:cNvSpPr>
          <p:nvPr>
            <p:ph sz="quarter" idx="10"/>
          </p:nvPr>
        </p:nvSpPr>
        <p:spPr>
          <a:xfrm>
            <a:off x="304623" y="1411757"/>
            <a:ext cx="2796845" cy="5155174"/>
          </a:xfrm>
        </p:spPr>
        <p:txBody>
          <a:bodyPr>
            <a:noAutofit/>
          </a:bodyPr>
          <a:lstStyle>
            <a:lvl1pPr marL="0" indent="0">
              <a:buNone/>
              <a:defRPr sz="3136"/>
            </a:lvl1pPr>
          </a:lstStyle>
          <a:p>
            <a:pPr lvl="0"/>
            <a:r>
              <a:rPr lang="en-US"/>
              <a:t>Edit Master text styles</a:t>
            </a:r>
          </a:p>
        </p:txBody>
      </p:sp>
      <p:sp>
        <p:nvSpPr>
          <p:cNvPr id="61" name="Content Placeholder 59"/>
          <p:cNvSpPr>
            <a:spLocks noGrp="1"/>
          </p:cNvSpPr>
          <p:nvPr>
            <p:ph sz="quarter" idx="11"/>
          </p:nvPr>
        </p:nvSpPr>
        <p:spPr>
          <a:xfrm>
            <a:off x="3245217" y="1411757"/>
            <a:ext cx="2796845" cy="5155174"/>
          </a:xfrm>
        </p:spPr>
        <p:txBody>
          <a:bodyPr vert="horz" wrap="square" lIns="146304" tIns="91440" rIns="146304" bIns="91440" rtlCol="0">
            <a:noAutofit/>
          </a:bodyPr>
          <a:lstStyle>
            <a:lvl1pPr>
              <a:defRPr lang="en-US" sz="3136" smtClean="0"/>
            </a:lvl1pPr>
          </a:lstStyle>
          <a:p>
            <a:pPr marL="0" lvl="0" indent="0">
              <a:buNone/>
            </a:pPr>
            <a:r>
              <a:rPr lang="en-US"/>
              <a:t>Edit Master text styles</a:t>
            </a:r>
          </a:p>
        </p:txBody>
      </p:sp>
      <p:sp>
        <p:nvSpPr>
          <p:cNvPr id="62" name="Content Placeholder 59"/>
          <p:cNvSpPr>
            <a:spLocks noGrp="1"/>
          </p:cNvSpPr>
          <p:nvPr>
            <p:ph sz="quarter" idx="12"/>
          </p:nvPr>
        </p:nvSpPr>
        <p:spPr>
          <a:xfrm>
            <a:off x="6214091" y="1411757"/>
            <a:ext cx="2796845" cy="5155174"/>
          </a:xfrm>
        </p:spPr>
        <p:txBody>
          <a:bodyPr>
            <a:noAutofit/>
          </a:bodyPr>
          <a:lstStyle>
            <a:lvl1pPr marL="0" indent="0">
              <a:buNone/>
              <a:defRPr sz="3136"/>
            </a:lvl1pPr>
          </a:lstStyle>
          <a:p>
            <a:pPr lvl="0"/>
            <a:r>
              <a:rPr lang="en-US"/>
              <a:t>Edit Master text styles</a:t>
            </a:r>
          </a:p>
        </p:txBody>
      </p:sp>
      <p:sp>
        <p:nvSpPr>
          <p:cNvPr id="63" name="Content Placeholder 59"/>
          <p:cNvSpPr>
            <a:spLocks noGrp="1"/>
          </p:cNvSpPr>
          <p:nvPr>
            <p:ph sz="quarter" idx="13"/>
          </p:nvPr>
        </p:nvSpPr>
        <p:spPr>
          <a:xfrm>
            <a:off x="9126405" y="1411757"/>
            <a:ext cx="2796357" cy="5155174"/>
          </a:xfrm>
        </p:spPr>
        <p:txBody>
          <a:bodyPr>
            <a:noAutofit/>
          </a:bodyPr>
          <a:lstStyle>
            <a:lvl1pPr marL="0" indent="0">
              <a:buNone/>
              <a:defRPr sz="3136"/>
            </a:lvl1pPr>
          </a:lstStyle>
          <a:p>
            <a:pPr lvl="0"/>
            <a:r>
              <a:rPr lang="en-US"/>
              <a:t>Edit Master text styles</a:t>
            </a:r>
          </a:p>
        </p:txBody>
      </p:sp>
    </p:spTree>
    <p:extLst>
      <p:ext uri="{BB962C8B-B14F-4D97-AF65-F5344CB8AC3E}">
        <p14:creationId xmlns:p14="http://schemas.microsoft.com/office/powerpoint/2010/main" val="35369560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60"/>
                        </p:tgtEl>
                        <p:attrNameLst>
                          <p:attrName>style.visibility</p:attrName>
                        </p:attrNameLst>
                      </p:cBhvr>
                      <p:to>
                        <p:strVal val="visible"/>
                      </p:to>
                    </p:set>
                  </p:childTnLst>
                </p:cTn>
              </p:par>
            </p:tnLst>
          </p:tmpl>
        </p:tmplLst>
      </p:bldP>
      <p:bldP spid="61"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1"/>
                        </p:tgtEl>
                        <p:attrNameLst>
                          <p:attrName>style.visibility</p:attrName>
                        </p:attrNameLst>
                      </p:cBhvr>
                      <p:to>
                        <p:strVal val="visible"/>
                      </p:to>
                    </p:set>
                  </p:childTnLst>
                </p:cTn>
              </p:par>
            </p:tnLst>
          </p:tmpl>
        </p:tmplLst>
      </p:bldP>
      <p:bldP spid="62"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2"/>
                        </p:tgtEl>
                        <p:attrNameLst>
                          <p:attrName>style.visibility</p:attrName>
                        </p:attrNameLst>
                      </p:cBhvr>
                      <p:to>
                        <p:strVal val="visible"/>
                      </p:to>
                    </p:set>
                  </p:childTnLst>
                </p:cTn>
              </p:par>
            </p:tnLst>
          </p:tmpl>
        </p:tmplLst>
      </p:bldP>
      <p:bldP spid="63"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3"/>
                        </p:tgtEl>
                        <p:attrNameLst>
                          <p:attrName>style.visibility</p:attrName>
                        </p:attrNameLst>
                      </p:cBhvr>
                      <p:to>
                        <p:strVal val="visible"/>
                      </p:to>
                    </p:set>
                  </p:childTnLst>
                </p:cTn>
              </p:par>
            </p:tnLst>
          </p:tmpl>
        </p:tmplLst>
      </p:bldP>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1973570"/>
          </a:xfrm>
        </p:spPr>
        <p:txBody>
          <a:bodyPr wrap="square">
            <a:spAutoFit/>
          </a:bodyPr>
          <a:lstStyle>
            <a:lvl1pPr>
              <a:defRPr sz="6469" baseline="0">
                <a:solidFill>
                  <a:srgbClr val="0078D7"/>
                </a:soli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53508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9851526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5" y="292608"/>
            <a:ext cx="11658600" cy="845897"/>
          </a:xfrm>
        </p:spPr>
        <p:txBody>
          <a:bodyPr wrap="square">
            <a:spAutoFit/>
          </a:bodyPr>
          <a:lstStyle>
            <a:lvl1pPr>
              <a:defRPr sz="4800" baseline="0">
                <a:solidFill>
                  <a:srgbClr val="0078D7"/>
                </a:solidFill>
              </a:defRPr>
            </a:lvl1pPr>
          </a:lstStyle>
          <a:p>
            <a:r>
              <a:rPr lang="en-US" dirty="0"/>
              <a:t>Video Title</a:t>
            </a:r>
          </a:p>
        </p:txBody>
      </p:sp>
      <p:grpSp>
        <p:nvGrpSpPr>
          <p:cNvPr id="7" name="Group 6">
            <a:extLst>
              <a:ext uri="{FF2B5EF4-FFF2-40B4-BE49-F238E27FC236}">
                <a16:creationId xmlns:a16="http://schemas.microsoft.com/office/drawing/2014/main" id="{9AF37199-6030-4C10-9BF2-3226DD45EFC3}"/>
              </a:ext>
            </a:extLst>
          </p:cNvPr>
          <p:cNvGrpSpPr>
            <a:grpSpLocks noChangeAspect="1"/>
          </p:cNvGrpSpPr>
          <p:nvPr userDrawn="1"/>
        </p:nvGrpSpPr>
        <p:grpSpPr>
          <a:xfrm>
            <a:off x="3939412" y="2438400"/>
            <a:ext cx="4313176" cy="2590800"/>
            <a:chOff x="10156031" y="3728242"/>
            <a:chExt cx="1892300" cy="1136650"/>
          </a:xfrm>
        </p:grpSpPr>
        <p:sp>
          <p:nvSpPr>
            <p:cNvPr id="8" name="Freeform 310">
              <a:extLst>
                <a:ext uri="{FF2B5EF4-FFF2-40B4-BE49-F238E27FC236}">
                  <a16:creationId xmlns:a16="http://schemas.microsoft.com/office/drawing/2014/main" id="{D50538D4-DB85-4899-9401-DDCA739F9507}"/>
                </a:ext>
              </a:extLst>
            </p:cNvPr>
            <p:cNvSpPr>
              <a:spLocks/>
            </p:cNvSpPr>
            <p:nvPr/>
          </p:nvSpPr>
          <p:spPr bwMode="auto">
            <a:xfrm>
              <a:off x="10156031" y="4583904"/>
              <a:ext cx="1892300" cy="258763"/>
            </a:xfrm>
            <a:custGeom>
              <a:avLst/>
              <a:gdLst>
                <a:gd name="T0" fmla="*/ 0 w 1192"/>
                <a:gd name="T1" fmla="*/ 142 h 163"/>
                <a:gd name="T2" fmla="*/ 142 w 1192"/>
                <a:gd name="T3" fmla="*/ 64 h 163"/>
                <a:gd name="T4" fmla="*/ 837 w 1192"/>
                <a:gd name="T5" fmla="*/ 0 h 163"/>
                <a:gd name="T6" fmla="*/ 1050 w 1192"/>
                <a:gd name="T7" fmla="*/ 64 h 163"/>
                <a:gd name="T8" fmla="*/ 1192 w 1192"/>
                <a:gd name="T9" fmla="*/ 142 h 163"/>
                <a:gd name="T10" fmla="*/ 589 w 1192"/>
                <a:gd name="T11" fmla="*/ 163 h 163"/>
                <a:gd name="T12" fmla="*/ 0 w 1192"/>
                <a:gd name="T13" fmla="*/ 142 h 163"/>
                <a:gd name="T14" fmla="*/ 0 w 1192"/>
                <a:gd name="T15" fmla="*/ 142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63">
                  <a:moveTo>
                    <a:pt x="0" y="142"/>
                  </a:moveTo>
                  <a:lnTo>
                    <a:pt x="142" y="64"/>
                  </a:lnTo>
                  <a:lnTo>
                    <a:pt x="837" y="0"/>
                  </a:lnTo>
                  <a:lnTo>
                    <a:pt x="1050" y="64"/>
                  </a:lnTo>
                  <a:lnTo>
                    <a:pt x="1192" y="142"/>
                  </a:lnTo>
                  <a:lnTo>
                    <a:pt x="589" y="163"/>
                  </a:lnTo>
                  <a:lnTo>
                    <a:pt x="0" y="142"/>
                  </a:lnTo>
                  <a:lnTo>
                    <a:pt x="0" y="14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311">
              <a:extLst>
                <a:ext uri="{FF2B5EF4-FFF2-40B4-BE49-F238E27FC236}">
                  <a16:creationId xmlns:a16="http://schemas.microsoft.com/office/drawing/2014/main" id="{319993E5-8964-46F7-B421-A4230318C690}"/>
                </a:ext>
              </a:extLst>
            </p:cNvPr>
            <p:cNvSpPr>
              <a:spLocks/>
            </p:cNvSpPr>
            <p:nvPr/>
          </p:nvSpPr>
          <p:spPr bwMode="auto">
            <a:xfrm>
              <a:off x="10381456" y="3728242"/>
              <a:ext cx="1441450" cy="957263"/>
            </a:xfrm>
            <a:custGeom>
              <a:avLst/>
              <a:gdLst>
                <a:gd name="T0" fmla="*/ 908 w 908"/>
                <a:gd name="T1" fmla="*/ 603 h 603"/>
                <a:gd name="T2" fmla="*/ 0 w 908"/>
                <a:gd name="T3" fmla="*/ 603 h 603"/>
                <a:gd name="T4" fmla="*/ 0 w 908"/>
                <a:gd name="T5" fmla="*/ 0 h 603"/>
                <a:gd name="T6" fmla="*/ 908 w 908"/>
                <a:gd name="T7" fmla="*/ 0 h 603"/>
                <a:gd name="T8" fmla="*/ 908 w 908"/>
                <a:gd name="T9" fmla="*/ 603 h 603"/>
                <a:gd name="T10" fmla="*/ 908 w 908"/>
                <a:gd name="T11" fmla="*/ 603 h 603"/>
              </a:gdLst>
              <a:ahLst/>
              <a:cxnLst>
                <a:cxn ang="0">
                  <a:pos x="T0" y="T1"/>
                </a:cxn>
                <a:cxn ang="0">
                  <a:pos x="T2" y="T3"/>
                </a:cxn>
                <a:cxn ang="0">
                  <a:pos x="T4" y="T5"/>
                </a:cxn>
                <a:cxn ang="0">
                  <a:pos x="T6" y="T7"/>
                </a:cxn>
                <a:cxn ang="0">
                  <a:pos x="T8" y="T9"/>
                </a:cxn>
                <a:cxn ang="0">
                  <a:pos x="T10" y="T11"/>
                </a:cxn>
              </a:cxnLst>
              <a:rect l="0" t="0" r="r" b="b"/>
              <a:pathLst>
                <a:path w="908" h="603">
                  <a:moveTo>
                    <a:pt x="908" y="603"/>
                  </a:moveTo>
                  <a:lnTo>
                    <a:pt x="0" y="603"/>
                  </a:lnTo>
                  <a:lnTo>
                    <a:pt x="0" y="0"/>
                  </a:lnTo>
                  <a:lnTo>
                    <a:pt x="908" y="0"/>
                  </a:lnTo>
                  <a:lnTo>
                    <a:pt x="908" y="603"/>
                  </a:lnTo>
                  <a:lnTo>
                    <a:pt x="908" y="60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312">
              <a:extLst>
                <a:ext uri="{FF2B5EF4-FFF2-40B4-BE49-F238E27FC236}">
                  <a16:creationId xmlns:a16="http://schemas.microsoft.com/office/drawing/2014/main" id="{B468FE64-ECE9-4327-B8EF-AFF453EB141C}"/>
                </a:ext>
              </a:extLst>
            </p:cNvPr>
            <p:cNvSpPr>
              <a:spLocks/>
            </p:cNvSpPr>
            <p:nvPr/>
          </p:nvSpPr>
          <p:spPr bwMode="auto">
            <a:xfrm>
              <a:off x="10381456" y="3728242"/>
              <a:ext cx="1238250" cy="957263"/>
            </a:xfrm>
            <a:custGeom>
              <a:avLst/>
              <a:gdLst>
                <a:gd name="T0" fmla="*/ 213 w 780"/>
                <a:gd name="T1" fmla="*/ 603 h 603"/>
                <a:gd name="T2" fmla="*/ 0 w 780"/>
                <a:gd name="T3" fmla="*/ 603 h 603"/>
                <a:gd name="T4" fmla="*/ 0 w 780"/>
                <a:gd name="T5" fmla="*/ 0 h 603"/>
                <a:gd name="T6" fmla="*/ 780 w 780"/>
                <a:gd name="T7" fmla="*/ 0 h 603"/>
                <a:gd name="T8" fmla="*/ 213 w 780"/>
                <a:gd name="T9" fmla="*/ 603 h 603"/>
                <a:gd name="T10" fmla="*/ 213 w 780"/>
                <a:gd name="T11" fmla="*/ 603 h 603"/>
              </a:gdLst>
              <a:ahLst/>
              <a:cxnLst>
                <a:cxn ang="0">
                  <a:pos x="T0" y="T1"/>
                </a:cxn>
                <a:cxn ang="0">
                  <a:pos x="T2" y="T3"/>
                </a:cxn>
                <a:cxn ang="0">
                  <a:pos x="T4" y="T5"/>
                </a:cxn>
                <a:cxn ang="0">
                  <a:pos x="T6" y="T7"/>
                </a:cxn>
                <a:cxn ang="0">
                  <a:pos x="T8" y="T9"/>
                </a:cxn>
                <a:cxn ang="0">
                  <a:pos x="T10" y="T11"/>
                </a:cxn>
              </a:cxnLst>
              <a:rect l="0" t="0" r="r" b="b"/>
              <a:pathLst>
                <a:path w="780" h="603">
                  <a:moveTo>
                    <a:pt x="213" y="603"/>
                  </a:moveTo>
                  <a:lnTo>
                    <a:pt x="0" y="603"/>
                  </a:lnTo>
                  <a:lnTo>
                    <a:pt x="0" y="0"/>
                  </a:lnTo>
                  <a:lnTo>
                    <a:pt x="780" y="0"/>
                  </a:lnTo>
                  <a:lnTo>
                    <a:pt x="213" y="603"/>
                  </a:lnTo>
                  <a:lnTo>
                    <a:pt x="213" y="60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313">
              <a:extLst>
                <a:ext uri="{FF2B5EF4-FFF2-40B4-BE49-F238E27FC236}">
                  <a16:creationId xmlns:a16="http://schemas.microsoft.com/office/drawing/2014/main" id="{3DF3FB8E-16CA-42DD-B916-98D71DD83DAE}"/>
                </a:ext>
              </a:extLst>
            </p:cNvPr>
            <p:cNvSpPr>
              <a:spLocks/>
            </p:cNvSpPr>
            <p:nvPr/>
          </p:nvSpPr>
          <p:spPr bwMode="auto">
            <a:xfrm>
              <a:off x="10449718" y="3806029"/>
              <a:ext cx="1306513" cy="800100"/>
            </a:xfrm>
            <a:custGeom>
              <a:avLst/>
              <a:gdLst>
                <a:gd name="T0" fmla="*/ 823 w 823"/>
                <a:gd name="T1" fmla="*/ 504 h 504"/>
                <a:gd name="T2" fmla="*/ 0 w 823"/>
                <a:gd name="T3" fmla="*/ 504 h 504"/>
                <a:gd name="T4" fmla="*/ 0 w 823"/>
                <a:gd name="T5" fmla="*/ 0 h 504"/>
                <a:gd name="T6" fmla="*/ 823 w 823"/>
                <a:gd name="T7" fmla="*/ 0 h 504"/>
                <a:gd name="T8" fmla="*/ 823 w 823"/>
                <a:gd name="T9" fmla="*/ 504 h 504"/>
                <a:gd name="T10" fmla="*/ 823 w 823"/>
                <a:gd name="T11" fmla="*/ 504 h 504"/>
              </a:gdLst>
              <a:ahLst/>
              <a:cxnLst>
                <a:cxn ang="0">
                  <a:pos x="T0" y="T1"/>
                </a:cxn>
                <a:cxn ang="0">
                  <a:pos x="T2" y="T3"/>
                </a:cxn>
                <a:cxn ang="0">
                  <a:pos x="T4" y="T5"/>
                </a:cxn>
                <a:cxn ang="0">
                  <a:pos x="T6" y="T7"/>
                </a:cxn>
                <a:cxn ang="0">
                  <a:pos x="T8" y="T9"/>
                </a:cxn>
                <a:cxn ang="0">
                  <a:pos x="T10" y="T11"/>
                </a:cxn>
              </a:cxnLst>
              <a:rect l="0" t="0" r="r" b="b"/>
              <a:pathLst>
                <a:path w="823" h="504">
                  <a:moveTo>
                    <a:pt x="823" y="504"/>
                  </a:moveTo>
                  <a:lnTo>
                    <a:pt x="0" y="504"/>
                  </a:lnTo>
                  <a:lnTo>
                    <a:pt x="0" y="0"/>
                  </a:lnTo>
                  <a:lnTo>
                    <a:pt x="823" y="0"/>
                  </a:lnTo>
                  <a:lnTo>
                    <a:pt x="823" y="504"/>
                  </a:lnTo>
                  <a:lnTo>
                    <a:pt x="823" y="50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314">
              <a:extLst>
                <a:ext uri="{FF2B5EF4-FFF2-40B4-BE49-F238E27FC236}">
                  <a16:creationId xmlns:a16="http://schemas.microsoft.com/office/drawing/2014/main" id="{A0E68EAB-AD51-439E-9EAA-A5C56A3DF689}"/>
                </a:ext>
              </a:extLst>
            </p:cNvPr>
            <p:cNvSpPr>
              <a:spLocks/>
            </p:cNvSpPr>
            <p:nvPr/>
          </p:nvSpPr>
          <p:spPr bwMode="auto">
            <a:xfrm>
              <a:off x="10156031" y="4809329"/>
              <a:ext cx="1892300" cy="55563"/>
            </a:xfrm>
            <a:custGeom>
              <a:avLst/>
              <a:gdLst>
                <a:gd name="T0" fmla="*/ 1192 w 1192"/>
                <a:gd name="T1" fmla="*/ 35 h 35"/>
                <a:gd name="T2" fmla="*/ 0 w 1192"/>
                <a:gd name="T3" fmla="*/ 35 h 35"/>
                <a:gd name="T4" fmla="*/ 0 w 1192"/>
                <a:gd name="T5" fmla="*/ 0 h 35"/>
                <a:gd name="T6" fmla="*/ 1192 w 1192"/>
                <a:gd name="T7" fmla="*/ 0 h 35"/>
                <a:gd name="T8" fmla="*/ 1192 w 1192"/>
                <a:gd name="T9" fmla="*/ 35 h 35"/>
                <a:gd name="T10" fmla="*/ 1192 w 1192"/>
                <a:gd name="T11" fmla="*/ 35 h 35"/>
              </a:gdLst>
              <a:ahLst/>
              <a:cxnLst>
                <a:cxn ang="0">
                  <a:pos x="T0" y="T1"/>
                </a:cxn>
                <a:cxn ang="0">
                  <a:pos x="T2" y="T3"/>
                </a:cxn>
                <a:cxn ang="0">
                  <a:pos x="T4" y="T5"/>
                </a:cxn>
                <a:cxn ang="0">
                  <a:pos x="T6" y="T7"/>
                </a:cxn>
                <a:cxn ang="0">
                  <a:pos x="T8" y="T9"/>
                </a:cxn>
                <a:cxn ang="0">
                  <a:pos x="T10" y="T11"/>
                </a:cxn>
              </a:cxnLst>
              <a:rect l="0" t="0" r="r" b="b"/>
              <a:pathLst>
                <a:path w="1192" h="35">
                  <a:moveTo>
                    <a:pt x="1192" y="35"/>
                  </a:moveTo>
                  <a:lnTo>
                    <a:pt x="0" y="35"/>
                  </a:lnTo>
                  <a:lnTo>
                    <a:pt x="0" y="0"/>
                  </a:lnTo>
                  <a:lnTo>
                    <a:pt x="1192" y="0"/>
                  </a:lnTo>
                  <a:lnTo>
                    <a:pt x="1192" y="35"/>
                  </a:lnTo>
                  <a:lnTo>
                    <a:pt x="1192" y="3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315">
              <a:extLst>
                <a:ext uri="{FF2B5EF4-FFF2-40B4-BE49-F238E27FC236}">
                  <a16:creationId xmlns:a16="http://schemas.microsoft.com/office/drawing/2014/main" id="{4A24C8C4-040A-4D87-B379-F37592504D46}"/>
                </a:ext>
              </a:extLst>
            </p:cNvPr>
            <p:cNvSpPr>
              <a:spLocks/>
            </p:cNvSpPr>
            <p:nvPr/>
          </p:nvSpPr>
          <p:spPr bwMode="auto">
            <a:xfrm>
              <a:off x="10516393" y="3874292"/>
              <a:ext cx="1160463" cy="101600"/>
            </a:xfrm>
            <a:custGeom>
              <a:avLst/>
              <a:gdLst>
                <a:gd name="T0" fmla="*/ 731 w 731"/>
                <a:gd name="T1" fmla="*/ 64 h 64"/>
                <a:gd name="T2" fmla="*/ 0 w 731"/>
                <a:gd name="T3" fmla="*/ 64 h 64"/>
                <a:gd name="T4" fmla="*/ 0 w 731"/>
                <a:gd name="T5" fmla="*/ 0 h 64"/>
                <a:gd name="T6" fmla="*/ 731 w 731"/>
                <a:gd name="T7" fmla="*/ 0 h 64"/>
                <a:gd name="T8" fmla="*/ 731 w 731"/>
                <a:gd name="T9" fmla="*/ 64 h 64"/>
                <a:gd name="T10" fmla="*/ 731 w 731"/>
                <a:gd name="T11" fmla="*/ 64 h 64"/>
              </a:gdLst>
              <a:ahLst/>
              <a:cxnLst>
                <a:cxn ang="0">
                  <a:pos x="T0" y="T1"/>
                </a:cxn>
                <a:cxn ang="0">
                  <a:pos x="T2" y="T3"/>
                </a:cxn>
                <a:cxn ang="0">
                  <a:pos x="T4" y="T5"/>
                </a:cxn>
                <a:cxn ang="0">
                  <a:pos x="T6" y="T7"/>
                </a:cxn>
                <a:cxn ang="0">
                  <a:pos x="T8" y="T9"/>
                </a:cxn>
                <a:cxn ang="0">
                  <a:pos x="T10" y="T11"/>
                </a:cxn>
              </a:cxnLst>
              <a:rect l="0" t="0" r="r" b="b"/>
              <a:pathLst>
                <a:path w="731" h="64">
                  <a:moveTo>
                    <a:pt x="731" y="64"/>
                  </a:moveTo>
                  <a:lnTo>
                    <a:pt x="0" y="64"/>
                  </a:lnTo>
                  <a:lnTo>
                    <a:pt x="0" y="0"/>
                  </a:lnTo>
                  <a:lnTo>
                    <a:pt x="731" y="0"/>
                  </a:lnTo>
                  <a:lnTo>
                    <a:pt x="731" y="64"/>
                  </a:lnTo>
                  <a:lnTo>
                    <a:pt x="731" y="64"/>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316">
              <a:extLst>
                <a:ext uri="{FF2B5EF4-FFF2-40B4-BE49-F238E27FC236}">
                  <a16:creationId xmlns:a16="http://schemas.microsoft.com/office/drawing/2014/main" id="{7562C426-FBEE-4ABD-A311-CCD909864498}"/>
                </a:ext>
              </a:extLst>
            </p:cNvPr>
            <p:cNvSpPr>
              <a:spLocks/>
            </p:cNvSpPr>
            <p:nvPr/>
          </p:nvSpPr>
          <p:spPr bwMode="auto">
            <a:xfrm>
              <a:off x="10516393" y="4042567"/>
              <a:ext cx="271463" cy="484188"/>
            </a:xfrm>
            <a:custGeom>
              <a:avLst/>
              <a:gdLst>
                <a:gd name="T0" fmla="*/ 171 w 171"/>
                <a:gd name="T1" fmla="*/ 305 h 305"/>
                <a:gd name="T2" fmla="*/ 0 w 171"/>
                <a:gd name="T3" fmla="*/ 305 h 305"/>
                <a:gd name="T4" fmla="*/ 0 w 171"/>
                <a:gd name="T5" fmla="*/ 0 h 305"/>
                <a:gd name="T6" fmla="*/ 171 w 171"/>
                <a:gd name="T7" fmla="*/ 0 h 305"/>
                <a:gd name="T8" fmla="*/ 171 w 171"/>
                <a:gd name="T9" fmla="*/ 305 h 305"/>
                <a:gd name="T10" fmla="*/ 171 w 171"/>
                <a:gd name="T11" fmla="*/ 305 h 305"/>
              </a:gdLst>
              <a:ahLst/>
              <a:cxnLst>
                <a:cxn ang="0">
                  <a:pos x="T0" y="T1"/>
                </a:cxn>
                <a:cxn ang="0">
                  <a:pos x="T2" y="T3"/>
                </a:cxn>
                <a:cxn ang="0">
                  <a:pos x="T4" y="T5"/>
                </a:cxn>
                <a:cxn ang="0">
                  <a:pos x="T6" y="T7"/>
                </a:cxn>
                <a:cxn ang="0">
                  <a:pos x="T8" y="T9"/>
                </a:cxn>
                <a:cxn ang="0">
                  <a:pos x="T10" y="T11"/>
                </a:cxn>
              </a:cxnLst>
              <a:rect l="0" t="0" r="r" b="b"/>
              <a:pathLst>
                <a:path w="171" h="305">
                  <a:moveTo>
                    <a:pt x="171" y="305"/>
                  </a:moveTo>
                  <a:lnTo>
                    <a:pt x="0" y="305"/>
                  </a:lnTo>
                  <a:lnTo>
                    <a:pt x="0" y="0"/>
                  </a:lnTo>
                  <a:lnTo>
                    <a:pt x="171" y="0"/>
                  </a:lnTo>
                  <a:lnTo>
                    <a:pt x="171" y="305"/>
                  </a:lnTo>
                  <a:lnTo>
                    <a:pt x="171" y="3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317">
              <a:extLst>
                <a:ext uri="{FF2B5EF4-FFF2-40B4-BE49-F238E27FC236}">
                  <a16:creationId xmlns:a16="http://schemas.microsoft.com/office/drawing/2014/main" id="{C23523A8-6CA6-4E7C-A797-A4B39CD2960C}"/>
                </a:ext>
              </a:extLst>
            </p:cNvPr>
            <p:cNvSpPr>
              <a:spLocks/>
            </p:cNvSpPr>
            <p:nvPr/>
          </p:nvSpPr>
          <p:spPr bwMode="auto">
            <a:xfrm>
              <a:off x="10854531" y="4042567"/>
              <a:ext cx="822325" cy="484188"/>
            </a:xfrm>
            <a:custGeom>
              <a:avLst/>
              <a:gdLst>
                <a:gd name="T0" fmla="*/ 518 w 518"/>
                <a:gd name="T1" fmla="*/ 305 h 305"/>
                <a:gd name="T2" fmla="*/ 0 w 518"/>
                <a:gd name="T3" fmla="*/ 305 h 305"/>
                <a:gd name="T4" fmla="*/ 0 w 518"/>
                <a:gd name="T5" fmla="*/ 0 h 305"/>
                <a:gd name="T6" fmla="*/ 518 w 518"/>
                <a:gd name="T7" fmla="*/ 0 h 305"/>
                <a:gd name="T8" fmla="*/ 518 w 518"/>
                <a:gd name="T9" fmla="*/ 305 h 305"/>
                <a:gd name="T10" fmla="*/ 518 w 518"/>
                <a:gd name="T11" fmla="*/ 305 h 305"/>
              </a:gdLst>
              <a:ahLst/>
              <a:cxnLst>
                <a:cxn ang="0">
                  <a:pos x="T0" y="T1"/>
                </a:cxn>
                <a:cxn ang="0">
                  <a:pos x="T2" y="T3"/>
                </a:cxn>
                <a:cxn ang="0">
                  <a:pos x="T4" y="T5"/>
                </a:cxn>
                <a:cxn ang="0">
                  <a:pos x="T6" y="T7"/>
                </a:cxn>
                <a:cxn ang="0">
                  <a:pos x="T8" y="T9"/>
                </a:cxn>
                <a:cxn ang="0">
                  <a:pos x="T10" y="T11"/>
                </a:cxn>
              </a:cxnLst>
              <a:rect l="0" t="0" r="r" b="b"/>
              <a:pathLst>
                <a:path w="518" h="305">
                  <a:moveTo>
                    <a:pt x="518" y="305"/>
                  </a:moveTo>
                  <a:lnTo>
                    <a:pt x="0" y="305"/>
                  </a:lnTo>
                  <a:lnTo>
                    <a:pt x="0" y="0"/>
                  </a:lnTo>
                  <a:lnTo>
                    <a:pt x="518" y="0"/>
                  </a:lnTo>
                  <a:lnTo>
                    <a:pt x="518" y="305"/>
                  </a:lnTo>
                  <a:lnTo>
                    <a:pt x="518" y="3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318">
              <a:extLst>
                <a:ext uri="{FF2B5EF4-FFF2-40B4-BE49-F238E27FC236}">
                  <a16:creationId xmlns:a16="http://schemas.microsoft.com/office/drawing/2014/main" id="{E5EAE584-2F90-49F7-AAB2-B4B8D9039D0D}"/>
                </a:ext>
              </a:extLst>
            </p:cNvPr>
            <p:cNvSpPr>
              <a:spLocks/>
            </p:cNvSpPr>
            <p:nvPr/>
          </p:nvSpPr>
          <p:spPr bwMode="auto">
            <a:xfrm>
              <a:off x="11214893" y="4201317"/>
              <a:ext cx="123825" cy="168275"/>
            </a:xfrm>
            <a:custGeom>
              <a:avLst/>
              <a:gdLst>
                <a:gd name="T0" fmla="*/ 0 w 78"/>
                <a:gd name="T1" fmla="*/ 106 h 106"/>
                <a:gd name="T2" fmla="*/ 0 w 78"/>
                <a:gd name="T3" fmla="*/ 0 h 106"/>
                <a:gd name="T4" fmla="*/ 78 w 78"/>
                <a:gd name="T5" fmla="*/ 56 h 106"/>
                <a:gd name="T6" fmla="*/ 0 w 78"/>
                <a:gd name="T7" fmla="*/ 106 h 106"/>
                <a:gd name="T8" fmla="*/ 0 w 78"/>
                <a:gd name="T9" fmla="*/ 106 h 106"/>
              </a:gdLst>
              <a:ahLst/>
              <a:cxnLst>
                <a:cxn ang="0">
                  <a:pos x="T0" y="T1"/>
                </a:cxn>
                <a:cxn ang="0">
                  <a:pos x="T2" y="T3"/>
                </a:cxn>
                <a:cxn ang="0">
                  <a:pos x="T4" y="T5"/>
                </a:cxn>
                <a:cxn ang="0">
                  <a:pos x="T6" y="T7"/>
                </a:cxn>
                <a:cxn ang="0">
                  <a:pos x="T8" y="T9"/>
                </a:cxn>
              </a:cxnLst>
              <a:rect l="0" t="0" r="r" b="b"/>
              <a:pathLst>
                <a:path w="78" h="106">
                  <a:moveTo>
                    <a:pt x="0" y="106"/>
                  </a:moveTo>
                  <a:lnTo>
                    <a:pt x="0" y="0"/>
                  </a:lnTo>
                  <a:lnTo>
                    <a:pt x="78" y="56"/>
                  </a:lnTo>
                  <a:lnTo>
                    <a:pt x="0" y="106"/>
                  </a:lnTo>
                  <a:lnTo>
                    <a:pt x="0" y="10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319">
              <a:extLst>
                <a:ext uri="{FF2B5EF4-FFF2-40B4-BE49-F238E27FC236}">
                  <a16:creationId xmlns:a16="http://schemas.microsoft.com/office/drawing/2014/main" id="{50734464-F025-4254-815B-536C0BE68594}"/>
                </a:ext>
              </a:extLst>
            </p:cNvPr>
            <p:cNvSpPr>
              <a:spLocks noEditPoints="1"/>
            </p:cNvSpPr>
            <p:nvPr/>
          </p:nvSpPr>
          <p:spPr bwMode="auto">
            <a:xfrm>
              <a:off x="11068843" y="4110829"/>
              <a:ext cx="371475" cy="360363"/>
            </a:xfrm>
            <a:custGeom>
              <a:avLst/>
              <a:gdLst>
                <a:gd name="T0" fmla="*/ 48 w 99"/>
                <a:gd name="T1" fmla="*/ 96 h 96"/>
                <a:gd name="T2" fmla="*/ 0 w 99"/>
                <a:gd name="T3" fmla="*/ 48 h 96"/>
                <a:gd name="T4" fmla="*/ 48 w 99"/>
                <a:gd name="T5" fmla="*/ 0 h 96"/>
                <a:gd name="T6" fmla="*/ 99 w 99"/>
                <a:gd name="T7" fmla="*/ 48 h 96"/>
                <a:gd name="T8" fmla="*/ 48 w 99"/>
                <a:gd name="T9" fmla="*/ 96 h 96"/>
                <a:gd name="T10" fmla="*/ 48 w 99"/>
                <a:gd name="T11" fmla="*/ 9 h 96"/>
                <a:gd name="T12" fmla="*/ 12 w 99"/>
                <a:gd name="T13" fmla="*/ 48 h 96"/>
                <a:gd name="T14" fmla="*/ 48 w 99"/>
                <a:gd name="T15" fmla="*/ 87 h 96"/>
                <a:gd name="T16" fmla="*/ 87 w 99"/>
                <a:gd name="T17" fmla="*/ 48 h 96"/>
                <a:gd name="T18" fmla="*/ 48 w 99"/>
                <a:gd name="T19" fmla="*/ 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6">
                  <a:moveTo>
                    <a:pt x="48" y="96"/>
                  </a:moveTo>
                  <a:cubicBezTo>
                    <a:pt x="24" y="96"/>
                    <a:pt x="0" y="75"/>
                    <a:pt x="0" y="48"/>
                  </a:cubicBezTo>
                  <a:cubicBezTo>
                    <a:pt x="0" y="21"/>
                    <a:pt x="24" y="0"/>
                    <a:pt x="48" y="0"/>
                  </a:cubicBezTo>
                  <a:cubicBezTo>
                    <a:pt x="75" y="0"/>
                    <a:pt x="99" y="21"/>
                    <a:pt x="99" y="48"/>
                  </a:cubicBezTo>
                  <a:cubicBezTo>
                    <a:pt x="99" y="75"/>
                    <a:pt x="75" y="96"/>
                    <a:pt x="48" y="96"/>
                  </a:cubicBezTo>
                  <a:moveTo>
                    <a:pt x="48" y="9"/>
                  </a:moveTo>
                  <a:cubicBezTo>
                    <a:pt x="27" y="9"/>
                    <a:pt x="12" y="27"/>
                    <a:pt x="12" y="48"/>
                  </a:cubicBezTo>
                  <a:cubicBezTo>
                    <a:pt x="12" y="69"/>
                    <a:pt x="27" y="87"/>
                    <a:pt x="48" y="87"/>
                  </a:cubicBezTo>
                  <a:cubicBezTo>
                    <a:pt x="72" y="87"/>
                    <a:pt x="87" y="69"/>
                    <a:pt x="87" y="48"/>
                  </a:cubicBezTo>
                  <a:cubicBezTo>
                    <a:pt x="87" y="27"/>
                    <a:pt x="72" y="9"/>
                    <a:pt x="48" y="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320">
              <a:extLst>
                <a:ext uri="{FF2B5EF4-FFF2-40B4-BE49-F238E27FC236}">
                  <a16:creationId xmlns:a16="http://schemas.microsoft.com/office/drawing/2014/main" id="{3DB69E1F-191F-4CD0-8C7B-507248471562}"/>
                </a:ext>
              </a:extLst>
            </p:cNvPr>
            <p:cNvSpPr>
              <a:spLocks noEditPoints="1"/>
            </p:cNvSpPr>
            <p:nvPr/>
          </p:nvSpPr>
          <p:spPr bwMode="auto">
            <a:xfrm>
              <a:off x="10449718" y="3806029"/>
              <a:ext cx="1103313" cy="800100"/>
            </a:xfrm>
            <a:custGeom>
              <a:avLst/>
              <a:gdLst>
                <a:gd name="T0" fmla="*/ 42 w 695"/>
                <a:gd name="T1" fmla="*/ 454 h 504"/>
                <a:gd name="T2" fmla="*/ 42 w 695"/>
                <a:gd name="T3" fmla="*/ 149 h 504"/>
                <a:gd name="T4" fmla="*/ 213 w 695"/>
                <a:gd name="T5" fmla="*/ 149 h 504"/>
                <a:gd name="T6" fmla="*/ 213 w 695"/>
                <a:gd name="T7" fmla="*/ 454 h 504"/>
                <a:gd name="T8" fmla="*/ 42 w 695"/>
                <a:gd name="T9" fmla="*/ 454 h 504"/>
                <a:gd name="T10" fmla="*/ 42 w 695"/>
                <a:gd name="T11" fmla="*/ 454 h 504"/>
                <a:gd name="T12" fmla="*/ 695 w 695"/>
                <a:gd name="T13" fmla="*/ 0 h 504"/>
                <a:gd name="T14" fmla="*/ 0 w 695"/>
                <a:gd name="T15" fmla="*/ 0 h 504"/>
                <a:gd name="T16" fmla="*/ 0 w 695"/>
                <a:gd name="T17" fmla="*/ 504 h 504"/>
                <a:gd name="T18" fmla="*/ 220 w 695"/>
                <a:gd name="T19" fmla="*/ 504 h 504"/>
                <a:gd name="T20" fmla="*/ 262 w 695"/>
                <a:gd name="T21" fmla="*/ 454 h 504"/>
                <a:gd name="T22" fmla="*/ 255 w 695"/>
                <a:gd name="T23" fmla="*/ 454 h 504"/>
                <a:gd name="T24" fmla="*/ 255 w 695"/>
                <a:gd name="T25" fmla="*/ 149 h 504"/>
                <a:gd name="T26" fmla="*/ 546 w 695"/>
                <a:gd name="T27" fmla="*/ 149 h 504"/>
                <a:gd name="T28" fmla="*/ 588 w 695"/>
                <a:gd name="T29" fmla="*/ 107 h 504"/>
                <a:gd name="T30" fmla="*/ 42 w 695"/>
                <a:gd name="T31" fmla="*/ 107 h 504"/>
                <a:gd name="T32" fmla="*/ 42 w 695"/>
                <a:gd name="T33" fmla="*/ 43 h 504"/>
                <a:gd name="T34" fmla="*/ 652 w 695"/>
                <a:gd name="T35" fmla="*/ 43 h 504"/>
                <a:gd name="T36" fmla="*/ 695 w 695"/>
                <a:gd name="T37" fmla="*/ 0 h 504"/>
                <a:gd name="T38" fmla="*/ 695 w 695"/>
                <a:gd name="T3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5" h="504">
                  <a:moveTo>
                    <a:pt x="42" y="454"/>
                  </a:moveTo>
                  <a:lnTo>
                    <a:pt x="42" y="149"/>
                  </a:lnTo>
                  <a:lnTo>
                    <a:pt x="213" y="149"/>
                  </a:lnTo>
                  <a:lnTo>
                    <a:pt x="213" y="454"/>
                  </a:lnTo>
                  <a:lnTo>
                    <a:pt x="42" y="454"/>
                  </a:lnTo>
                  <a:lnTo>
                    <a:pt x="42" y="454"/>
                  </a:lnTo>
                  <a:close/>
                  <a:moveTo>
                    <a:pt x="695" y="0"/>
                  </a:moveTo>
                  <a:lnTo>
                    <a:pt x="0" y="0"/>
                  </a:lnTo>
                  <a:lnTo>
                    <a:pt x="0" y="504"/>
                  </a:lnTo>
                  <a:lnTo>
                    <a:pt x="220" y="504"/>
                  </a:lnTo>
                  <a:lnTo>
                    <a:pt x="262" y="454"/>
                  </a:lnTo>
                  <a:lnTo>
                    <a:pt x="255" y="454"/>
                  </a:lnTo>
                  <a:lnTo>
                    <a:pt x="255" y="149"/>
                  </a:lnTo>
                  <a:lnTo>
                    <a:pt x="546" y="149"/>
                  </a:lnTo>
                  <a:lnTo>
                    <a:pt x="588" y="107"/>
                  </a:lnTo>
                  <a:lnTo>
                    <a:pt x="42" y="107"/>
                  </a:lnTo>
                  <a:lnTo>
                    <a:pt x="42" y="43"/>
                  </a:lnTo>
                  <a:lnTo>
                    <a:pt x="652" y="43"/>
                  </a:lnTo>
                  <a:lnTo>
                    <a:pt x="695" y="0"/>
                  </a:lnTo>
                  <a:lnTo>
                    <a:pt x="695"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321">
              <a:extLst>
                <a:ext uri="{FF2B5EF4-FFF2-40B4-BE49-F238E27FC236}">
                  <a16:creationId xmlns:a16="http://schemas.microsoft.com/office/drawing/2014/main" id="{DE60201D-78C8-471B-B590-BFAE87F31B34}"/>
                </a:ext>
              </a:extLst>
            </p:cNvPr>
            <p:cNvSpPr>
              <a:spLocks/>
            </p:cNvSpPr>
            <p:nvPr/>
          </p:nvSpPr>
          <p:spPr bwMode="auto">
            <a:xfrm>
              <a:off x="10516393" y="3874292"/>
              <a:ext cx="968375" cy="101600"/>
            </a:xfrm>
            <a:custGeom>
              <a:avLst/>
              <a:gdLst>
                <a:gd name="T0" fmla="*/ 610 w 610"/>
                <a:gd name="T1" fmla="*/ 0 h 64"/>
                <a:gd name="T2" fmla="*/ 0 w 610"/>
                <a:gd name="T3" fmla="*/ 0 h 64"/>
                <a:gd name="T4" fmla="*/ 0 w 610"/>
                <a:gd name="T5" fmla="*/ 64 h 64"/>
                <a:gd name="T6" fmla="*/ 546 w 610"/>
                <a:gd name="T7" fmla="*/ 64 h 64"/>
                <a:gd name="T8" fmla="*/ 610 w 610"/>
                <a:gd name="T9" fmla="*/ 0 h 64"/>
                <a:gd name="T10" fmla="*/ 610 w 610"/>
                <a:gd name="T11" fmla="*/ 0 h 64"/>
              </a:gdLst>
              <a:ahLst/>
              <a:cxnLst>
                <a:cxn ang="0">
                  <a:pos x="T0" y="T1"/>
                </a:cxn>
                <a:cxn ang="0">
                  <a:pos x="T2" y="T3"/>
                </a:cxn>
                <a:cxn ang="0">
                  <a:pos x="T4" y="T5"/>
                </a:cxn>
                <a:cxn ang="0">
                  <a:pos x="T6" y="T7"/>
                </a:cxn>
                <a:cxn ang="0">
                  <a:pos x="T8" y="T9"/>
                </a:cxn>
                <a:cxn ang="0">
                  <a:pos x="T10" y="T11"/>
                </a:cxn>
              </a:cxnLst>
              <a:rect l="0" t="0" r="r" b="b"/>
              <a:pathLst>
                <a:path w="610" h="64">
                  <a:moveTo>
                    <a:pt x="610" y="0"/>
                  </a:moveTo>
                  <a:lnTo>
                    <a:pt x="0" y="0"/>
                  </a:lnTo>
                  <a:lnTo>
                    <a:pt x="0" y="64"/>
                  </a:lnTo>
                  <a:lnTo>
                    <a:pt x="546" y="64"/>
                  </a:lnTo>
                  <a:lnTo>
                    <a:pt x="610" y="0"/>
                  </a:lnTo>
                  <a:lnTo>
                    <a:pt x="610" y="0"/>
                  </a:lnTo>
                  <a:close/>
                </a:path>
              </a:pathLst>
            </a:custGeom>
            <a:solidFill>
              <a:srgbClr val="7AB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322">
              <a:extLst>
                <a:ext uri="{FF2B5EF4-FFF2-40B4-BE49-F238E27FC236}">
                  <a16:creationId xmlns:a16="http://schemas.microsoft.com/office/drawing/2014/main" id="{4D775388-EAB0-41D2-93BF-80D94AA27393}"/>
                </a:ext>
              </a:extLst>
            </p:cNvPr>
            <p:cNvSpPr>
              <a:spLocks/>
            </p:cNvSpPr>
            <p:nvPr/>
          </p:nvSpPr>
          <p:spPr bwMode="auto">
            <a:xfrm>
              <a:off x="10516393" y="4042567"/>
              <a:ext cx="271463" cy="484188"/>
            </a:xfrm>
            <a:custGeom>
              <a:avLst/>
              <a:gdLst>
                <a:gd name="T0" fmla="*/ 171 w 171"/>
                <a:gd name="T1" fmla="*/ 0 h 305"/>
                <a:gd name="T2" fmla="*/ 0 w 171"/>
                <a:gd name="T3" fmla="*/ 0 h 305"/>
                <a:gd name="T4" fmla="*/ 0 w 171"/>
                <a:gd name="T5" fmla="*/ 305 h 305"/>
                <a:gd name="T6" fmla="*/ 171 w 171"/>
                <a:gd name="T7" fmla="*/ 305 h 305"/>
                <a:gd name="T8" fmla="*/ 171 w 171"/>
                <a:gd name="T9" fmla="*/ 0 h 305"/>
                <a:gd name="T10" fmla="*/ 171 w 171"/>
                <a:gd name="T11" fmla="*/ 0 h 305"/>
              </a:gdLst>
              <a:ahLst/>
              <a:cxnLst>
                <a:cxn ang="0">
                  <a:pos x="T0" y="T1"/>
                </a:cxn>
                <a:cxn ang="0">
                  <a:pos x="T2" y="T3"/>
                </a:cxn>
                <a:cxn ang="0">
                  <a:pos x="T4" y="T5"/>
                </a:cxn>
                <a:cxn ang="0">
                  <a:pos x="T6" y="T7"/>
                </a:cxn>
                <a:cxn ang="0">
                  <a:pos x="T8" y="T9"/>
                </a:cxn>
                <a:cxn ang="0">
                  <a:pos x="T10" y="T11"/>
                </a:cxn>
              </a:cxnLst>
              <a:rect l="0" t="0" r="r" b="b"/>
              <a:pathLst>
                <a:path w="171" h="305">
                  <a:moveTo>
                    <a:pt x="171" y="0"/>
                  </a:moveTo>
                  <a:lnTo>
                    <a:pt x="0" y="0"/>
                  </a:lnTo>
                  <a:lnTo>
                    <a:pt x="0" y="305"/>
                  </a:lnTo>
                  <a:lnTo>
                    <a:pt x="171" y="305"/>
                  </a:lnTo>
                  <a:lnTo>
                    <a:pt x="171" y="0"/>
                  </a:lnTo>
                  <a:lnTo>
                    <a:pt x="171" y="0"/>
                  </a:lnTo>
                  <a:close/>
                </a:path>
              </a:pathLst>
            </a:custGeom>
            <a:solidFill>
              <a:srgbClr val="FFC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323">
              <a:extLst>
                <a:ext uri="{FF2B5EF4-FFF2-40B4-BE49-F238E27FC236}">
                  <a16:creationId xmlns:a16="http://schemas.microsoft.com/office/drawing/2014/main" id="{5C381D83-D695-4762-802E-E0C85621A55F}"/>
                </a:ext>
              </a:extLst>
            </p:cNvPr>
            <p:cNvSpPr>
              <a:spLocks noEditPoints="1"/>
            </p:cNvSpPr>
            <p:nvPr/>
          </p:nvSpPr>
          <p:spPr bwMode="auto">
            <a:xfrm>
              <a:off x="10854531" y="4042567"/>
              <a:ext cx="461963" cy="484188"/>
            </a:xfrm>
            <a:custGeom>
              <a:avLst/>
              <a:gdLst>
                <a:gd name="T0" fmla="*/ 99 w 123"/>
                <a:gd name="T1" fmla="*/ 27 h 129"/>
                <a:gd name="T2" fmla="*/ 69 w 123"/>
                <a:gd name="T3" fmla="*/ 60 h 129"/>
                <a:gd name="T4" fmla="*/ 99 w 123"/>
                <a:gd name="T5" fmla="*/ 27 h 129"/>
                <a:gd name="T6" fmla="*/ 123 w 123"/>
                <a:gd name="T7" fmla="*/ 0 h 129"/>
                <a:gd name="T8" fmla="*/ 0 w 123"/>
                <a:gd name="T9" fmla="*/ 0 h 129"/>
                <a:gd name="T10" fmla="*/ 0 w 123"/>
                <a:gd name="T11" fmla="*/ 129 h 129"/>
                <a:gd name="T12" fmla="*/ 3 w 123"/>
                <a:gd name="T13" fmla="*/ 129 h 129"/>
                <a:gd name="T14" fmla="*/ 60 w 123"/>
                <a:gd name="T15" fmla="*/ 69 h 129"/>
                <a:gd name="T16" fmla="*/ 57 w 123"/>
                <a:gd name="T17" fmla="*/ 66 h 129"/>
                <a:gd name="T18" fmla="*/ 105 w 123"/>
                <a:gd name="T19" fmla="*/ 18 h 129"/>
                <a:gd name="T20" fmla="*/ 108 w 123"/>
                <a:gd name="T21" fmla="*/ 18 h 129"/>
                <a:gd name="T22" fmla="*/ 123 w 123"/>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9">
                  <a:moveTo>
                    <a:pt x="99" y="27"/>
                  </a:moveTo>
                  <a:cubicBezTo>
                    <a:pt x="84" y="30"/>
                    <a:pt x="69" y="42"/>
                    <a:pt x="69" y="60"/>
                  </a:cubicBezTo>
                  <a:cubicBezTo>
                    <a:pt x="99" y="27"/>
                    <a:pt x="99" y="27"/>
                    <a:pt x="99" y="27"/>
                  </a:cubicBezTo>
                  <a:moveTo>
                    <a:pt x="123" y="0"/>
                  </a:moveTo>
                  <a:cubicBezTo>
                    <a:pt x="0" y="0"/>
                    <a:pt x="0" y="0"/>
                    <a:pt x="0" y="0"/>
                  </a:cubicBezTo>
                  <a:cubicBezTo>
                    <a:pt x="0" y="129"/>
                    <a:pt x="0" y="129"/>
                    <a:pt x="0" y="129"/>
                  </a:cubicBezTo>
                  <a:cubicBezTo>
                    <a:pt x="3" y="129"/>
                    <a:pt x="3" y="129"/>
                    <a:pt x="3" y="129"/>
                  </a:cubicBezTo>
                  <a:cubicBezTo>
                    <a:pt x="60" y="69"/>
                    <a:pt x="60" y="69"/>
                    <a:pt x="60" y="69"/>
                  </a:cubicBezTo>
                  <a:cubicBezTo>
                    <a:pt x="57" y="69"/>
                    <a:pt x="57" y="66"/>
                    <a:pt x="57" y="66"/>
                  </a:cubicBezTo>
                  <a:cubicBezTo>
                    <a:pt x="57" y="39"/>
                    <a:pt x="81" y="18"/>
                    <a:pt x="105" y="18"/>
                  </a:cubicBezTo>
                  <a:cubicBezTo>
                    <a:pt x="108" y="18"/>
                    <a:pt x="108" y="18"/>
                    <a:pt x="108" y="18"/>
                  </a:cubicBezTo>
                  <a:cubicBezTo>
                    <a:pt x="123" y="0"/>
                    <a:pt x="123" y="0"/>
                    <a:pt x="1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324">
              <a:extLst>
                <a:ext uri="{FF2B5EF4-FFF2-40B4-BE49-F238E27FC236}">
                  <a16:creationId xmlns:a16="http://schemas.microsoft.com/office/drawing/2014/main" id="{55F03D25-0435-4433-A414-9347085AA2E0}"/>
                </a:ext>
              </a:extLst>
            </p:cNvPr>
            <p:cNvSpPr>
              <a:spLocks/>
            </p:cNvSpPr>
            <p:nvPr/>
          </p:nvSpPr>
          <p:spPr bwMode="auto">
            <a:xfrm>
              <a:off x="11068843" y="4110829"/>
              <a:ext cx="190500" cy="190500"/>
            </a:xfrm>
            <a:custGeom>
              <a:avLst/>
              <a:gdLst>
                <a:gd name="T0" fmla="*/ 48 w 51"/>
                <a:gd name="T1" fmla="*/ 0 h 51"/>
                <a:gd name="T2" fmla="*/ 0 w 51"/>
                <a:gd name="T3" fmla="*/ 48 h 51"/>
                <a:gd name="T4" fmla="*/ 3 w 51"/>
                <a:gd name="T5" fmla="*/ 51 h 51"/>
                <a:gd name="T6" fmla="*/ 12 w 51"/>
                <a:gd name="T7" fmla="*/ 42 h 51"/>
                <a:gd name="T8" fmla="*/ 42 w 51"/>
                <a:gd name="T9" fmla="*/ 9 h 51"/>
                <a:gd name="T10" fmla="*/ 51 w 51"/>
                <a:gd name="T11" fmla="*/ 0 h 51"/>
                <a:gd name="T12" fmla="*/ 48 w 5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48" y="0"/>
                  </a:moveTo>
                  <a:cubicBezTo>
                    <a:pt x="24" y="0"/>
                    <a:pt x="0" y="21"/>
                    <a:pt x="0" y="48"/>
                  </a:cubicBezTo>
                  <a:cubicBezTo>
                    <a:pt x="0" y="48"/>
                    <a:pt x="0" y="51"/>
                    <a:pt x="3" y="51"/>
                  </a:cubicBezTo>
                  <a:cubicBezTo>
                    <a:pt x="12" y="42"/>
                    <a:pt x="12" y="42"/>
                    <a:pt x="12" y="42"/>
                  </a:cubicBezTo>
                  <a:cubicBezTo>
                    <a:pt x="12" y="24"/>
                    <a:pt x="27" y="12"/>
                    <a:pt x="42" y="9"/>
                  </a:cubicBezTo>
                  <a:cubicBezTo>
                    <a:pt x="51" y="0"/>
                    <a:pt x="51" y="0"/>
                    <a:pt x="51" y="0"/>
                  </a:cubicBezTo>
                  <a:cubicBezTo>
                    <a:pt x="51" y="0"/>
                    <a:pt x="51" y="0"/>
                    <a:pt x="48" y="0"/>
                  </a:cubicBezTo>
                </a:path>
              </a:pathLst>
            </a:custGeom>
            <a:solidFill>
              <a:srgbClr val="7AD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732402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_FS">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14725104-DF9A-4FEF-884F-95C917AAB800}"/>
              </a:ext>
            </a:extLst>
          </p:cNvPr>
          <p:cNvSpPr>
            <a:spLocks noGrp="1"/>
          </p:cNvSpPr>
          <p:nvPr>
            <p:ph type="media" sz="quarter" idx="10" hasCustomPrompt="1"/>
          </p:nvPr>
        </p:nvSpPr>
        <p:spPr>
          <a:xfrm>
            <a:off x="0" y="0"/>
            <a:ext cx="12192000" cy="724121"/>
          </a:xfrm>
        </p:spPr>
        <p:txBody>
          <a:bodyPr/>
          <a:lstStyle>
            <a:lvl1pPr>
              <a:defRPr/>
            </a:lvl1pPr>
          </a:lstStyle>
          <a:p>
            <a:r>
              <a:rPr lang="en-US" dirty="0"/>
              <a:t>Click here to select video</a:t>
            </a:r>
          </a:p>
        </p:txBody>
      </p:sp>
    </p:spTree>
    <p:extLst>
      <p:ext uri="{BB962C8B-B14F-4D97-AF65-F5344CB8AC3E}">
        <p14:creationId xmlns:p14="http://schemas.microsoft.com/office/powerpoint/2010/main" val="19917162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AB473D5-9FEC-4DEB-9DA1-E6656C65CEE9}"/>
              </a:ext>
            </a:extLst>
          </p:cNvPr>
          <p:cNvGrpSpPr/>
          <p:nvPr userDrawn="1"/>
        </p:nvGrpSpPr>
        <p:grpSpPr>
          <a:xfrm>
            <a:off x="9448800" y="3124201"/>
            <a:ext cx="1801366" cy="2323914"/>
            <a:chOff x="6442193" y="3927459"/>
            <a:chExt cx="1837488" cy="2370514"/>
          </a:xfrm>
        </p:grpSpPr>
        <p:sp>
          <p:nvSpPr>
            <p:cNvPr id="25" name="Rectangle 17">
              <a:extLst>
                <a:ext uri="{FF2B5EF4-FFF2-40B4-BE49-F238E27FC236}">
                  <a16:creationId xmlns:a16="http://schemas.microsoft.com/office/drawing/2014/main" id="{09A85490-7A62-4E50-86C8-DDEB58E09606}"/>
                </a:ext>
              </a:extLst>
            </p:cNvPr>
            <p:cNvSpPr>
              <a:spLocks noChangeArrowheads="1"/>
            </p:cNvSpPr>
            <p:nvPr/>
          </p:nvSpPr>
          <p:spPr bwMode="auto">
            <a:xfrm>
              <a:off x="6442193" y="3927459"/>
              <a:ext cx="1837488" cy="237051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 name="Rectangle 18">
              <a:extLst>
                <a:ext uri="{FF2B5EF4-FFF2-40B4-BE49-F238E27FC236}">
                  <a16:creationId xmlns:a16="http://schemas.microsoft.com/office/drawing/2014/main" id="{EBFB9D2E-DA78-4BA0-ABA0-30FB4FEAE0DE}"/>
                </a:ext>
              </a:extLst>
            </p:cNvPr>
            <p:cNvSpPr>
              <a:spLocks noChangeArrowheads="1"/>
            </p:cNvSpPr>
            <p:nvPr/>
          </p:nvSpPr>
          <p:spPr bwMode="auto">
            <a:xfrm>
              <a:off x="6442193" y="3927459"/>
              <a:ext cx="1837488" cy="23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 name="Freeform 115">
              <a:extLst>
                <a:ext uri="{FF2B5EF4-FFF2-40B4-BE49-F238E27FC236}">
                  <a16:creationId xmlns:a16="http://schemas.microsoft.com/office/drawing/2014/main" id="{91966C13-F44C-43AC-8B15-4533C03AAE63}"/>
                </a:ext>
              </a:extLst>
            </p:cNvPr>
            <p:cNvSpPr>
              <a:spLocks noEditPoints="1"/>
            </p:cNvSpPr>
            <p:nvPr/>
          </p:nvSpPr>
          <p:spPr bwMode="auto">
            <a:xfrm>
              <a:off x="6910505" y="4213555"/>
              <a:ext cx="822528" cy="819122"/>
            </a:xfrm>
            <a:custGeom>
              <a:avLst/>
              <a:gdLst>
                <a:gd name="T0" fmla="*/ 129 w 258"/>
                <a:gd name="T1" fmla="*/ 220 h 258"/>
                <a:gd name="T2" fmla="*/ 38 w 258"/>
                <a:gd name="T3" fmla="*/ 129 h 258"/>
                <a:gd name="T4" fmla="*/ 129 w 258"/>
                <a:gd name="T5" fmla="*/ 37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79"/>
                    <a:pt x="38" y="129"/>
                  </a:cubicBezTo>
                  <a:cubicBezTo>
                    <a:pt x="38" y="78"/>
                    <a:pt x="79" y="37"/>
                    <a:pt x="129" y="37"/>
                  </a:cubicBezTo>
                  <a:cubicBezTo>
                    <a:pt x="180" y="37"/>
                    <a:pt x="221" y="78"/>
                    <a:pt x="221" y="129"/>
                  </a:cubicBezTo>
                  <a:cubicBezTo>
                    <a:pt x="221" y="179"/>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5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 name="Oval 116">
              <a:extLst>
                <a:ext uri="{FF2B5EF4-FFF2-40B4-BE49-F238E27FC236}">
                  <a16:creationId xmlns:a16="http://schemas.microsoft.com/office/drawing/2014/main" id="{53DF3AF6-B67B-4047-AFD4-E19E4E5F25E8}"/>
                </a:ext>
              </a:extLst>
            </p:cNvPr>
            <p:cNvSpPr>
              <a:spLocks noChangeArrowheads="1"/>
            </p:cNvSpPr>
            <p:nvPr/>
          </p:nvSpPr>
          <p:spPr bwMode="auto">
            <a:xfrm>
              <a:off x="7033118" y="4331060"/>
              <a:ext cx="582410" cy="580708"/>
            </a:xfrm>
            <a:prstGeom prst="ellipse">
              <a:avLst/>
            </a:prstGeom>
            <a:solidFill>
              <a:srgbClr val="C5E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9" name="Rectangle 117">
              <a:extLst>
                <a:ext uri="{FF2B5EF4-FFF2-40B4-BE49-F238E27FC236}">
                  <a16:creationId xmlns:a16="http://schemas.microsoft.com/office/drawing/2014/main" id="{C519CDD8-C45E-42DB-AEFC-84A32C82898C}"/>
                </a:ext>
              </a:extLst>
            </p:cNvPr>
            <p:cNvSpPr>
              <a:spLocks noChangeArrowheads="1"/>
            </p:cNvSpPr>
            <p:nvPr/>
          </p:nvSpPr>
          <p:spPr bwMode="auto">
            <a:xfrm>
              <a:off x="7322620" y="4889629"/>
              <a:ext cx="3406" cy="1312979"/>
            </a:xfrm>
            <a:prstGeom prst="rect">
              <a:avLst/>
            </a:prstGeom>
            <a:solidFill>
              <a:srgbClr val="0036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0" name="Freeform 118">
              <a:extLst>
                <a:ext uri="{FF2B5EF4-FFF2-40B4-BE49-F238E27FC236}">
                  <a16:creationId xmlns:a16="http://schemas.microsoft.com/office/drawing/2014/main" id="{5F869E08-B777-4EE5-AE62-519D226AAB14}"/>
                </a:ext>
              </a:extLst>
            </p:cNvPr>
            <p:cNvSpPr>
              <a:spLocks/>
            </p:cNvSpPr>
            <p:nvPr/>
          </p:nvSpPr>
          <p:spPr bwMode="auto">
            <a:xfrm>
              <a:off x="7184681" y="5695127"/>
              <a:ext cx="349106" cy="396789"/>
            </a:xfrm>
            <a:custGeom>
              <a:avLst/>
              <a:gdLst>
                <a:gd name="T0" fmla="*/ 2 w 109"/>
                <a:gd name="T1" fmla="*/ 39 h 125"/>
                <a:gd name="T2" fmla="*/ 4 w 109"/>
                <a:gd name="T3" fmla="*/ 48 h 125"/>
                <a:gd name="T4" fmla="*/ 21 w 109"/>
                <a:gd name="T5" fmla="*/ 68 h 125"/>
                <a:gd name="T6" fmla="*/ 13 w 109"/>
                <a:gd name="T7" fmla="*/ 60 h 125"/>
                <a:gd name="T8" fmla="*/ 6 w 109"/>
                <a:gd name="T9" fmla="*/ 60 h 125"/>
                <a:gd name="T10" fmla="*/ 10 w 109"/>
                <a:gd name="T11" fmla="*/ 71 h 125"/>
                <a:gd name="T12" fmla="*/ 25 w 109"/>
                <a:gd name="T13" fmla="*/ 83 h 125"/>
                <a:gd name="T14" fmla="*/ 78 w 109"/>
                <a:gd name="T15" fmla="*/ 120 h 125"/>
                <a:gd name="T16" fmla="*/ 81 w 109"/>
                <a:gd name="T17" fmla="*/ 125 h 125"/>
                <a:gd name="T18" fmla="*/ 109 w 109"/>
                <a:gd name="T19" fmla="*/ 105 h 125"/>
                <a:gd name="T20" fmla="*/ 88 w 109"/>
                <a:gd name="T21" fmla="*/ 46 h 125"/>
                <a:gd name="T22" fmla="*/ 77 w 109"/>
                <a:gd name="T23" fmla="*/ 31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1 h 125"/>
                <a:gd name="T50" fmla="*/ 18 w 109"/>
                <a:gd name="T51" fmla="*/ 32 h 125"/>
                <a:gd name="T52" fmla="*/ 10 w 109"/>
                <a:gd name="T53" fmla="*/ 29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1"/>
                    <a:pt x="1" y="45"/>
                    <a:pt x="4" y="48"/>
                  </a:cubicBezTo>
                  <a:cubicBezTo>
                    <a:pt x="21" y="68"/>
                    <a:pt x="21" y="68"/>
                    <a:pt x="21" y="68"/>
                  </a:cubicBezTo>
                  <a:cubicBezTo>
                    <a:pt x="13" y="60"/>
                    <a:pt x="13" y="60"/>
                    <a:pt x="13" y="60"/>
                  </a:cubicBezTo>
                  <a:cubicBezTo>
                    <a:pt x="10" y="58"/>
                    <a:pt x="8" y="58"/>
                    <a:pt x="6" y="60"/>
                  </a:cubicBezTo>
                  <a:cubicBezTo>
                    <a:pt x="5" y="63"/>
                    <a:pt x="7" y="68"/>
                    <a:pt x="10" y="71"/>
                  </a:cubicBezTo>
                  <a:cubicBezTo>
                    <a:pt x="25" y="83"/>
                    <a:pt x="25" y="83"/>
                    <a:pt x="25" y="83"/>
                  </a:cubicBezTo>
                  <a:cubicBezTo>
                    <a:pt x="44" y="100"/>
                    <a:pt x="66" y="104"/>
                    <a:pt x="78" y="120"/>
                  </a:cubicBezTo>
                  <a:cubicBezTo>
                    <a:pt x="81" y="125"/>
                    <a:pt x="81" y="125"/>
                    <a:pt x="81" y="125"/>
                  </a:cubicBezTo>
                  <a:cubicBezTo>
                    <a:pt x="109" y="105"/>
                    <a:pt x="109" y="105"/>
                    <a:pt x="109" y="105"/>
                  </a:cubicBezTo>
                  <a:cubicBezTo>
                    <a:pt x="94" y="64"/>
                    <a:pt x="89" y="50"/>
                    <a:pt x="88" y="46"/>
                  </a:cubicBezTo>
                  <a:cubicBezTo>
                    <a:pt x="86" y="42"/>
                    <a:pt x="80" y="34"/>
                    <a:pt x="77" y="31"/>
                  </a:cubicBezTo>
                  <a:cubicBezTo>
                    <a:pt x="51" y="9"/>
                    <a:pt x="51" y="9"/>
                    <a:pt x="51" y="9"/>
                  </a:cubicBezTo>
                  <a:cubicBezTo>
                    <a:pt x="50" y="7"/>
                    <a:pt x="49" y="7"/>
                    <a:pt x="48" y="9"/>
                  </a:cubicBezTo>
                  <a:cubicBezTo>
                    <a:pt x="45" y="15"/>
                    <a:pt x="47" y="20"/>
                    <a:pt x="51" y="26"/>
                  </a:cubicBezTo>
                  <a:cubicBezTo>
                    <a:pt x="56" y="33"/>
                    <a:pt x="61" y="32"/>
                    <a:pt x="61" y="32"/>
                  </a:cubicBezTo>
                  <a:cubicBezTo>
                    <a:pt x="67" y="40"/>
                    <a:pt x="70" y="51"/>
                    <a:pt x="66" y="56"/>
                  </a:cubicBezTo>
                  <a:cubicBezTo>
                    <a:pt x="55" y="65"/>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6"/>
                    <a:pt x="14" y="23"/>
                    <a:pt x="17" y="29"/>
                  </a:cubicBezTo>
                  <a:cubicBezTo>
                    <a:pt x="31" y="51"/>
                    <a:pt x="31" y="51"/>
                    <a:pt x="31" y="51"/>
                  </a:cubicBezTo>
                  <a:cubicBezTo>
                    <a:pt x="18" y="32"/>
                    <a:pt x="18" y="32"/>
                    <a:pt x="18" y="32"/>
                  </a:cubicBezTo>
                  <a:cubicBezTo>
                    <a:pt x="16" y="28"/>
                    <a:pt x="12" y="27"/>
                    <a:pt x="10" y="29"/>
                  </a:cubicBezTo>
                  <a:cubicBezTo>
                    <a:pt x="8" y="31"/>
                    <a:pt x="8" y="35"/>
                    <a:pt x="11" y="38"/>
                  </a:cubicBezTo>
                  <a:cubicBezTo>
                    <a:pt x="25" y="59"/>
                    <a:pt x="25" y="59"/>
                    <a:pt x="25" y="59"/>
                  </a:cubicBezTo>
                  <a:cubicBezTo>
                    <a:pt x="10" y="40"/>
                    <a:pt x="10" y="40"/>
                    <a:pt x="10" y="40"/>
                  </a:cubicBezTo>
                  <a:cubicBezTo>
                    <a:pt x="7" y="37"/>
                    <a:pt x="4" y="36"/>
                    <a:pt x="2" y="39"/>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1" name="Freeform 119">
              <a:extLst>
                <a:ext uri="{FF2B5EF4-FFF2-40B4-BE49-F238E27FC236}">
                  <a16:creationId xmlns:a16="http://schemas.microsoft.com/office/drawing/2014/main" id="{4D277B52-2458-4C95-8D36-9C0DA0C0D6EF}"/>
                </a:ext>
              </a:extLst>
            </p:cNvPr>
            <p:cNvSpPr>
              <a:spLocks/>
            </p:cNvSpPr>
            <p:nvPr/>
          </p:nvSpPr>
          <p:spPr bwMode="auto">
            <a:xfrm>
              <a:off x="7433313" y="6062965"/>
              <a:ext cx="246929" cy="224790"/>
            </a:xfrm>
            <a:custGeom>
              <a:avLst/>
              <a:gdLst>
                <a:gd name="T0" fmla="*/ 25 w 145"/>
                <a:gd name="T1" fmla="*/ 132 h 132"/>
                <a:gd name="T2" fmla="*/ 145 w 145"/>
                <a:gd name="T3" fmla="*/ 132 h 132"/>
                <a:gd name="T4" fmla="*/ 77 w 145"/>
                <a:gd name="T5" fmla="*/ 0 h 132"/>
                <a:gd name="T6" fmla="*/ 0 w 145"/>
                <a:gd name="T7" fmla="*/ 52 h 132"/>
                <a:gd name="T8" fmla="*/ 25 w 145"/>
                <a:gd name="T9" fmla="*/ 132 h 132"/>
              </a:gdLst>
              <a:ahLst/>
              <a:cxnLst>
                <a:cxn ang="0">
                  <a:pos x="T0" y="T1"/>
                </a:cxn>
                <a:cxn ang="0">
                  <a:pos x="T2" y="T3"/>
                </a:cxn>
                <a:cxn ang="0">
                  <a:pos x="T4" y="T5"/>
                </a:cxn>
                <a:cxn ang="0">
                  <a:pos x="T6" y="T7"/>
                </a:cxn>
                <a:cxn ang="0">
                  <a:pos x="T8" y="T9"/>
                </a:cxn>
              </a:cxnLst>
              <a:rect l="0" t="0" r="r" b="b"/>
              <a:pathLst>
                <a:path w="145" h="132">
                  <a:moveTo>
                    <a:pt x="25" y="132"/>
                  </a:moveTo>
                  <a:lnTo>
                    <a:pt x="145" y="132"/>
                  </a:lnTo>
                  <a:lnTo>
                    <a:pt x="77" y="0"/>
                  </a:lnTo>
                  <a:lnTo>
                    <a:pt x="0" y="52"/>
                  </a:lnTo>
                  <a:lnTo>
                    <a:pt x="25" y="132"/>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2" name="Freeform 120">
              <a:extLst>
                <a:ext uri="{FF2B5EF4-FFF2-40B4-BE49-F238E27FC236}">
                  <a16:creationId xmlns:a16="http://schemas.microsoft.com/office/drawing/2014/main" id="{27E3DEBF-3C2B-4907-A8F5-601B1E860310}"/>
                </a:ext>
              </a:extLst>
            </p:cNvPr>
            <p:cNvSpPr>
              <a:spLocks/>
            </p:cNvSpPr>
            <p:nvPr/>
          </p:nvSpPr>
          <p:spPr bwMode="auto">
            <a:xfrm>
              <a:off x="7417986" y="6022094"/>
              <a:ext cx="143048" cy="126019"/>
            </a:xfrm>
            <a:custGeom>
              <a:avLst/>
              <a:gdLst>
                <a:gd name="T0" fmla="*/ 0 w 84"/>
                <a:gd name="T1" fmla="*/ 50 h 74"/>
                <a:gd name="T2" fmla="*/ 13 w 84"/>
                <a:gd name="T3" fmla="*/ 74 h 74"/>
                <a:gd name="T4" fmla="*/ 84 w 84"/>
                <a:gd name="T5" fmla="*/ 26 h 74"/>
                <a:gd name="T6" fmla="*/ 71 w 84"/>
                <a:gd name="T7" fmla="*/ 0 h 74"/>
                <a:gd name="T8" fmla="*/ 0 w 84"/>
                <a:gd name="T9" fmla="*/ 50 h 74"/>
              </a:gdLst>
              <a:ahLst/>
              <a:cxnLst>
                <a:cxn ang="0">
                  <a:pos x="T0" y="T1"/>
                </a:cxn>
                <a:cxn ang="0">
                  <a:pos x="T2" y="T3"/>
                </a:cxn>
                <a:cxn ang="0">
                  <a:pos x="T4" y="T5"/>
                </a:cxn>
                <a:cxn ang="0">
                  <a:pos x="T6" y="T7"/>
                </a:cxn>
                <a:cxn ang="0">
                  <a:pos x="T8" y="T9"/>
                </a:cxn>
              </a:cxnLst>
              <a:rect l="0" t="0" r="r" b="b"/>
              <a:pathLst>
                <a:path w="84" h="74">
                  <a:moveTo>
                    <a:pt x="0" y="50"/>
                  </a:moveTo>
                  <a:lnTo>
                    <a:pt x="13" y="74"/>
                  </a:lnTo>
                  <a:lnTo>
                    <a:pt x="84" y="26"/>
                  </a:lnTo>
                  <a:lnTo>
                    <a:pt x="71" y="0"/>
                  </a:lnTo>
                  <a:lnTo>
                    <a:pt x="0" y="5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3" name="Freeform 121">
              <a:extLst>
                <a:ext uri="{FF2B5EF4-FFF2-40B4-BE49-F238E27FC236}">
                  <a16:creationId xmlns:a16="http://schemas.microsoft.com/office/drawing/2014/main" id="{79DE3FD7-53D3-4FF8-B484-3DC913A640EF}"/>
                </a:ext>
              </a:extLst>
            </p:cNvPr>
            <p:cNvSpPr>
              <a:spLocks/>
            </p:cNvSpPr>
            <p:nvPr/>
          </p:nvSpPr>
          <p:spPr bwMode="auto">
            <a:xfrm>
              <a:off x="7268126" y="5695127"/>
              <a:ext cx="28951" cy="25545"/>
            </a:xfrm>
            <a:custGeom>
              <a:avLst/>
              <a:gdLst>
                <a:gd name="T0" fmla="*/ 9 w 9"/>
                <a:gd name="T1" fmla="*/ 0 h 8"/>
                <a:gd name="T2" fmla="*/ 2 w 9"/>
                <a:gd name="T3" fmla="*/ 7 h 8"/>
                <a:gd name="T4" fmla="*/ 0 w 9"/>
                <a:gd name="T5" fmla="*/ 7 h 8"/>
                <a:gd name="T6" fmla="*/ 9 w 9"/>
                <a:gd name="T7" fmla="*/ 0 h 8"/>
              </a:gdLst>
              <a:ahLst/>
              <a:cxnLst>
                <a:cxn ang="0">
                  <a:pos x="T0" y="T1"/>
                </a:cxn>
                <a:cxn ang="0">
                  <a:pos x="T2" y="T3"/>
                </a:cxn>
                <a:cxn ang="0">
                  <a:pos x="T4" y="T5"/>
                </a:cxn>
                <a:cxn ang="0">
                  <a:pos x="T6" y="T7"/>
                </a:cxn>
              </a:cxnLst>
              <a:rect l="0" t="0" r="r" b="b"/>
              <a:pathLst>
                <a:path w="9" h="8">
                  <a:moveTo>
                    <a:pt x="9" y="0"/>
                  </a:moveTo>
                  <a:cubicBezTo>
                    <a:pt x="2" y="7"/>
                    <a:pt x="2" y="7"/>
                    <a:pt x="2" y="7"/>
                  </a:cubicBezTo>
                  <a:cubicBezTo>
                    <a:pt x="1" y="8"/>
                    <a:pt x="0" y="8"/>
                    <a:pt x="0" y="7"/>
                  </a:cubicBezTo>
                  <a:cubicBezTo>
                    <a:pt x="9" y="0"/>
                    <a:pt x="9" y="0"/>
                    <a:pt x="9" y="0"/>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4" name="Freeform 122">
              <a:extLst>
                <a:ext uri="{FF2B5EF4-FFF2-40B4-BE49-F238E27FC236}">
                  <a16:creationId xmlns:a16="http://schemas.microsoft.com/office/drawing/2014/main" id="{D8581015-8A1E-4898-8B0C-23D9684E2ABD}"/>
                </a:ext>
              </a:extLst>
            </p:cNvPr>
            <p:cNvSpPr>
              <a:spLocks/>
            </p:cNvSpPr>
            <p:nvPr/>
          </p:nvSpPr>
          <p:spPr bwMode="auto">
            <a:xfrm>
              <a:off x="7341353" y="5717266"/>
              <a:ext cx="35763" cy="32357"/>
            </a:xfrm>
            <a:custGeom>
              <a:avLst/>
              <a:gdLst>
                <a:gd name="T0" fmla="*/ 1 w 11"/>
                <a:gd name="T1" fmla="*/ 1 h 10"/>
                <a:gd name="T2" fmla="*/ 8 w 11"/>
                <a:gd name="T3" fmla="*/ 10 h 10"/>
                <a:gd name="T4" fmla="*/ 11 w 11"/>
                <a:gd name="T5" fmla="*/ 9 h 10"/>
                <a:gd name="T6" fmla="*/ 1 w 11"/>
                <a:gd name="T7" fmla="*/ 0 h 10"/>
                <a:gd name="T8" fmla="*/ 1 w 11"/>
                <a:gd name="T9" fmla="*/ 1 h 10"/>
              </a:gdLst>
              <a:ahLst/>
              <a:cxnLst>
                <a:cxn ang="0">
                  <a:pos x="T0" y="T1"/>
                </a:cxn>
                <a:cxn ang="0">
                  <a:pos x="T2" y="T3"/>
                </a:cxn>
                <a:cxn ang="0">
                  <a:pos x="T4" y="T5"/>
                </a:cxn>
                <a:cxn ang="0">
                  <a:pos x="T6" y="T7"/>
                </a:cxn>
                <a:cxn ang="0">
                  <a:pos x="T8" y="T9"/>
                </a:cxn>
              </a:cxnLst>
              <a:rect l="0" t="0" r="r" b="b"/>
              <a:pathLst>
                <a:path w="11" h="10">
                  <a:moveTo>
                    <a:pt x="1" y="1"/>
                  </a:moveTo>
                  <a:cubicBezTo>
                    <a:pt x="8" y="10"/>
                    <a:pt x="8" y="10"/>
                    <a:pt x="8" y="10"/>
                  </a:cubicBezTo>
                  <a:cubicBezTo>
                    <a:pt x="9" y="10"/>
                    <a:pt x="10" y="10"/>
                    <a:pt x="11" y="9"/>
                  </a:cubicBezTo>
                  <a:cubicBezTo>
                    <a:pt x="1" y="0"/>
                    <a:pt x="1" y="0"/>
                    <a:pt x="1" y="0"/>
                  </a:cubicBezTo>
                  <a:cubicBezTo>
                    <a:pt x="0" y="0"/>
                    <a:pt x="0" y="1"/>
                    <a:pt x="1" y="1"/>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5" name="Freeform 123">
              <a:extLst>
                <a:ext uri="{FF2B5EF4-FFF2-40B4-BE49-F238E27FC236}">
                  <a16:creationId xmlns:a16="http://schemas.microsoft.com/office/drawing/2014/main" id="{2756DE8C-5876-428D-A7B3-FB2D96641731}"/>
                </a:ext>
              </a:extLst>
            </p:cNvPr>
            <p:cNvSpPr>
              <a:spLocks/>
            </p:cNvSpPr>
            <p:nvPr/>
          </p:nvSpPr>
          <p:spPr bwMode="auto">
            <a:xfrm>
              <a:off x="7411174" y="6069777"/>
              <a:ext cx="25545" cy="22139"/>
            </a:xfrm>
            <a:custGeom>
              <a:avLst/>
              <a:gdLst>
                <a:gd name="T0" fmla="*/ 4 w 8"/>
                <a:gd name="T1" fmla="*/ 7 h 7"/>
                <a:gd name="T2" fmla="*/ 7 w 8"/>
                <a:gd name="T3" fmla="*/ 6 h 7"/>
                <a:gd name="T4" fmla="*/ 8 w 8"/>
                <a:gd name="T5" fmla="*/ 3 h 7"/>
                <a:gd name="T6" fmla="*/ 7 w 8"/>
                <a:gd name="T7" fmla="*/ 1 h 7"/>
                <a:gd name="T8" fmla="*/ 4 w 8"/>
                <a:gd name="T9" fmla="*/ 0 h 7"/>
                <a:gd name="T10" fmla="*/ 2 w 8"/>
                <a:gd name="T11" fmla="*/ 1 h 7"/>
                <a:gd name="T12" fmla="*/ 0 w 8"/>
                <a:gd name="T13" fmla="*/ 3 h 7"/>
                <a:gd name="T14" fmla="*/ 2 w 8"/>
                <a:gd name="T15" fmla="*/ 6 h 7"/>
                <a:gd name="T16" fmla="*/ 4 w 8"/>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4" y="7"/>
                  </a:moveTo>
                  <a:cubicBezTo>
                    <a:pt x="5" y="7"/>
                    <a:pt x="6" y="7"/>
                    <a:pt x="7" y="6"/>
                  </a:cubicBezTo>
                  <a:cubicBezTo>
                    <a:pt x="8" y="5"/>
                    <a:pt x="8" y="4"/>
                    <a:pt x="8" y="3"/>
                  </a:cubicBezTo>
                  <a:cubicBezTo>
                    <a:pt x="8" y="2"/>
                    <a:pt x="8" y="1"/>
                    <a:pt x="7" y="1"/>
                  </a:cubicBezTo>
                  <a:cubicBezTo>
                    <a:pt x="6" y="0"/>
                    <a:pt x="5" y="0"/>
                    <a:pt x="4" y="0"/>
                  </a:cubicBezTo>
                  <a:cubicBezTo>
                    <a:pt x="3" y="0"/>
                    <a:pt x="2" y="0"/>
                    <a:pt x="2" y="1"/>
                  </a:cubicBezTo>
                  <a:cubicBezTo>
                    <a:pt x="1" y="1"/>
                    <a:pt x="0" y="2"/>
                    <a:pt x="0" y="3"/>
                  </a:cubicBezTo>
                  <a:cubicBezTo>
                    <a:pt x="0" y="4"/>
                    <a:pt x="1" y="5"/>
                    <a:pt x="2" y="6"/>
                  </a:cubicBezTo>
                  <a:cubicBezTo>
                    <a:pt x="2" y="7"/>
                    <a:pt x="3" y="7"/>
                    <a:pt x="4" y="7"/>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6" name="Freeform 124">
              <a:extLst>
                <a:ext uri="{FF2B5EF4-FFF2-40B4-BE49-F238E27FC236}">
                  <a16:creationId xmlns:a16="http://schemas.microsoft.com/office/drawing/2014/main" id="{17623555-C4AA-4378-8B46-EDD7DD0CD561}"/>
                </a:ext>
              </a:extLst>
            </p:cNvPr>
            <p:cNvSpPr>
              <a:spLocks noEditPoints="1"/>
            </p:cNvSpPr>
            <p:nvPr/>
          </p:nvSpPr>
          <p:spPr bwMode="auto">
            <a:xfrm>
              <a:off x="7433313" y="5999956"/>
              <a:ext cx="90257" cy="78336"/>
            </a:xfrm>
            <a:custGeom>
              <a:avLst/>
              <a:gdLst>
                <a:gd name="T0" fmla="*/ 26 w 28"/>
                <a:gd name="T1" fmla="*/ 8 h 25"/>
                <a:gd name="T2" fmla="*/ 26 w 28"/>
                <a:gd name="T3" fmla="*/ 8 h 25"/>
                <a:gd name="T4" fmla="*/ 27 w 28"/>
                <a:gd name="T5" fmla="*/ 3 h 25"/>
                <a:gd name="T6" fmla="*/ 22 w 28"/>
                <a:gd name="T7" fmla="*/ 1 h 25"/>
                <a:gd name="T8" fmla="*/ 22 w 28"/>
                <a:gd name="T9" fmla="*/ 1 h 25"/>
                <a:gd name="T10" fmla="*/ 20 w 28"/>
                <a:gd name="T11" fmla="*/ 6 h 25"/>
                <a:gd name="T12" fmla="*/ 26 w 28"/>
                <a:gd name="T13" fmla="*/ 8 h 25"/>
                <a:gd name="T14" fmla="*/ 19 w 28"/>
                <a:gd name="T15" fmla="*/ 12 h 25"/>
                <a:gd name="T16" fmla="*/ 19 w 28"/>
                <a:gd name="T17" fmla="*/ 12 h 25"/>
                <a:gd name="T18" fmla="*/ 20 w 28"/>
                <a:gd name="T19" fmla="*/ 7 h 25"/>
                <a:gd name="T20" fmla="*/ 15 w 28"/>
                <a:gd name="T21" fmla="*/ 6 h 25"/>
                <a:gd name="T22" fmla="*/ 14 w 28"/>
                <a:gd name="T23" fmla="*/ 12 h 25"/>
                <a:gd name="T24" fmla="*/ 19 w 28"/>
                <a:gd name="T25" fmla="*/ 12 h 25"/>
                <a:gd name="T26" fmla="*/ 13 w 28"/>
                <a:gd name="T27" fmla="*/ 18 h 25"/>
                <a:gd name="T28" fmla="*/ 13 w 28"/>
                <a:gd name="T29" fmla="*/ 18 h 25"/>
                <a:gd name="T30" fmla="*/ 13 w 28"/>
                <a:gd name="T31" fmla="*/ 12 h 25"/>
                <a:gd name="T32" fmla="*/ 8 w 28"/>
                <a:gd name="T33" fmla="*/ 12 h 25"/>
                <a:gd name="T34" fmla="*/ 8 w 28"/>
                <a:gd name="T35" fmla="*/ 12 h 25"/>
                <a:gd name="T36" fmla="*/ 7 w 28"/>
                <a:gd name="T37" fmla="*/ 17 h 25"/>
                <a:gd name="T38" fmla="*/ 13 w 28"/>
                <a:gd name="T39" fmla="*/ 18 h 25"/>
                <a:gd name="T40" fmla="*/ 7 w 28"/>
                <a:gd name="T41" fmla="*/ 23 h 25"/>
                <a:gd name="T42" fmla="*/ 7 w 28"/>
                <a:gd name="T43" fmla="*/ 23 h 25"/>
                <a:gd name="T44" fmla="*/ 7 w 28"/>
                <a:gd name="T45" fmla="*/ 18 h 25"/>
                <a:gd name="T46" fmla="*/ 2 w 28"/>
                <a:gd name="T47" fmla="*/ 17 h 25"/>
                <a:gd name="T48" fmla="*/ 2 w 28"/>
                <a:gd name="T49" fmla="*/ 17 h 25"/>
                <a:gd name="T50" fmla="*/ 1 w 28"/>
                <a:gd name="T51" fmla="*/ 23 h 25"/>
                <a:gd name="T52" fmla="*/ 7 w 2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5">
                  <a:moveTo>
                    <a:pt x="26" y="8"/>
                  </a:moveTo>
                  <a:cubicBezTo>
                    <a:pt x="26" y="8"/>
                    <a:pt x="26" y="8"/>
                    <a:pt x="26" y="8"/>
                  </a:cubicBezTo>
                  <a:cubicBezTo>
                    <a:pt x="28" y="7"/>
                    <a:pt x="28" y="5"/>
                    <a:pt x="27" y="3"/>
                  </a:cubicBezTo>
                  <a:cubicBezTo>
                    <a:pt x="26" y="1"/>
                    <a:pt x="24" y="0"/>
                    <a:pt x="22" y="1"/>
                  </a:cubicBezTo>
                  <a:cubicBezTo>
                    <a:pt x="22" y="1"/>
                    <a:pt x="22" y="1"/>
                    <a:pt x="22" y="1"/>
                  </a:cubicBezTo>
                  <a:cubicBezTo>
                    <a:pt x="20" y="2"/>
                    <a:pt x="19" y="5"/>
                    <a:pt x="20" y="6"/>
                  </a:cubicBezTo>
                  <a:cubicBezTo>
                    <a:pt x="22" y="8"/>
                    <a:pt x="24" y="9"/>
                    <a:pt x="26" y="8"/>
                  </a:cubicBezTo>
                  <a:close/>
                  <a:moveTo>
                    <a:pt x="19" y="12"/>
                  </a:moveTo>
                  <a:cubicBezTo>
                    <a:pt x="19" y="12"/>
                    <a:pt x="19" y="12"/>
                    <a:pt x="19" y="12"/>
                  </a:cubicBezTo>
                  <a:cubicBezTo>
                    <a:pt x="21" y="11"/>
                    <a:pt x="21" y="9"/>
                    <a:pt x="20" y="7"/>
                  </a:cubicBezTo>
                  <a:cubicBezTo>
                    <a:pt x="19" y="5"/>
                    <a:pt x="16" y="5"/>
                    <a:pt x="15" y="6"/>
                  </a:cubicBezTo>
                  <a:cubicBezTo>
                    <a:pt x="13" y="8"/>
                    <a:pt x="13" y="10"/>
                    <a:pt x="14" y="12"/>
                  </a:cubicBezTo>
                  <a:cubicBezTo>
                    <a:pt x="15" y="13"/>
                    <a:pt x="18" y="14"/>
                    <a:pt x="19" y="12"/>
                  </a:cubicBezTo>
                  <a:close/>
                  <a:moveTo>
                    <a:pt x="13" y="18"/>
                  </a:moveTo>
                  <a:cubicBezTo>
                    <a:pt x="13" y="18"/>
                    <a:pt x="13" y="18"/>
                    <a:pt x="13" y="18"/>
                  </a:cubicBezTo>
                  <a:cubicBezTo>
                    <a:pt x="15" y="16"/>
                    <a:pt x="15" y="14"/>
                    <a:pt x="13" y="12"/>
                  </a:cubicBezTo>
                  <a:cubicBezTo>
                    <a:pt x="12" y="11"/>
                    <a:pt x="9" y="10"/>
                    <a:pt x="8" y="12"/>
                  </a:cubicBezTo>
                  <a:cubicBezTo>
                    <a:pt x="8" y="12"/>
                    <a:pt x="8" y="12"/>
                    <a:pt x="8" y="12"/>
                  </a:cubicBezTo>
                  <a:cubicBezTo>
                    <a:pt x="6" y="13"/>
                    <a:pt x="6" y="16"/>
                    <a:pt x="7" y="17"/>
                  </a:cubicBezTo>
                  <a:cubicBezTo>
                    <a:pt x="9" y="19"/>
                    <a:pt x="11" y="19"/>
                    <a:pt x="13" y="18"/>
                  </a:cubicBezTo>
                  <a:close/>
                  <a:moveTo>
                    <a:pt x="7" y="23"/>
                  </a:moveTo>
                  <a:cubicBezTo>
                    <a:pt x="7" y="23"/>
                    <a:pt x="7" y="23"/>
                    <a:pt x="7" y="23"/>
                  </a:cubicBezTo>
                  <a:cubicBezTo>
                    <a:pt x="8" y="22"/>
                    <a:pt x="8" y="19"/>
                    <a:pt x="7" y="18"/>
                  </a:cubicBezTo>
                  <a:cubicBezTo>
                    <a:pt x="6" y="16"/>
                    <a:pt x="3" y="16"/>
                    <a:pt x="2" y="17"/>
                  </a:cubicBezTo>
                  <a:cubicBezTo>
                    <a:pt x="2" y="17"/>
                    <a:pt x="2" y="17"/>
                    <a:pt x="2" y="17"/>
                  </a:cubicBezTo>
                  <a:cubicBezTo>
                    <a:pt x="0" y="19"/>
                    <a:pt x="0" y="21"/>
                    <a:pt x="1" y="23"/>
                  </a:cubicBezTo>
                  <a:cubicBezTo>
                    <a:pt x="3" y="24"/>
                    <a:pt x="5" y="25"/>
                    <a:pt x="7" y="23"/>
                  </a:cubicBezTo>
                  <a:close/>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7" name="Freeform 125">
              <a:extLst>
                <a:ext uri="{FF2B5EF4-FFF2-40B4-BE49-F238E27FC236}">
                  <a16:creationId xmlns:a16="http://schemas.microsoft.com/office/drawing/2014/main" id="{3E5ADAB7-87E7-456F-8ECF-04AC3B94D04B}"/>
                </a:ext>
              </a:extLst>
            </p:cNvPr>
            <p:cNvSpPr>
              <a:spLocks/>
            </p:cNvSpPr>
            <p:nvPr/>
          </p:nvSpPr>
          <p:spPr bwMode="auto">
            <a:xfrm>
              <a:off x="7523569" y="5996550"/>
              <a:ext cx="25545" cy="25545"/>
            </a:xfrm>
            <a:custGeom>
              <a:avLst/>
              <a:gdLst>
                <a:gd name="T0" fmla="*/ 4 w 8"/>
                <a:gd name="T1" fmla="*/ 8 h 8"/>
                <a:gd name="T2" fmla="*/ 7 w 8"/>
                <a:gd name="T3" fmla="*/ 6 h 8"/>
                <a:gd name="T4" fmla="*/ 8 w 8"/>
                <a:gd name="T5" fmla="*/ 4 h 8"/>
                <a:gd name="T6" fmla="*/ 7 w 8"/>
                <a:gd name="T7" fmla="*/ 1 h 8"/>
                <a:gd name="T8" fmla="*/ 4 w 8"/>
                <a:gd name="T9" fmla="*/ 0 h 8"/>
                <a:gd name="T10" fmla="*/ 1 w 8"/>
                <a:gd name="T11" fmla="*/ 1 h 8"/>
                <a:gd name="T12" fmla="*/ 0 w 8"/>
                <a:gd name="T13" fmla="*/ 4 h 8"/>
                <a:gd name="T14" fmla="*/ 1 w 8"/>
                <a:gd name="T15" fmla="*/ 6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7"/>
                    <a:pt x="7" y="6"/>
                  </a:cubicBezTo>
                  <a:cubicBezTo>
                    <a:pt x="7" y="6"/>
                    <a:pt x="8" y="5"/>
                    <a:pt x="8" y="4"/>
                  </a:cubicBezTo>
                  <a:cubicBezTo>
                    <a:pt x="8" y="3"/>
                    <a:pt x="7" y="2"/>
                    <a:pt x="7" y="1"/>
                  </a:cubicBezTo>
                  <a:cubicBezTo>
                    <a:pt x="6" y="0"/>
                    <a:pt x="5" y="0"/>
                    <a:pt x="4" y="0"/>
                  </a:cubicBezTo>
                  <a:cubicBezTo>
                    <a:pt x="3" y="0"/>
                    <a:pt x="2" y="0"/>
                    <a:pt x="1" y="1"/>
                  </a:cubicBezTo>
                  <a:cubicBezTo>
                    <a:pt x="0" y="2"/>
                    <a:pt x="0" y="3"/>
                    <a:pt x="0" y="4"/>
                  </a:cubicBezTo>
                  <a:cubicBezTo>
                    <a:pt x="0" y="5"/>
                    <a:pt x="0" y="6"/>
                    <a:pt x="1" y="6"/>
                  </a:cubicBezTo>
                  <a:cubicBezTo>
                    <a:pt x="2" y="7"/>
                    <a:pt x="3" y="8"/>
                    <a:pt x="4" y="8"/>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8" name="Freeform 209">
              <a:extLst>
                <a:ext uri="{FF2B5EF4-FFF2-40B4-BE49-F238E27FC236}">
                  <a16:creationId xmlns:a16="http://schemas.microsoft.com/office/drawing/2014/main" id="{32E088AC-CE33-4C57-9583-0B46B9AB2BFB}"/>
                </a:ext>
              </a:extLst>
            </p:cNvPr>
            <p:cNvSpPr>
              <a:spLocks/>
            </p:cNvSpPr>
            <p:nvPr/>
          </p:nvSpPr>
          <p:spPr bwMode="auto">
            <a:xfrm>
              <a:off x="7140405" y="4434940"/>
              <a:ext cx="367838" cy="463204"/>
            </a:xfrm>
            <a:custGeom>
              <a:avLst/>
              <a:gdLst>
                <a:gd name="T0" fmla="*/ 115 w 115"/>
                <a:gd name="T1" fmla="*/ 58 h 146"/>
                <a:gd name="T2" fmla="*/ 57 w 115"/>
                <a:gd name="T3" fmla="*/ 0 h 146"/>
                <a:gd name="T4" fmla="*/ 0 w 115"/>
                <a:gd name="T5" fmla="*/ 58 h 146"/>
                <a:gd name="T6" fmla="*/ 17 w 115"/>
                <a:gd name="T7" fmla="*/ 99 h 146"/>
                <a:gd name="T8" fmla="*/ 35 w 115"/>
                <a:gd name="T9" fmla="*/ 136 h 146"/>
                <a:gd name="T10" fmla="*/ 56 w 115"/>
                <a:gd name="T11" fmla="*/ 145 h 146"/>
                <a:gd name="T12" fmla="*/ 56 w 115"/>
                <a:gd name="T13" fmla="*/ 146 h 146"/>
                <a:gd name="T14" fmla="*/ 57 w 115"/>
                <a:gd name="T15" fmla="*/ 146 h 146"/>
                <a:gd name="T16" fmla="*/ 58 w 115"/>
                <a:gd name="T17" fmla="*/ 146 h 146"/>
                <a:gd name="T18" fmla="*/ 59 w 115"/>
                <a:gd name="T19" fmla="*/ 145 h 146"/>
                <a:gd name="T20" fmla="*/ 80 w 115"/>
                <a:gd name="T21" fmla="*/ 136 h 146"/>
                <a:gd name="T22" fmla="*/ 97 w 115"/>
                <a:gd name="T23" fmla="*/ 100 h 146"/>
                <a:gd name="T24" fmla="*/ 115 w 115"/>
                <a:gd name="T2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6">
                  <a:moveTo>
                    <a:pt x="115" y="58"/>
                  </a:moveTo>
                  <a:cubicBezTo>
                    <a:pt x="115" y="26"/>
                    <a:pt x="89" y="0"/>
                    <a:pt x="57" y="0"/>
                  </a:cubicBezTo>
                  <a:cubicBezTo>
                    <a:pt x="25" y="0"/>
                    <a:pt x="0" y="26"/>
                    <a:pt x="0" y="58"/>
                  </a:cubicBezTo>
                  <a:cubicBezTo>
                    <a:pt x="0" y="74"/>
                    <a:pt x="6" y="88"/>
                    <a:pt x="17" y="99"/>
                  </a:cubicBezTo>
                  <a:cubicBezTo>
                    <a:pt x="34" y="117"/>
                    <a:pt x="35" y="136"/>
                    <a:pt x="35" y="136"/>
                  </a:cubicBezTo>
                  <a:cubicBezTo>
                    <a:pt x="56" y="145"/>
                    <a:pt x="56" y="145"/>
                    <a:pt x="56" y="145"/>
                  </a:cubicBezTo>
                  <a:cubicBezTo>
                    <a:pt x="56" y="146"/>
                    <a:pt x="56" y="146"/>
                    <a:pt x="56" y="146"/>
                  </a:cubicBezTo>
                  <a:cubicBezTo>
                    <a:pt x="57" y="146"/>
                    <a:pt x="57" y="146"/>
                    <a:pt x="57" y="146"/>
                  </a:cubicBezTo>
                  <a:cubicBezTo>
                    <a:pt x="58" y="146"/>
                    <a:pt x="58" y="146"/>
                    <a:pt x="58" y="146"/>
                  </a:cubicBezTo>
                  <a:cubicBezTo>
                    <a:pt x="59" y="145"/>
                    <a:pt x="59" y="145"/>
                    <a:pt x="59" y="145"/>
                  </a:cubicBezTo>
                  <a:cubicBezTo>
                    <a:pt x="80" y="136"/>
                    <a:pt x="80" y="136"/>
                    <a:pt x="80" y="136"/>
                  </a:cubicBezTo>
                  <a:cubicBezTo>
                    <a:pt x="80" y="136"/>
                    <a:pt x="80" y="117"/>
                    <a:pt x="97" y="100"/>
                  </a:cubicBezTo>
                  <a:cubicBezTo>
                    <a:pt x="108" y="89"/>
                    <a:pt x="115" y="74"/>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9" name="Freeform 210">
              <a:extLst>
                <a:ext uri="{FF2B5EF4-FFF2-40B4-BE49-F238E27FC236}">
                  <a16:creationId xmlns:a16="http://schemas.microsoft.com/office/drawing/2014/main" id="{E408B9A7-9E7F-47CF-A1A3-43C511FEF29F}"/>
                </a:ext>
              </a:extLst>
            </p:cNvPr>
            <p:cNvSpPr>
              <a:spLocks noEditPoints="1"/>
            </p:cNvSpPr>
            <p:nvPr/>
          </p:nvSpPr>
          <p:spPr bwMode="auto">
            <a:xfrm>
              <a:off x="7293670" y="4504761"/>
              <a:ext cx="61306" cy="275879"/>
            </a:xfrm>
            <a:custGeom>
              <a:avLst/>
              <a:gdLst>
                <a:gd name="T0" fmla="*/ 1 w 19"/>
                <a:gd name="T1" fmla="*/ 79 h 87"/>
                <a:gd name="T2" fmla="*/ 9 w 19"/>
                <a:gd name="T3" fmla="*/ 71 h 87"/>
                <a:gd name="T4" fmla="*/ 17 w 19"/>
                <a:gd name="T5" fmla="*/ 79 h 87"/>
                <a:gd name="T6" fmla="*/ 9 w 19"/>
                <a:gd name="T7" fmla="*/ 87 h 87"/>
                <a:gd name="T8" fmla="*/ 1 w 19"/>
                <a:gd name="T9" fmla="*/ 79 h 87"/>
                <a:gd name="T10" fmla="*/ 5 w 19"/>
                <a:gd name="T11" fmla="*/ 64 h 87"/>
                <a:gd name="T12" fmla="*/ 0 w 19"/>
                <a:gd name="T13" fmla="*/ 0 h 87"/>
                <a:gd name="T14" fmla="*/ 19 w 19"/>
                <a:gd name="T15" fmla="*/ 0 h 87"/>
                <a:gd name="T16" fmla="*/ 14 w 19"/>
                <a:gd name="T17" fmla="*/ 64 h 87"/>
                <a:gd name="T18" fmla="*/ 5 w 19"/>
                <a:gd name="T19"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7">
                  <a:moveTo>
                    <a:pt x="1" y="79"/>
                  </a:moveTo>
                  <a:cubicBezTo>
                    <a:pt x="1" y="74"/>
                    <a:pt x="5" y="71"/>
                    <a:pt x="9" y="71"/>
                  </a:cubicBezTo>
                  <a:cubicBezTo>
                    <a:pt x="14" y="71"/>
                    <a:pt x="17" y="74"/>
                    <a:pt x="17" y="79"/>
                  </a:cubicBezTo>
                  <a:cubicBezTo>
                    <a:pt x="17" y="84"/>
                    <a:pt x="14" y="87"/>
                    <a:pt x="9" y="87"/>
                  </a:cubicBezTo>
                  <a:cubicBezTo>
                    <a:pt x="5" y="87"/>
                    <a:pt x="1" y="84"/>
                    <a:pt x="1" y="79"/>
                  </a:cubicBezTo>
                  <a:close/>
                  <a:moveTo>
                    <a:pt x="5" y="64"/>
                  </a:moveTo>
                  <a:cubicBezTo>
                    <a:pt x="0" y="0"/>
                    <a:pt x="0" y="0"/>
                    <a:pt x="0" y="0"/>
                  </a:cubicBezTo>
                  <a:cubicBezTo>
                    <a:pt x="19" y="0"/>
                    <a:pt x="19" y="0"/>
                    <a:pt x="19" y="0"/>
                  </a:cubicBezTo>
                  <a:cubicBezTo>
                    <a:pt x="14" y="64"/>
                    <a:pt x="14" y="64"/>
                    <a:pt x="14" y="64"/>
                  </a:cubicBezTo>
                  <a:lnTo>
                    <a:pt x="5" y="64"/>
                  </a:lnTo>
                  <a:close/>
                </a:path>
              </a:pathLst>
            </a:custGeom>
            <a:solidFill>
              <a:srgbClr val="006E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0" name="Rectangle 214">
              <a:extLst>
                <a:ext uri="{FF2B5EF4-FFF2-40B4-BE49-F238E27FC236}">
                  <a16:creationId xmlns:a16="http://schemas.microsoft.com/office/drawing/2014/main" id="{EF6A7130-5CD1-418F-80F5-236A58EBA0A6}"/>
                </a:ext>
              </a:extLst>
            </p:cNvPr>
            <p:cNvSpPr>
              <a:spLocks noChangeArrowheads="1"/>
            </p:cNvSpPr>
            <p:nvPr/>
          </p:nvSpPr>
          <p:spPr bwMode="auto">
            <a:xfrm>
              <a:off x="7252800" y="4864084"/>
              <a:ext cx="143048" cy="8514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43" name="Text Placeholder 3">
            <a:extLst>
              <a:ext uri="{FF2B5EF4-FFF2-40B4-BE49-F238E27FC236}">
                <a16:creationId xmlns:a16="http://schemas.microsoft.com/office/drawing/2014/main" id="{BAB0F5A1-CEB1-4C1A-A0DD-FF320E2F30E3}"/>
              </a:ext>
            </a:extLst>
          </p:cNvPr>
          <p:cNvSpPr>
            <a:spLocks noGrp="1"/>
          </p:cNvSpPr>
          <p:nvPr>
            <p:ph type="body" sz="quarter" idx="10" hasCustomPrompt="1"/>
          </p:nvPr>
        </p:nvSpPr>
        <p:spPr>
          <a:xfrm>
            <a:off x="265177" y="2011680"/>
            <a:ext cx="9064366" cy="517065"/>
          </a:xfrm>
        </p:spPr>
        <p:txBody>
          <a:bodyPr wrap="square">
            <a:spAutoFit/>
          </a:bodyPr>
          <a:lstStyle>
            <a:lvl1pPr>
              <a:defRPr sz="2400"/>
            </a:lvl1pPr>
          </a:lstStyle>
          <a:p>
            <a:pPr lvl="0"/>
            <a:r>
              <a:rPr lang="en-US" dirty="0"/>
              <a:t>First level</a:t>
            </a:r>
          </a:p>
        </p:txBody>
      </p:sp>
      <p:sp>
        <p:nvSpPr>
          <p:cNvPr id="49" name="TextBox 48">
            <a:extLst>
              <a:ext uri="{FF2B5EF4-FFF2-40B4-BE49-F238E27FC236}">
                <a16:creationId xmlns:a16="http://schemas.microsoft.com/office/drawing/2014/main" id="{92A6989C-BE96-4864-86C6-EC70D470553C}"/>
              </a:ext>
            </a:extLst>
          </p:cNvPr>
          <p:cNvSpPr txBox="1"/>
          <p:nvPr userDrawn="1"/>
        </p:nvSpPr>
        <p:spPr>
          <a:xfrm>
            <a:off x="265175" y="292607"/>
            <a:ext cx="11658600" cy="896112"/>
          </a:xfrm>
          <a:prstGeom prst="rect">
            <a:avLst/>
          </a:prstGeom>
          <a:noFill/>
        </p:spPr>
        <p:txBody>
          <a:bodyPr wrap="square" lIns="146284" tIns="91427" rIns="146284" bIns="91427" rtlCol="0">
            <a:noAutofit/>
          </a:bodyPr>
          <a:lstStyle/>
          <a:p>
            <a:pPr>
              <a:lnSpc>
                <a:spcPct val="90000"/>
              </a:lnSpc>
              <a:spcAft>
                <a:spcPts val="600"/>
              </a:spcAft>
            </a:pPr>
            <a:r>
              <a:rPr lang="en-US" sz="4800" b="0" kern="1200" cap="none" spc="-100" baseline="0" dirty="0">
                <a:ln w="3175">
                  <a:noFill/>
                </a:ln>
                <a:solidFill>
                  <a:schemeClr val="accent3"/>
                </a:solidFill>
                <a:effectLst/>
                <a:latin typeface="+mj-lt"/>
                <a:ea typeface="+mn-ea"/>
                <a:cs typeface="Segoe UI" pitchFamily="34" charset="0"/>
              </a:rPr>
              <a:t>Objectives</a:t>
            </a:r>
          </a:p>
        </p:txBody>
      </p:sp>
      <p:sp>
        <p:nvSpPr>
          <p:cNvPr id="22" name="Text Placeholder 5">
            <a:extLst>
              <a:ext uri="{FF2B5EF4-FFF2-40B4-BE49-F238E27FC236}">
                <a16:creationId xmlns:a16="http://schemas.microsoft.com/office/drawing/2014/main" id="{7C7D33A1-8736-4D77-98F6-2FC67812D602}"/>
              </a:ext>
            </a:extLst>
          </p:cNvPr>
          <p:cNvSpPr>
            <a:spLocks noGrp="1"/>
          </p:cNvSpPr>
          <p:nvPr>
            <p:ph type="body" sz="quarter" idx="11"/>
          </p:nvPr>
        </p:nvSpPr>
        <p:spPr>
          <a:xfrm>
            <a:off x="269240" y="1189177"/>
            <a:ext cx="11653523" cy="572464"/>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Tree>
    <p:extLst>
      <p:ext uri="{BB962C8B-B14F-4D97-AF65-F5344CB8AC3E}">
        <p14:creationId xmlns:p14="http://schemas.microsoft.com/office/powerpoint/2010/main" val="33703006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1"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1"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a:t>
            </a:fld>
            <a:endParaRPr lang="en-US" dirty="0"/>
          </a:p>
        </p:txBody>
      </p:sp>
    </p:spTree>
    <p:extLst>
      <p:ext uri="{BB962C8B-B14F-4D97-AF65-F5344CB8AC3E}">
        <p14:creationId xmlns:p14="http://schemas.microsoft.com/office/powerpoint/2010/main" val="161382189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Title Bullet Points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269241" y="1710608"/>
            <a:ext cx="5854029"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6245404" y="1710609"/>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3" name="Content Placeholder 32"/>
          <p:cNvSpPr>
            <a:spLocks noGrp="1"/>
          </p:cNvSpPr>
          <p:nvPr>
            <p:ph sz="quarter" idx="18"/>
          </p:nvPr>
        </p:nvSpPr>
        <p:spPr>
          <a:xfrm>
            <a:off x="8713979" y="171061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9"/>
          </p:nvPr>
        </p:nvSpPr>
        <p:spPr>
          <a:xfrm>
            <a:off x="6253382" y="406128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8718403" y="4061280"/>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387802529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Title Bullet Points 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6256445" y="1710607"/>
            <a:ext cx="5672902"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1315067" y="1710608"/>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8"/>
          </p:nvPr>
        </p:nvSpPr>
        <p:spPr>
          <a:xfrm>
            <a:off x="3783642" y="171060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3788066" y="4061279"/>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1323045" y="406127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8721673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Title Bullet Points 3">
    <p:spTree>
      <p:nvGrpSpPr>
        <p:cNvPr id="1" name=""/>
        <p:cNvGrpSpPr/>
        <p:nvPr/>
      </p:nvGrpSpPr>
      <p:grpSpPr>
        <a:xfrm>
          <a:off x="0" y="0"/>
          <a:ext cx="0" cy="0"/>
          <a:chOff x="0" y="0"/>
          <a:chExt cx="0" cy="0"/>
        </a:xfrm>
      </p:grpSpPr>
      <p:sp>
        <p:nvSpPr>
          <p:cNvPr id="18" name="Title 17"/>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15" name="Content Placeholder 32"/>
          <p:cNvSpPr>
            <a:spLocks noGrp="1"/>
          </p:cNvSpPr>
          <p:nvPr>
            <p:ph sz="quarter" idx="18"/>
          </p:nvPr>
        </p:nvSpPr>
        <p:spPr>
          <a:xfrm>
            <a:off x="1326563" y="1710610"/>
            <a:ext cx="2346441" cy="2203134"/>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3797268" y="1710609"/>
            <a:ext cx="2335156" cy="2203133"/>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7" name="Content Placeholder 32"/>
          <p:cNvSpPr>
            <a:spLocks noGrp="1"/>
          </p:cNvSpPr>
          <p:nvPr>
            <p:ph sz="quarter" idx="17"/>
          </p:nvPr>
        </p:nvSpPr>
        <p:spPr>
          <a:xfrm>
            <a:off x="6245404" y="1710609"/>
            <a:ext cx="2346441" cy="2203133"/>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9" name="Content Placeholder 32"/>
          <p:cNvSpPr>
            <a:spLocks noGrp="1"/>
          </p:cNvSpPr>
          <p:nvPr>
            <p:ph sz="quarter" idx="20"/>
          </p:nvPr>
        </p:nvSpPr>
        <p:spPr>
          <a:xfrm>
            <a:off x="3797268" y="4061280"/>
            <a:ext cx="2335156"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0" name="Content Placeholder 32"/>
          <p:cNvSpPr>
            <a:spLocks noGrp="1"/>
          </p:cNvSpPr>
          <p:nvPr>
            <p:ph sz="quarter" idx="21"/>
          </p:nvPr>
        </p:nvSpPr>
        <p:spPr>
          <a:xfrm>
            <a:off x="6257231" y="4061280"/>
            <a:ext cx="2346441" cy="2203134"/>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1" name="Content Placeholder 32"/>
          <p:cNvSpPr>
            <a:spLocks noGrp="1"/>
          </p:cNvSpPr>
          <p:nvPr>
            <p:ph sz="quarter" idx="22"/>
          </p:nvPr>
        </p:nvSpPr>
        <p:spPr>
          <a:xfrm>
            <a:off x="8718402" y="4061280"/>
            <a:ext cx="2346441" cy="2203134"/>
          </a:xfrm>
          <a:solidFill>
            <a:srgbClr val="00BCF2"/>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3236136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userDrawn="1"/>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7815763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ersion 1.0">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5066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35694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8473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2900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9733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425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1"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4764293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135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35864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46597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211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64648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03994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300230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943234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371593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92325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1"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1"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1" y="1143000"/>
            <a:ext cx="3048000" cy="2286000"/>
          </a:xfrm>
        </p:spPr>
        <p:txBody>
          <a:bodyPr rtlCol="0">
            <a:normAutofit/>
          </a:bodyPr>
          <a:lstStyle/>
          <a:p>
            <a:pPr lvl="0"/>
            <a:r>
              <a:rPr lang="en-US" noProof="0" dirty="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dirty="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dirty="0"/>
              <a:t>Click icon to add picture</a:t>
            </a:r>
          </a:p>
        </p:txBody>
      </p:sp>
      <p:sp>
        <p:nvSpPr>
          <p:cNvPr id="10"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34455271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37313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998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37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44393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8282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29939513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3300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163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2" indent="0">
              <a:buNone/>
              <a:defRPr/>
            </a:lvl3pPr>
            <a:lvl4pPr marL="457025"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00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F57C-8402-4285-A732-149E49BD8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0D9DE-4CF7-4C16-A3D3-4A7E1DD20D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AF138C-CBB6-4CBF-A57C-B945DE05E6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4D5FF-C307-4B69-BC35-F533811C24AF}"/>
              </a:ext>
            </a:extLst>
          </p:cNvPr>
          <p:cNvSpPr>
            <a:spLocks noGrp="1"/>
          </p:cNvSpPr>
          <p:nvPr>
            <p:ph type="dt" sz="half" idx="10"/>
          </p:nvPr>
        </p:nvSpPr>
        <p:spPr/>
        <p:txBody>
          <a:bodyPr/>
          <a:lstStyle/>
          <a:p>
            <a:fld id="{58EA4CAC-866E-48BE-B59E-946F864970A3}" type="datetimeFigureOut">
              <a:rPr lang="en-US" smtClean="0"/>
              <a:t>4/30/2019</a:t>
            </a:fld>
            <a:endParaRPr lang="en-US"/>
          </a:p>
        </p:txBody>
      </p:sp>
      <p:sp>
        <p:nvSpPr>
          <p:cNvPr id="6" name="Footer Placeholder 5">
            <a:extLst>
              <a:ext uri="{FF2B5EF4-FFF2-40B4-BE49-F238E27FC236}">
                <a16:creationId xmlns:a16="http://schemas.microsoft.com/office/drawing/2014/main" id="{370595D5-3C51-4407-AA41-DDFACA89E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D46E4-F35B-42C9-8F45-E7874401F110}"/>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497264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p:nvPr>
        </p:nvSpPr>
        <p:spPr>
          <a:xfrm>
            <a:off x="1"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a:t>
            </a:fld>
            <a:endParaRPr lang="en-US" dirty="0"/>
          </a:p>
        </p:txBody>
      </p:sp>
    </p:spTree>
    <p:extLst>
      <p:ext uri="{BB962C8B-B14F-4D97-AF65-F5344CB8AC3E}">
        <p14:creationId xmlns:p14="http://schemas.microsoft.com/office/powerpoint/2010/main" val="163142500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569D-2557-4E84-B153-6AA87757C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B38B8-DEDC-4840-9FB2-908D41486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E9A86-C062-4CA7-B24B-6DFF16554E7A}"/>
              </a:ext>
            </a:extLst>
          </p:cNvPr>
          <p:cNvSpPr>
            <a:spLocks noGrp="1"/>
          </p:cNvSpPr>
          <p:nvPr>
            <p:ph type="dt" sz="half" idx="10"/>
          </p:nvPr>
        </p:nvSpPr>
        <p:spPr/>
        <p:txBody>
          <a:bodyPr/>
          <a:lstStyle/>
          <a:p>
            <a:fld id="{58EA4CAC-866E-48BE-B59E-946F864970A3}" type="datetimeFigureOut">
              <a:rPr lang="en-US" smtClean="0"/>
              <a:t>4/30/2019</a:t>
            </a:fld>
            <a:endParaRPr lang="en-US"/>
          </a:p>
        </p:txBody>
      </p:sp>
      <p:sp>
        <p:nvSpPr>
          <p:cNvPr id="5" name="Footer Placeholder 4">
            <a:extLst>
              <a:ext uri="{FF2B5EF4-FFF2-40B4-BE49-F238E27FC236}">
                <a16:creationId xmlns:a16="http://schemas.microsoft.com/office/drawing/2014/main" id="{30F3421A-7DB6-4061-A5C0-5FBEFFC7F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FE595-2177-4A59-9296-1BA6D1D5F925}"/>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25648780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46"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14254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80" y="1"/>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968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529">
                <a:solidFill>
                  <a:srgbClr val="000000"/>
                </a:solidFill>
              </a:defRPr>
            </a:lvl1pPr>
          </a:lstStyle>
          <a:p>
            <a:r>
              <a:rPr lang="en-US"/>
              <a:t>Device layout</a:t>
            </a:r>
          </a:p>
        </p:txBody>
      </p:sp>
    </p:spTree>
    <p:extLst>
      <p:ext uri="{BB962C8B-B14F-4D97-AF65-F5344CB8AC3E}">
        <p14:creationId xmlns:p14="http://schemas.microsoft.com/office/powerpoint/2010/main" val="147588047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3462622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18781765"/>
      </p:ext>
    </p:extLst>
  </p:cSld>
  <p:clrMapOvr>
    <a:masterClrMapping/>
  </p:clrMapOvr>
  <p:transition spd="med">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1287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2"/>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4156141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Slide Number Placeholder 3"/>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2"/>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0139003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0117" y="228602"/>
            <a:ext cx="11173883" cy="666387"/>
          </a:xfrm>
        </p:spPr>
        <p:txBody>
          <a:bodyPr>
            <a:noAutofit/>
          </a:bodyPr>
          <a:lstStyle>
            <a:lvl1pPr algn="ctr">
              <a:defRPr sz="4400"/>
            </a:lvl1pPr>
          </a:lstStyle>
          <a:p>
            <a:r>
              <a:rPr lang="en-US" dirty="0"/>
              <a:t>Click to edit Master title style</a:t>
            </a:r>
          </a:p>
        </p:txBody>
      </p:sp>
      <p:sp>
        <p:nvSpPr>
          <p:cNvPr id="3" name="Slide Number Placeholder 3"/>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2"/>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2650346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5"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77738860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Slide Number Placeholder 3"/>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2"/>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18897653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709512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9_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9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7459441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16" name="Text Placeholder 9"/>
          <p:cNvSpPr>
            <a:spLocks noGrp="1"/>
          </p:cNvSpPr>
          <p:nvPr>
            <p:ph type="body" sz="quarter" idx="13"/>
          </p:nvPr>
        </p:nvSpPr>
        <p:spPr>
          <a:xfrm>
            <a:off x="1"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342762634"/>
      </p:ext>
    </p:extLst>
  </p:cSld>
  <p:clrMapOvr>
    <a:masterClrMapping/>
  </p:clrMapOvr>
  <p:hf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a:t>
            </a:r>
            <a:r>
              <a:rPr lang="en-US" sz="1800" dirty="0" err="1">
                <a:solidFill>
                  <a:schemeClr val="bg1"/>
                </a:solidFill>
              </a:rPr>
              <a:t>OneDrive</a:t>
            </a:r>
            <a:r>
              <a:rPr lang="en-US" sz="1800" dirty="0">
                <a:solidFill>
                  <a:schemeClr val="bg1"/>
                </a:solidFill>
              </a:rPr>
              <a:t>®,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4"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254090659"/>
      </p:ext>
    </p:extLst>
  </p:cSld>
  <p:clrMapOvr>
    <a:masterClrMapping/>
  </p:clrMapOvr>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3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52400" y="304801"/>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225" indent="-457112">
              <a:buFont typeface="+mj-lt"/>
              <a:buAutoNum type="alphaLcParenR"/>
              <a:defRPr sz="2000">
                <a:latin typeface="+mn-lt"/>
              </a:defRPr>
            </a:lvl2pPr>
            <a:lvl3pPr marL="857085" indent="0">
              <a:buFont typeface="Arial" panose="020B0604020202020204" pitchFamily="34" charset="0"/>
              <a:buNone/>
              <a:defRPr sz="2000">
                <a:latin typeface="+mn-lt"/>
              </a:defRPr>
            </a:lvl3pPr>
          </a:lstStyle>
          <a:p>
            <a:pPr lvl="0"/>
            <a:r>
              <a:rPr lang="en-US"/>
              <a:t>Edit Master text styles</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165187071"/>
      </p:ext>
    </p:extLst>
  </p:cSld>
  <p:clrMapOvr>
    <a:masterClrMapping/>
  </p:clrMapOvr>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p:cSld name="Notes Continued">
    <p:spTree>
      <p:nvGrpSpPr>
        <p:cNvPr id="1" name=""/>
        <p:cNvGrpSpPr/>
        <p:nvPr/>
      </p:nvGrpSpPr>
      <p:grpSpPr>
        <a:xfrm>
          <a:off x="0" y="0"/>
          <a:ext cx="0" cy="0"/>
          <a:chOff x="0" y="0"/>
          <a:chExt cx="0" cy="0"/>
        </a:xfrm>
      </p:grpSpPr>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304800" y="304801"/>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775234774"/>
      </p:ext>
    </p:extLst>
  </p:cSld>
  <p:clrMapOvr>
    <a:masterClrMapping/>
  </p:clrMapOvr>
  <p:hf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Module Overview">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0" y="1371601"/>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Edit Master text styles</a:t>
            </a:r>
          </a:p>
        </p:txBody>
      </p:sp>
      <p:sp>
        <p:nvSpPr>
          <p:cNvPr id="5" name="Slide Number Placeholder 3"/>
          <p:cNvSpPr>
            <a:spLocks noGrp="1"/>
          </p:cNvSpPr>
          <p:nvPr>
            <p:ph type="sldNum" sz="quarter" idx="17"/>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735768409"/>
      </p:ext>
    </p:extLst>
  </p:cSld>
  <p:clrMapOvr>
    <a:masterClrMapping/>
  </p:clrMapOvr>
  <p:hf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Lesson Overview">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0" y="1371601"/>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1"/>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Edit Master text styles</a:t>
            </a:r>
          </a:p>
        </p:txBody>
      </p:sp>
      <p:sp>
        <p:nvSpPr>
          <p:cNvPr id="18" name="Text Placeholder 14"/>
          <p:cNvSpPr>
            <a:spLocks noGrp="1"/>
          </p:cNvSpPr>
          <p:nvPr>
            <p:ph type="body" sz="quarter" idx="14"/>
          </p:nvPr>
        </p:nvSpPr>
        <p:spPr>
          <a:xfrm>
            <a:off x="4572000" y="3200401"/>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Edit Master text styles</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360151958"/>
      </p:ext>
    </p:extLst>
  </p:cSld>
  <p:clrMapOvr>
    <a:masterClrMapping/>
  </p:clrMapOvr>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Single Point Slide">
    <p:spTree>
      <p:nvGrpSpPr>
        <p:cNvPr id="1" name=""/>
        <p:cNvGrpSpPr/>
        <p:nvPr/>
      </p:nvGrpSpPr>
      <p:grpSpPr>
        <a:xfrm>
          <a:off x="0" y="0"/>
          <a:ext cx="0" cy="0"/>
          <a:chOff x="0" y="0"/>
          <a:chExt cx="0" cy="0"/>
        </a:xfrm>
      </p:grpSpPr>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304800" y="2819401"/>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656998018"/>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9"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264812473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39"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063517488"/>
      </p:ext>
    </p:extLst>
  </p:cSld>
  <p:clrMapOvr>
    <a:masterClrMapping/>
  </p:clrMapOvr>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39"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750196064"/>
      </p:ext>
    </p:extLst>
  </p:cSld>
  <p:clrMapOvr>
    <a:masterClrMapping/>
  </p:clrMapOvr>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9" name="Text Placeholder 18"/>
          <p:cNvSpPr>
            <a:spLocks noGrp="1"/>
          </p:cNvSpPr>
          <p:nvPr>
            <p:ph type="body" sz="quarter" idx="16"/>
          </p:nvPr>
        </p:nvSpPr>
        <p:spPr>
          <a:xfrm>
            <a:off x="1"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8" name="Picture Placeholder 4"/>
          <p:cNvSpPr>
            <a:spLocks noGrp="1"/>
          </p:cNvSpPr>
          <p:nvPr>
            <p:ph type="pic" sz="quarter" idx="18"/>
          </p:nvPr>
        </p:nvSpPr>
        <p:spPr>
          <a:xfrm>
            <a:off x="10363201"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2"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3"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329883467"/>
      </p:ext>
    </p:extLst>
  </p:cSld>
  <p:clrMapOvr>
    <a:masterClrMapping/>
  </p:clrMapOvr>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6" name="Picture Placeholder 4"/>
          <p:cNvSpPr>
            <a:spLocks noGrp="1"/>
          </p:cNvSpPr>
          <p:nvPr>
            <p:ph type="pic" sz="quarter" idx="18"/>
          </p:nvPr>
        </p:nvSpPr>
        <p:spPr>
          <a:xfrm>
            <a:off x="10668001"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0"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791806281"/>
      </p:ext>
    </p:extLst>
  </p:cSld>
  <p:clrMapOvr>
    <a:masterClrMapping/>
  </p:clrMapOvr>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1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Edit Master text styles</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020424006"/>
      </p:ext>
    </p:extLst>
  </p:cSld>
  <p:clrMapOvr>
    <a:masterClrMapping/>
  </p:clrMapOvr>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a:t>Click icon to add picture</a:t>
            </a:r>
          </a:p>
        </p:txBody>
      </p:sp>
      <p:sp>
        <p:nvSpPr>
          <p:cNvPr id="2" name="Title 1"/>
          <p:cNvSpPr>
            <a:spLocks noGrp="1"/>
          </p:cNvSpPr>
          <p:nvPr>
            <p:ph type="title"/>
          </p:nvPr>
        </p:nvSpPr>
        <p:spPr>
          <a:xfrm>
            <a:off x="1"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1"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1"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3"/>
          <p:cNvSpPr>
            <a:spLocks noGrp="1"/>
          </p:cNvSpPr>
          <p:nvPr>
            <p:ph type="sldNum" sz="quarter" idx="17"/>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356721611"/>
      </p:ext>
    </p:extLst>
  </p:cSld>
  <p:clrMapOvr>
    <a:masterClrMapping/>
  </p:clrMapOvr>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1"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1"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829279195"/>
      </p:ext>
    </p:extLst>
  </p:cSld>
  <p:clrMapOvr>
    <a:masterClrMapping/>
  </p:clrMapOvr>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1"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810753048"/>
      </p:ext>
    </p:extLst>
  </p:cSld>
  <p:clrMapOvr>
    <a:masterClrMapping/>
  </p:clrMapOvr>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1"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p:cNvSpPr>
          <p:nvPr>
            <p:ph type="body" sz="quarter" idx="14"/>
          </p:nvPr>
        </p:nvSpPr>
        <p:spPr>
          <a:xfrm>
            <a:off x="3048001"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22"/>
          <p:cNvSpPr>
            <a:spLocks noGrp="1"/>
          </p:cNvSpPr>
          <p:nvPr>
            <p:ph type="pic" sz="quarter" idx="15"/>
          </p:nvPr>
        </p:nvSpPr>
        <p:spPr>
          <a:xfrm>
            <a:off x="3048001" y="1143000"/>
            <a:ext cx="3048000" cy="2286000"/>
          </a:xfrm>
        </p:spPr>
        <p:txBody>
          <a:bodyPr rtlCol="0">
            <a:normAutofit/>
          </a:bodyPr>
          <a:lstStyle/>
          <a:p>
            <a:pPr lvl="0"/>
            <a:r>
              <a:rPr lang="en-US" noProof="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a:t>Click icon to add picture</a:t>
            </a:r>
            <a:endParaRPr lang="en-US" noProof="0" dirty="0"/>
          </a:p>
        </p:txBody>
      </p:sp>
      <p:sp>
        <p:nvSpPr>
          <p:cNvPr id="10"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1"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884477579"/>
      </p:ext>
    </p:extLst>
  </p:cSld>
  <p:clrMapOvr>
    <a:masterClrMapping/>
  </p:clrMapOvr>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9" name="Title 1"/>
          <p:cNvSpPr>
            <a:spLocks noGrp="1"/>
          </p:cNvSpPr>
          <p:nvPr>
            <p:ph type="title"/>
          </p:nvPr>
        </p:nvSpPr>
        <p:spPr>
          <a:xfrm>
            <a:off x="1"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01447836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5" name="TextBox 4"/>
          <p:cNvSpPr txBox="1"/>
          <p:nvPr userDrawn="1"/>
        </p:nvSpPr>
        <p:spPr>
          <a:xfrm>
            <a:off x="304801" y="3412436"/>
            <a:ext cx="11684000" cy="3064563"/>
          </a:xfrm>
          <a:prstGeom prst="rect">
            <a:avLst/>
          </a:prstGeom>
          <a:noFill/>
          <a:ln>
            <a:noFill/>
          </a:ln>
        </p:spPr>
        <p:txBody>
          <a:bodyPr vert="horz" wrap="square" lIns="243742" tIns="182807" rIns="121873" bIns="60935" rtlCol="0" anchor="t" anchorCtr="0">
            <a:noAutofit/>
          </a:bodyPr>
          <a:lstStyle/>
          <a:p>
            <a:pPr defTabSz="609313">
              <a:lnSpc>
                <a:spcPct val="90000"/>
              </a:lnSpc>
              <a:spcAft>
                <a:spcPts val="800"/>
              </a:spcAft>
              <a:defRPr/>
            </a:pPr>
            <a:r>
              <a:rPr lang="en-US" sz="1200" dirty="0">
                <a:solidFill>
                  <a:srgbClr val="000000">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313">
              <a:lnSpc>
                <a:spcPct val="90000"/>
              </a:lnSpc>
              <a:spcAft>
                <a:spcPts val="800"/>
              </a:spcAft>
              <a:defRPr/>
            </a:pPr>
            <a:r>
              <a:rPr lang="en-US" sz="1200" dirty="0">
                <a:solidFill>
                  <a:srgbClr val="000000">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313">
              <a:lnSpc>
                <a:spcPct val="90000"/>
              </a:lnSpc>
              <a:spcAft>
                <a:spcPts val="400"/>
              </a:spcAft>
              <a:defRPr/>
            </a:pPr>
            <a:r>
              <a:rPr lang="en-US" sz="1200" dirty="0">
                <a:solidFill>
                  <a:srgbClr val="000000">
                    <a:alpha val="87000"/>
                  </a:srgbClr>
                </a:solidFill>
                <a:cs typeface="Segoe UI" panose="020B0502040204020203" pitchFamily="34" charset="0"/>
              </a:rPr>
              <a:t>For more information, see Use of Microsoft Copyrighted Content at</a:t>
            </a:r>
          </a:p>
          <a:p>
            <a:pPr algn="ctr" defTabSz="609313">
              <a:lnSpc>
                <a:spcPct val="90000"/>
              </a:lnSpc>
              <a:spcAft>
                <a:spcPts val="800"/>
              </a:spcAft>
              <a:defRPr/>
            </a:pPr>
            <a:r>
              <a:rPr lang="en-US" sz="1200" u="sng" dirty="0">
                <a:solidFill>
                  <a:prstClr val="black"/>
                </a:solidFill>
                <a:cs typeface="Segoe UI" panose="020B0502040204020203" pitchFamily="34" charset="0"/>
                <a:hlinkClick r:id="rId3" tooltip="http://www.microsoft.com/en-us/legal/intellectualproperty/Permissions/default.aspx"/>
              </a:rPr>
              <a:t>http://www.microsoft.com/en-us/legal/intellectualproperty/Permissions/default.aspx</a:t>
            </a:r>
            <a:endParaRPr lang="en-US" sz="1200" dirty="0">
              <a:solidFill>
                <a:prstClr val="black"/>
              </a:solidFill>
              <a:cs typeface="Segoe UI" panose="020B0502040204020203" pitchFamily="34" charset="0"/>
            </a:endParaRPr>
          </a:p>
          <a:p>
            <a:pPr defTabSz="609313">
              <a:lnSpc>
                <a:spcPct val="90000"/>
              </a:lnSpc>
              <a:spcAft>
                <a:spcPts val="800"/>
              </a:spcAft>
              <a:defRPr/>
            </a:pPr>
            <a:r>
              <a:rPr lang="en-IN" sz="1200" dirty="0">
                <a:solidFill>
                  <a:srgbClr val="000000">
                    <a:alpha val="87000"/>
                  </a:srgbClr>
                </a:solidFill>
                <a:cs typeface="Segoe UI" panose="020B0502040204020203" pitchFamily="34" charset="0"/>
              </a:rPr>
              <a:t>DirectX, Hyper-V, Internet Explorer, Microsoft, Outlook, OneDrive, SQL Server, Windows, Microsoft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a:p>
            <a:pPr defTabSz="609313">
              <a:lnSpc>
                <a:spcPct val="90000"/>
              </a:lnSpc>
              <a:spcAft>
                <a:spcPts val="800"/>
              </a:spcAft>
              <a:defRPr/>
            </a:pPr>
            <a:endParaRPr lang="en-US" sz="1400" dirty="0">
              <a:solidFill>
                <a:srgbClr val="000000">
                  <a:alpha val="87000"/>
                </a:srgbClr>
              </a:solidFill>
              <a:cs typeface="Segoe UI" panose="020B0502040204020203" pitchFamily="34" charset="0"/>
            </a:endParaRPr>
          </a:p>
        </p:txBody>
      </p:sp>
      <p:sp>
        <p:nvSpPr>
          <p:cNvPr id="6" name="TextBox 5"/>
          <p:cNvSpPr txBox="1"/>
          <p:nvPr userDrawn="1"/>
        </p:nvSpPr>
        <p:spPr>
          <a:xfrm>
            <a:off x="310777" y="103985"/>
            <a:ext cx="3149600" cy="406400"/>
          </a:xfrm>
          <a:prstGeom prst="rect">
            <a:avLst/>
          </a:prstGeom>
          <a:noFill/>
          <a:ln>
            <a:noFill/>
          </a:ln>
        </p:spPr>
        <p:txBody>
          <a:bodyPr vert="horz" wrap="none" lIns="243742" tIns="182807" rIns="121873" bIns="60935" rtlCol="0" anchor="ctr" anchorCtr="0">
            <a:noAutofit/>
          </a:bodyPr>
          <a:lstStyle/>
          <a:p>
            <a:pPr defTabSz="609313">
              <a:defRPr/>
            </a:pPr>
            <a:r>
              <a:rPr lang="en-US" sz="1500" b="1" dirty="0">
                <a:solidFill>
                  <a:srgbClr val="000000"/>
                </a:solidFill>
                <a:cs typeface="Segoe UI" panose="020B0502040204020203" pitchFamily="34" charset="0"/>
              </a:rPr>
              <a:t>Conditions and Terms of Use</a:t>
            </a:r>
            <a:endParaRPr lang="en-US" sz="1500" dirty="0">
              <a:solidFill>
                <a:srgbClr val="000000"/>
              </a:solidFill>
              <a:cs typeface="Segoe UI" panose="020B0502040204020203" pitchFamily="34" charset="0"/>
            </a:endParaRPr>
          </a:p>
        </p:txBody>
      </p:sp>
      <p:sp>
        <p:nvSpPr>
          <p:cNvPr id="7" name="TextBox 6"/>
          <p:cNvSpPr txBox="1"/>
          <p:nvPr userDrawn="1"/>
        </p:nvSpPr>
        <p:spPr>
          <a:xfrm>
            <a:off x="307789" y="2868962"/>
            <a:ext cx="3149600" cy="370545"/>
          </a:xfrm>
          <a:prstGeom prst="rect">
            <a:avLst/>
          </a:prstGeom>
          <a:noFill/>
          <a:ln>
            <a:noFill/>
          </a:ln>
        </p:spPr>
        <p:txBody>
          <a:bodyPr vert="horz" wrap="none" lIns="243742" tIns="182807" rIns="121873" bIns="60935" rtlCol="0" anchor="ctr" anchorCtr="0">
            <a:noAutofit/>
          </a:bodyPr>
          <a:lstStyle/>
          <a:p>
            <a:pPr defTabSz="609313">
              <a:defRPr/>
            </a:pPr>
            <a:r>
              <a:rPr lang="en-US" sz="1500" b="1" dirty="0">
                <a:solidFill>
                  <a:srgbClr val="000000"/>
                </a:solidFill>
                <a:cs typeface="Segoe UI" panose="020B0502040204020203" pitchFamily="34" charset="0"/>
              </a:rPr>
              <a:t>Copyright and Trademarks</a:t>
            </a:r>
          </a:p>
        </p:txBody>
      </p:sp>
      <p:sp>
        <p:nvSpPr>
          <p:cNvPr id="8" name="TextBox 7"/>
          <p:cNvSpPr txBox="1"/>
          <p:nvPr userDrawn="1"/>
        </p:nvSpPr>
        <p:spPr>
          <a:xfrm>
            <a:off x="304800" y="378529"/>
            <a:ext cx="3149600" cy="406400"/>
          </a:xfrm>
          <a:prstGeom prst="rect">
            <a:avLst/>
          </a:prstGeom>
          <a:noFill/>
          <a:ln>
            <a:noFill/>
          </a:ln>
        </p:spPr>
        <p:txBody>
          <a:bodyPr vert="horz" wrap="none" lIns="243742" tIns="182807" rIns="121873" bIns="60935" rtlCol="0" anchor="ctr" anchorCtr="0">
            <a:noAutofit/>
          </a:bodyPr>
          <a:lstStyle/>
          <a:p>
            <a:pPr defTabSz="609313">
              <a:defRPr/>
            </a:pPr>
            <a:r>
              <a:rPr lang="en-US" sz="1100" dirty="0">
                <a:solidFill>
                  <a:srgbClr val="277EB5"/>
                </a:solidFill>
                <a:cs typeface="Segoe UI" panose="020B0502040204020203" pitchFamily="34" charset="0"/>
              </a:rPr>
              <a:t>Microsoft Confidential</a:t>
            </a:r>
          </a:p>
        </p:txBody>
      </p:sp>
      <p:sp>
        <p:nvSpPr>
          <p:cNvPr id="9" name="TextBox 8"/>
          <p:cNvSpPr txBox="1"/>
          <p:nvPr userDrawn="1"/>
        </p:nvSpPr>
        <p:spPr>
          <a:xfrm>
            <a:off x="304800" y="3114288"/>
            <a:ext cx="3149600" cy="406400"/>
          </a:xfrm>
          <a:prstGeom prst="rect">
            <a:avLst/>
          </a:prstGeom>
          <a:noFill/>
          <a:ln>
            <a:noFill/>
          </a:ln>
        </p:spPr>
        <p:txBody>
          <a:bodyPr vert="horz" wrap="none" lIns="243742" tIns="182807" rIns="121873" bIns="60935" rtlCol="0" anchor="ctr" anchorCtr="0">
            <a:noAutofit/>
          </a:bodyPr>
          <a:lstStyle/>
          <a:p>
            <a:pPr defTabSz="609313">
              <a:defRPr/>
            </a:pPr>
            <a:r>
              <a:rPr lang="en-US" sz="1100" dirty="0">
                <a:solidFill>
                  <a:srgbClr val="277EB5"/>
                </a:solidFill>
                <a:cs typeface="Segoe UI" panose="020B0502040204020203" pitchFamily="34" charset="0"/>
              </a:rPr>
              <a:t>© 2016 Microsoft Corporation. All rights reserved.</a:t>
            </a:r>
          </a:p>
        </p:txBody>
      </p:sp>
      <p:sp>
        <p:nvSpPr>
          <p:cNvPr id="10" name="TextBox 9"/>
          <p:cNvSpPr txBox="1"/>
          <p:nvPr userDrawn="1"/>
        </p:nvSpPr>
        <p:spPr>
          <a:xfrm>
            <a:off x="304801" y="613935"/>
            <a:ext cx="11684000" cy="2438400"/>
          </a:xfrm>
          <a:prstGeom prst="rect">
            <a:avLst/>
          </a:prstGeom>
          <a:noFill/>
          <a:ln>
            <a:noFill/>
          </a:ln>
        </p:spPr>
        <p:txBody>
          <a:bodyPr vert="horz" wrap="square" lIns="243742" tIns="182807" rIns="121873" bIns="60935" rtlCol="0" anchor="t" anchorCtr="0">
            <a:normAutofit/>
          </a:bodyPr>
          <a:lstStyle/>
          <a:p>
            <a:pPr defTabSz="609313">
              <a:spcAft>
                <a:spcPts val="800"/>
              </a:spcAft>
              <a:defRPr/>
            </a:pPr>
            <a:r>
              <a:rPr lang="en-US" sz="1200" dirty="0">
                <a:solidFill>
                  <a:srgbClr val="000000">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313">
              <a:spcAft>
                <a:spcPts val="800"/>
              </a:spcAft>
              <a:defRPr/>
            </a:pPr>
            <a:r>
              <a:rPr lang="en-US" sz="1200" dirty="0">
                <a:solidFill>
                  <a:srgbClr val="000000">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313">
              <a:spcAft>
                <a:spcPts val="800"/>
              </a:spcAft>
              <a:defRPr/>
            </a:pPr>
            <a:r>
              <a:rPr lang="en-US" sz="1200" dirty="0">
                <a:solidFill>
                  <a:srgbClr val="000000">
                    <a:alpha val="87000"/>
                  </a:srgbClr>
                </a:solidFill>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313">
              <a:spcAft>
                <a:spcPts val="800"/>
              </a:spcAft>
              <a:defRPr/>
            </a:pPr>
            <a:endParaRPr lang="en-US" sz="1400" dirty="0">
              <a:solidFill>
                <a:srgbClr val="000000">
                  <a:alpha val="87000"/>
                </a:srgbClr>
              </a:solidFill>
              <a:cs typeface="Segoe UI" panose="020B0502040204020203" pitchFamily="34" charset="0"/>
            </a:endParaRPr>
          </a:p>
        </p:txBody>
      </p:sp>
    </p:spTree>
    <p:custDataLst>
      <p:tags r:id="rId1"/>
    </p:custDataLst>
    <p:extLst>
      <p:ext uri="{BB962C8B-B14F-4D97-AF65-F5344CB8AC3E}">
        <p14:creationId xmlns:p14="http://schemas.microsoft.com/office/powerpoint/2010/main" val="7190885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7" name="Picture Placeholder 4"/>
          <p:cNvSpPr>
            <a:spLocks noGrp="1"/>
          </p:cNvSpPr>
          <p:nvPr>
            <p:ph type="pic" sz="quarter" idx="17"/>
          </p:nvPr>
        </p:nvSpPr>
        <p:spPr>
          <a:xfrm>
            <a:off x="10363201"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0"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414534885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923775311"/>
      </p:ext>
    </p:extLst>
  </p:cSld>
  <p:clrMapOvr>
    <a:masterClrMapping/>
  </p:clrMapOvr>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6"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9"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734420490"/>
      </p:ext>
    </p:extLst>
  </p:cSld>
  <p:clrMapOvr>
    <a:masterClrMapping/>
  </p:clrMapOvr>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7" name="Picture Placeholder 4"/>
          <p:cNvSpPr>
            <a:spLocks noGrp="1"/>
          </p:cNvSpPr>
          <p:nvPr>
            <p:ph type="pic" sz="quarter" idx="17"/>
          </p:nvPr>
        </p:nvSpPr>
        <p:spPr>
          <a:xfrm>
            <a:off x="10363201"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0" name="Slide Number Placeholder 3"/>
          <p:cNvSpPr>
            <a:spLocks noGrp="1"/>
          </p:cNvSpPr>
          <p:nvPr>
            <p:ph type="sldNum" sz="quarter" idx="18"/>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997953274"/>
      </p:ext>
    </p:extLst>
  </p:cSld>
  <p:clrMapOvr>
    <a:masterClrMapping/>
  </p:clrMapOvr>
  <p:hf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1"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873197942"/>
      </p:ext>
    </p:extLst>
  </p:cSld>
  <p:clrMapOvr>
    <a:masterClrMapping/>
  </p:clrMapOvr>
  <p:hf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a:t>Click icon to add picture</a:t>
            </a:r>
            <a:endParaRPr lang="en-US" noProof="0" dirty="0"/>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0" name="Picture Placeholder 4"/>
          <p:cNvSpPr>
            <a:spLocks noGrp="1"/>
          </p:cNvSpPr>
          <p:nvPr>
            <p:ph type="pic" sz="quarter" idx="18"/>
          </p:nvPr>
        </p:nvSpPr>
        <p:spPr>
          <a:xfrm>
            <a:off x="10668001" y="0"/>
            <a:ext cx="1524000" cy="1143000"/>
          </a:xfrm>
        </p:spPr>
        <p:txBody>
          <a:bodyPr rtlCol="0">
            <a:normAutofit/>
          </a:bodyPr>
          <a:lstStyle>
            <a:lvl1pPr>
              <a:defRPr>
                <a:solidFill>
                  <a:srgbClr val="000000"/>
                </a:solidFill>
              </a:defRPr>
            </a:lvl1pPr>
          </a:lstStyle>
          <a:p>
            <a:pPr lvl="0"/>
            <a:r>
              <a:rPr lang="en-US" noProof="0"/>
              <a:t>Click icon to add picture</a:t>
            </a:r>
            <a:endParaRPr lang="en-US" noProof="0" dirty="0"/>
          </a:p>
        </p:txBody>
      </p:sp>
      <p:sp>
        <p:nvSpPr>
          <p:cNvPr id="11"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154962781"/>
      </p:ext>
    </p:extLst>
  </p:cSld>
  <p:clrMapOvr>
    <a:masterClrMapping/>
  </p:clrMapOvr>
  <p:hf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itle">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
        <p:nvSpPr>
          <p:cNvPr id="5" name="Slide Number Placeholder 4"/>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r>
              <a:rPr lang="en-US" dirty="0">
                <a:solidFill>
                  <a:schemeClr val="bg1"/>
                </a:solidFill>
              </a:rPr>
              <a:t>&lt;#&gt;</a:t>
            </a:r>
          </a:p>
        </p:txBody>
      </p:sp>
    </p:spTree>
    <p:extLst>
      <p:ext uri="{BB962C8B-B14F-4D97-AF65-F5344CB8AC3E}">
        <p14:creationId xmlns:p14="http://schemas.microsoft.com/office/powerpoint/2010/main" val="54016987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51498450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z="1200">
                <a:solidFill>
                  <a:schemeClr val="bg1"/>
                </a:solidFill>
              </a:defRPr>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pPr/>
              <a:t>‹#›</a:t>
            </a:fld>
            <a:endParaRPr lang="en-US" dirty="0"/>
          </a:p>
        </p:txBody>
      </p:sp>
    </p:spTree>
    <p:extLst>
      <p:ext uri="{BB962C8B-B14F-4D97-AF65-F5344CB8AC3E}">
        <p14:creationId xmlns:p14="http://schemas.microsoft.com/office/powerpoint/2010/main" val="181951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0118" y="228603"/>
            <a:ext cx="11173883" cy="666387"/>
          </a:xfrm>
        </p:spPr>
        <p:txBody>
          <a:bodyPr>
            <a:noAutofit/>
          </a:bodyPr>
          <a:lstStyle>
            <a:lvl1pPr algn="ctr">
              <a:defRPr sz="4400"/>
            </a:lvl1pPr>
          </a:lstStyle>
          <a:p>
            <a:r>
              <a:rPr lang="en-US" dirty="0"/>
              <a:t>Click to edit Master title style</a:t>
            </a:r>
          </a:p>
        </p:txBody>
      </p:sp>
      <p:sp>
        <p:nvSpPr>
          <p:cNvPr id="5" name="Slide Number Placeholder 4"/>
          <p:cNvSpPr>
            <a:spLocks noGrp="1"/>
          </p:cNvSpPr>
          <p:nvPr>
            <p:ph type="sldNum" sz="quarter" idx="11"/>
          </p:nvPr>
        </p:nvSpPr>
        <p:spPr>
          <a:xfrm>
            <a:off x="9229929" y="6396038"/>
            <a:ext cx="2743200" cy="365125"/>
          </a:xfr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300274398"/>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3974008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247703379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
        <p:nvSpPr>
          <p:cNvPr id="3" name="Slide Number Placeholder 2"/>
          <p:cNvSpPr>
            <a:spLocks noGrp="1"/>
          </p:cNvSpPr>
          <p:nvPr>
            <p:ph type="sldNum" sz="quarter" idx="10"/>
          </p:nvPr>
        </p:nvSpPr>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28256238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27419664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55510437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3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0686457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a:t>
            </a:fld>
            <a:endParaRPr lang="en-US" dirty="0"/>
          </a:p>
        </p:txBody>
      </p:sp>
    </p:spTree>
    <p:extLst>
      <p:ext uri="{BB962C8B-B14F-4D97-AF65-F5344CB8AC3E}">
        <p14:creationId xmlns:p14="http://schemas.microsoft.com/office/powerpoint/2010/main" val="151176788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a:t>
            </a:fld>
            <a:endParaRPr lang="en-US" dirty="0"/>
          </a:p>
        </p:txBody>
      </p:sp>
    </p:spTree>
    <p:extLst>
      <p:ext uri="{BB962C8B-B14F-4D97-AF65-F5344CB8AC3E}">
        <p14:creationId xmlns:p14="http://schemas.microsoft.com/office/powerpoint/2010/main" val="206088449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Lesson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0"/>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572000" y="3200400"/>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C4449D8D-FAFF-4D87-A4C8-DB13590C7C5A}" type="slidenum">
              <a:rPr lang="en-US"/>
              <a:pPr>
                <a:defRPr/>
              </a:pPr>
              <a:t>‹#›</a:t>
            </a:fld>
            <a:endParaRPr lang="en-US" dirty="0"/>
          </a:p>
        </p:txBody>
      </p:sp>
    </p:spTree>
    <p:extLst>
      <p:ext uri="{BB962C8B-B14F-4D97-AF65-F5344CB8AC3E}">
        <p14:creationId xmlns:p14="http://schemas.microsoft.com/office/powerpoint/2010/main" val="220109237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2819400"/>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dirty="0"/>
          </a:p>
        </p:txBody>
      </p:sp>
    </p:spTree>
    <p:extLst>
      <p:ext uri="{BB962C8B-B14F-4D97-AF65-F5344CB8AC3E}">
        <p14:creationId xmlns:p14="http://schemas.microsoft.com/office/powerpoint/2010/main" val="309866555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05481678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4223626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2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Picture Placeholder 4"/>
          <p:cNvSpPr>
            <a:spLocks noGrp="1"/>
          </p:cNvSpPr>
          <p:nvPr>
            <p:ph type="pic" sz="quarter" idx="18"/>
          </p:nvPr>
        </p:nvSpPr>
        <p:spPr>
          <a:xfrm>
            <a:off x="10668001"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12" name="Slide Number Placeholder 3"/>
          <p:cNvSpPr>
            <a:spLocks noGrp="1"/>
          </p:cNvSpPr>
          <p:nvPr>
            <p:ph type="sldNum" sz="quarter" idx="19"/>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2094755829"/>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18"/>
          <p:cNvSpPr>
            <a:spLocks noGrp="1"/>
          </p:cNvSpPr>
          <p:nvPr>
            <p:ph type="body" sz="quarter" idx="16"/>
          </p:nvPr>
        </p:nvSpPr>
        <p:spPr>
          <a:xfrm>
            <a:off x="0"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8" name="Picture Placeholder 4"/>
          <p:cNvSpPr>
            <a:spLocks noGrp="1"/>
          </p:cNvSpPr>
          <p:nvPr>
            <p:ph type="pic" sz="quarter" idx="18"/>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3"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92827505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6"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89127383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1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rgbClr val="0A5BBA"/>
          </a:solidFill>
        </p:spPr>
        <p:txBody>
          <a:bodyPr>
            <a:normAutofit/>
          </a:bodyPr>
          <a:lstStyle>
            <a:lvl1pPr>
              <a:defRPr sz="2400" baseline="0">
                <a:solidFill>
                  <a:schemeClr val="tx1"/>
                </a:solidFill>
                <a:latin typeface="+mn-lt"/>
              </a:defRPr>
            </a:lvl1pPr>
          </a:lstStyle>
          <a:p>
            <a:r>
              <a:rPr lang="en-US"/>
              <a:t>Click to edit Master title style</a:t>
            </a:r>
            <a:endParaRPr lang="en-US" dirty="0"/>
          </a:p>
        </p:txBody>
      </p:sp>
      <p:sp>
        <p:nvSpPr>
          <p:cNvPr id="14" name="Content Placeholder 13"/>
          <p:cNvSpPr>
            <a:spLocks noGrp="1"/>
          </p:cNvSpPr>
          <p:nvPr>
            <p:ph sz="quarter" idx="13"/>
          </p:nvPr>
        </p:nvSpPr>
        <p:spPr>
          <a:xfrm>
            <a:off x="4572000" y="1143000"/>
            <a:ext cx="7010400" cy="4953000"/>
          </a:xfrm>
          <a:prstGeom prst="rect">
            <a:avLst/>
          </a:prstGeom>
        </p:spPr>
        <p:txBody>
          <a:bodyPr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6716AF58-E252-4531-9AFB-5E7A7A5F2997}" type="slidenum">
              <a:rPr lang="en-US"/>
              <a:pPr>
                <a:defRPr/>
              </a:pPr>
              <a:t>‹#›</a:t>
            </a:fld>
            <a:endParaRPr lang="en-US" dirty="0"/>
          </a:p>
        </p:txBody>
      </p:sp>
    </p:spTree>
    <p:extLst>
      <p:ext uri="{BB962C8B-B14F-4D97-AF65-F5344CB8AC3E}">
        <p14:creationId xmlns:p14="http://schemas.microsoft.com/office/powerpoint/2010/main" val="165794723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dirty="0"/>
              <a:t>Click icon to add picture</a:t>
            </a:r>
          </a:p>
        </p:txBody>
      </p:sp>
      <p:sp>
        <p:nvSpPr>
          <p:cNvPr id="2" name="Title 1"/>
          <p:cNvSpPr>
            <a:spLocks noGrp="1"/>
          </p:cNvSpPr>
          <p:nvPr>
            <p:ph type="title"/>
          </p:nvPr>
        </p:nvSpPr>
        <p:spPr>
          <a:xfrm>
            <a:off x="0"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a:t>
            </a:fld>
            <a:endParaRPr lang="en-US" dirty="0"/>
          </a:p>
        </p:txBody>
      </p:sp>
    </p:spTree>
    <p:extLst>
      <p:ext uri="{BB962C8B-B14F-4D97-AF65-F5344CB8AC3E}">
        <p14:creationId xmlns:p14="http://schemas.microsoft.com/office/powerpoint/2010/main" val="234237627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0"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a:t>
            </a:fld>
            <a:endParaRPr lang="en-US" dirty="0"/>
          </a:p>
        </p:txBody>
      </p:sp>
    </p:spTree>
    <p:extLst>
      <p:ext uri="{BB962C8B-B14F-4D97-AF65-F5344CB8AC3E}">
        <p14:creationId xmlns:p14="http://schemas.microsoft.com/office/powerpoint/2010/main" val="339770130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0516603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p:cSld name="Alternating tiles">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3048000" cy="2286000"/>
          </a:xfrm>
          <a:solidFill>
            <a:schemeClr val="accent1"/>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chemeClr val="bg2"/>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rtlCol="0">
            <a:normAutofit/>
          </a:bodyPr>
          <a:lstStyle/>
          <a:p>
            <a:pPr lvl="0"/>
            <a:r>
              <a:rPr lang="en-US" noProof="0" dirty="0"/>
              <a:t>Click icon to add picture</a:t>
            </a:r>
          </a:p>
        </p:txBody>
      </p:sp>
      <p:sp>
        <p:nvSpPr>
          <p:cNvPr id="24" name="Picture Placeholder 22"/>
          <p:cNvSpPr>
            <a:spLocks noGrp="1"/>
          </p:cNvSpPr>
          <p:nvPr>
            <p:ph type="pic" sz="quarter" idx="16"/>
          </p:nvPr>
        </p:nvSpPr>
        <p:spPr>
          <a:xfrm>
            <a:off x="9144000" y="1143000"/>
            <a:ext cx="3048000" cy="2286000"/>
          </a:xfrm>
        </p:spPr>
        <p:txBody>
          <a:bodyPr rtlCol="0">
            <a:normAutofit/>
          </a:bodyPr>
          <a:lstStyle/>
          <a:p>
            <a:pPr lvl="0"/>
            <a:r>
              <a:rPr lang="en-US" noProof="0" dirty="0"/>
              <a:t>Click icon to add picture</a:t>
            </a:r>
          </a:p>
        </p:txBody>
      </p:sp>
      <p:sp>
        <p:nvSpPr>
          <p:cNvPr id="25" name="Picture Placeholder 22"/>
          <p:cNvSpPr>
            <a:spLocks noGrp="1"/>
          </p:cNvSpPr>
          <p:nvPr>
            <p:ph type="pic" sz="quarter" idx="17"/>
          </p:nvPr>
        </p:nvSpPr>
        <p:spPr>
          <a:xfrm>
            <a:off x="6096000" y="3429000"/>
            <a:ext cx="3048000" cy="2286000"/>
          </a:xfrm>
        </p:spPr>
        <p:txBody>
          <a:bodyPr rtlCol="0">
            <a:normAutofit/>
          </a:bodyPr>
          <a:lstStyle/>
          <a:p>
            <a:pPr lvl="0"/>
            <a:r>
              <a:rPr lang="en-US" noProof="0" dirty="0"/>
              <a:t>Click icon to add picture</a:t>
            </a:r>
          </a:p>
        </p:txBody>
      </p:sp>
      <p:sp>
        <p:nvSpPr>
          <p:cNvPr id="10"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425601701"/>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p:nvPr>
        </p:nvSpPr>
        <p:spPr>
          <a:xfrm>
            <a:off x="0"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a:t>
            </a:fld>
            <a:endParaRPr lang="en-US" dirty="0"/>
          </a:p>
        </p:txBody>
      </p:sp>
    </p:spTree>
    <p:extLst>
      <p:ext uri="{BB962C8B-B14F-4D97-AF65-F5344CB8AC3E}">
        <p14:creationId xmlns:p14="http://schemas.microsoft.com/office/powerpoint/2010/main" val="389371336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5"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93461863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710279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61747"/>
          </a:xfrm>
        </p:spPr>
        <p:txBody>
          <a:bodyPr/>
          <a:lstStyle>
            <a:lvl1pPr>
              <a:defRPr sz="5499"/>
            </a:lvl1pPr>
          </a:lstStyle>
          <a:p>
            <a:r>
              <a:rPr lang="en-US" dirty="0"/>
              <a:t>Click to edit Master title style</a:t>
            </a:r>
          </a:p>
        </p:txBody>
      </p:sp>
      <p:sp>
        <p:nvSpPr>
          <p:cNvPr id="3" name="Content Placeholder 2"/>
          <p:cNvSpPr>
            <a:spLocks noGrp="1"/>
          </p:cNvSpPr>
          <p:nvPr>
            <p:ph idx="1"/>
          </p:nvPr>
        </p:nvSpPr>
        <p:spPr>
          <a:xfrm>
            <a:off x="519249" y="1447800"/>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7683698"/>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7" name="Picture Placeholder 4"/>
          <p:cNvSpPr>
            <a:spLocks noGrp="1"/>
          </p:cNvSpPr>
          <p:nvPr>
            <p:ph type="pic" sz="quarter" idx="17"/>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0"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50863460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10257627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61055894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438467" cy="1499840"/>
          </a:xfrm>
          <a:prstGeom prst="rect">
            <a:avLst/>
          </a:prstGeom>
          <a:noFill/>
          <a:ln>
            <a:noFill/>
          </a:ln>
        </p:spPr>
        <p:txBody>
          <a:bodyPr vert="horz" wrap="square" lIns="243840" tIns="182880" rIns="121920" bIns="60960" rtlCol="0" anchor="t" anchorCtr="0">
            <a:noAutofit/>
          </a:bodyPr>
          <a:lstStyle/>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eaLnBrk="1" fontAlgn="auto" hangingPunct="1">
              <a:lnSpc>
                <a:spcPct val="90000"/>
              </a:lnSpc>
              <a:spcBef>
                <a:spcPts val="0"/>
              </a:spcBef>
              <a:spcAft>
                <a:spcPts val="800"/>
              </a:spcAft>
            </a:pPr>
            <a:endParaRPr lang="en-US" sz="1100" dirty="0">
              <a:solidFill>
                <a:srgbClr val="3F3F3F">
                  <a:alpha val="87000"/>
                </a:srgbClr>
              </a:solidFill>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Conditions and Terms of Use</a:t>
            </a:r>
            <a:endParaRPr lang="en-US" sz="1467" dirty="0">
              <a:solidFill>
                <a:prstClr val="black"/>
              </a:solidFill>
              <a:latin typeface="Calibri" panose="020F0502020204030204"/>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 2015 Microsoft Corporation. All rights reserved.</a:t>
            </a:r>
          </a:p>
        </p:txBody>
      </p:sp>
      <p:sp>
        <p:nvSpPr>
          <p:cNvPr id="10" name="TextBox 9"/>
          <p:cNvSpPr txBox="1"/>
          <p:nvPr userDrawn="1"/>
        </p:nvSpPr>
        <p:spPr>
          <a:xfrm>
            <a:off x="304800" y="707073"/>
            <a:ext cx="11438467" cy="2438400"/>
          </a:xfrm>
          <a:prstGeom prst="rect">
            <a:avLst/>
          </a:prstGeom>
          <a:noFill/>
          <a:ln>
            <a:noFill/>
          </a:ln>
        </p:spPr>
        <p:txBody>
          <a:bodyPr vert="horz" wrap="square" lIns="243840" tIns="182880" rIns="121920" bIns="60960" rtlCol="0" anchor="t" anchorCtr="0">
            <a:normAutofit/>
          </a:bodyPr>
          <a:lstStyle/>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eaLnBrk="1" fontAlgn="auto" hangingPunct="1">
              <a:spcBef>
                <a:spcPts val="0"/>
              </a:spcBef>
              <a:spcAft>
                <a:spcPts val="800"/>
              </a:spcAft>
            </a:pPr>
            <a:endParaRPr lang="en-US" sz="1100" dirty="0">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98700643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20989194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51124759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bg1"/>
                </a:solidFill>
                <a:latin typeface="+mn-lt"/>
              </a:defRPr>
            </a:lvl1pPr>
          </a:lstStyle>
          <a:p>
            <a:fld id="{74A398B2-5A34-1A4A-811E-F4027282568C}" type="slidenum">
              <a:rPr lang="en-US" smtClean="0">
                <a:solidFill>
                  <a:srgbClr val="000000"/>
                </a:solidFill>
              </a:rPr>
              <a:pPr/>
              <a:t>‹#›</a:t>
            </a:fld>
            <a:endParaRPr lang="en-US" dirty="0">
              <a:solidFill>
                <a:srgbClr val="000000"/>
              </a:solidFill>
            </a:endParaRPr>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chemeClr val="bg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00901704"/>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6"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6"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71488125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20586889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5478383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9" y="2895602"/>
            <a:ext cx="3566382" cy="842963"/>
          </a:xfrm>
          <a:prstGeom prst="rect">
            <a:avLst/>
          </a:prstGeom>
        </p:spPr>
      </p:pic>
    </p:spTree>
    <p:extLst>
      <p:ext uri="{BB962C8B-B14F-4D97-AF65-F5344CB8AC3E}">
        <p14:creationId xmlns:p14="http://schemas.microsoft.com/office/powerpoint/2010/main" val="3624242174"/>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4257790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3171766"/>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492798"/>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920427759"/>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4259454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94173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8002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21994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68169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2431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60477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21749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1"/>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20" y="1816159"/>
            <a:ext cx="3474481" cy="4149241"/>
          </a:xfrm>
          <a:prstGeom prst="rect">
            <a:avLst/>
          </a:prstGeom>
        </p:spPr>
      </p:pic>
    </p:spTree>
    <p:extLst>
      <p:ext uri="{BB962C8B-B14F-4D97-AF65-F5344CB8AC3E}">
        <p14:creationId xmlns:p14="http://schemas.microsoft.com/office/powerpoint/2010/main" val="3771381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570016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131338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1657061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832263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715850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50847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37662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3462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89334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80284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70100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45918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5302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6957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145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4703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6512564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941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3174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1807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52804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General content light">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152400" y="304801"/>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225" indent="-457112">
              <a:buFont typeface="+mj-lt"/>
              <a:buAutoNum type="alphaLcParenR"/>
              <a:defRPr sz="2000">
                <a:latin typeface="+mn-lt"/>
              </a:defRPr>
            </a:lvl2pPr>
            <a:lvl3pPr marL="857085" indent="0">
              <a:buFont typeface="Arial" panose="020B0604020202020204" pitchFamily="34" charset="0"/>
              <a:buNone/>
              <a:defRPr sz="2000">
                <a:latin typeface="+mn-lt"/>
              </a:defRPr>
            </a:lvl3pPr>
          </a:lstStyle>
          <a:p>
            <a:pPr lvl="0"/>
            <a:r>
              <a:rPr lang="en-US"/>
              <a:t>Click to edit Master text styles</a:t>
            </a:r>
          </a:p>
        </p:txBody>
      </p:sp>
    </p:spTree>
    <p:custDataLst>
      <p:tags r:id="rId1"/>
    </p:custDataLst>
    <p:extLst>
      <p:ext uri="{BB962C8B-B14F-4D97-AF65-F5344CB8AC3E}">
        <p14:creationId xmlns:p14="http://schemas.microsoft.com/office/powerpoint/2010/main" val="21731859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5904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9550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955931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9480252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86647320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248855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28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1405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07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42628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spTree>
      <p:nvGrpSpPr>
        <p:cNvPr id="1" name=""/>
        <p:cNvGrpSpPr/>
        <p:nvPr/>
      </p:nvGrpSpPr>
      <p:grpSpPr>
        <a:xfrm>
          <a:off x="0" y="0"/>
          <a:ext cx="0" cy="0"/>
          <a:chOff x="0" y="0"/>
          <a:chExt cx="0" cy="0"/>
        </a:xfrm>
      </p:grpSpPr>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304800" y="304801"/>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a:t>
            </a:fld>
            <a:endParaRPr lang="en-US" dirty="0"/>
          </a:p>
        </p:txBody>
      </p:sp>
    </p:spTree>
    <p:extLst>
      <p:ext uri="{BB962C8B-B14F-4D97-AF65-F5344CB8AC3E}">
        <p14:creationId xmlns:p14="http://schemas.microsoft.com/office/powerpoint/2010/main" val="38880272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34920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69905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593641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839348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26157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18844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4286"/>
            <a:ext cx="3618381" cy="899665"/>
          </a:xfrm>
        </p:spPr>
        <p:txBody>
          <a:bodyPr lIns="0" tIns="0" rIns="0" bIns="0"/>
          <a:lstStyle>
            <a:lvl1pPr algn="l" defTabSz="914367" rtl="0" eaLnBrk="1" latinLnBrk="0" hangingPunct="1">
              <a:lnSpc>
                <a:spcPts val="3137"/>
              </a:lnSpc>
              <a:spcBef>
                <a:spcPct val="0"/>
              </a:spcBef>
              <a:buNone/>
              <a:defRPr lang="en-US" sz="2745" b="0" kern="1200" cap="none" spc="-49"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7418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326797" y="2831012"/>
            <a:ext cx="3348219" cy="2237377"/>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Webinar title 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326797" y="2383682"/>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137317" y="88337"/>
            <a:ext cx="2650698" cy="875905"/>
          </a:xfrm>
          <a:prstGeom prst="rect">
            <a:avLst/>
          </a:prstGeom>
        </p:spPr>
      </p:pic>
    </p:spTree>
    <p:extLst>
      <p:ext uri="{BB962C8B-B14F-4D97-AF65-F5344CB8AC3E}">
        <p14:creationId xmlns:p14="http://schemas.microsoft.com/office/powerpoint/2010/main" val="259994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60" y="2180711"/>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60" y="4304556"/>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84712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2"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2"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6"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6"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55681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141319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4"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0" y="1371601"/>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a:t>
            </a:fld>
            <a:endParaRPr lang="en-US" dirty="0"/>
          </a:p>
        </p:txBody>
      </p:sp>
    </p:spTree>
    <p:extLst>
      <p:ext uri="{BB962C8B-B14F-4D97-AF65-F5344CB8AC3E}">
        <p14:creationId xmlns:p14="http://schemas.microsoft.com/office/powerpoint/2010/main" val="27184457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43021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2530312"/>
            <a:ext cx="5381897" cy="1797377"/>
          </a:xfrm>
        </p:spPr>
        <p:txBody>
          <a:bodyPr anchor="ctr"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15218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1530243"/>
            <a:ext cx="5381897" cy="2075107"/>
          </a:xfrm>
        </p:spPr>
        <p:txBody>
          <a:bodyPr anchor="b"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1"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70153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5764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1"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2" y="856632"/>
            <a:ext cx="7184571" cy="5300329"/>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2"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73191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3"/>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2212703"/>
            <a:ext cx="4737463" cy="3961674"/>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4" y="409576"/>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16566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3491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bg1"/>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610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2871363"/>
            <a:ext cx="3317965"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365762" y="3542213"/>
            <a:ext cx="3317965"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8072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3124672"/>
            <a:ext cx="3317965"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0785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 Overview">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0" y="1371601"/>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1"/>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572000" y="3200401"/>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p:txBody>
      </p:sp>
      <p:sp>
        <p:nvSpPr>
          <p:cNvPr id="6" name="Slide Number Placeholder 3"/>
          <p:cNvSpPr>
            <a:spLocks noGrp="1"/>
          </p:cNvSpPr>
          <p:nvPr>
            <p:ph type="sldNum" sz="quarter" idx="15"/>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C4449D8D-FAFF-4D87-A4C8-DB13590C7C5A}" type="slidenum">
              <a:rPr lang="en-US"/>
              <a:pPr>
                <a:defRPr/>
              </a:pPr>
              <a:t>‹#›</a:t>
            </a:fld>
            <a:endParaRPr lang="en-US" dirty="0"/>
          </a:p>
        </p:txBody>
      </p:sp>
    </p:spTree>
    <p:extLst>
      <p:ext uri="{BB962C8B-B14F-4D97-AF65-F5344CB8AC3E}">
        <p14:creationId xmlns:p14="http://schemas.microsoft.com/office/powerpoint/2010/main" val="1027112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9109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2764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8592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19398090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03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07609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66413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362098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226746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3"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2" name="Title 1"/>
          <p:cNvSpPr>
            <a:spLocks noGrp="1"/>
          </p:cNvSpPr>
          <p:nvPr>
            <p:ph type="title"/>
          </p:nvPr>
        </p:nvSpPr>
        <p:spPr>
          <a:xfrm>
            <a:off x="304800" y="2819401"/>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dirty="0"/>
          </a:p>
        </p:txBody>
      </p:sp>
    </p:spTree>
    <p:extLst>
      <p:ext uri="{BB962C8B-B14F-4D97-AF65-F5344CB8AC3E}">
        <p14:creationId xmlns:p14="http://schemas.microsoft.com/office/powerpoint/2010/main" val="7687392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497999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63460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51746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512205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13720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773721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2128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564203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0687157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669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39"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4"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5042027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772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58767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9938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60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01013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217486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94886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05163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036846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83089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74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sz="1800"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39"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4" name="Slide Number Placeholder 3"/>
          <p:cNvSpPr txBox="1">
            <a:spLocks/>
          </p:cNvSpPr>
          <p:nvPr userDrawn="1"/>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5" name="Slide Number Placeholder 3"/>
          <p:cNvSpPr>
            <a:spLocks noGrp="1"/>
          </p:cNvSpPr>
          <p:nvPr>
            <p:ph type="sldNum" sz="quarter" idx="14"/>
          </p:nvPr>
        </p:nvSpPr>
        <p:spPr>
          <a:xfrm>
            <a:off x="9353550" y="6492876"/>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4290018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351131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95782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403764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195391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8177009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81678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631602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40765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53789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14277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 Type="http://schemas.openxmlformats.org/officeDocument/2006/relationships/slideLayout" Target="../slideLayouts/slideLayout213.xml"/><Relationship Id="rId21" Type="http://schemas.openxmlformats.org/officeDocument/2006/relationships/slideLayout" Target="../slideLayouts/slideLayout231.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slideLayout" Target="../slideLayouts/slideLayout239.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theme" Target="../theme/theme10.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31" Type="http://schemas.openxmlformats.org/officeDocument/2006/relationships/slideLayout" Target="../slideLayouts/slideLayout241.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slideLayout" Target="../slideLayouts/slideLayout254.xml"/><Relationship Id="rId18" Type="http://schemas.openxmlformats.org/officeDocument/2006/relationships/slideLayout" Target="../slideLayouts/slideLayout259.xml"/><Relationship Id="rId26" Type="http://schemas.openxmlformats.org/officeDocument/2006/relationships/theme" Target="../theme/theme11.xml"/><Relationship Id="rId3" Type="http://schemas.openxmlformats.org/officeDocument/2006/relationships/slideLayout" Target="../slideLayouts/slideLayout244.xml"/><Relationship Id="rId21" Type="http://schemas.openxmlformats.org/officeDocument/2006/relationships/slideLayout" Target="../slideLayouts/slideLayout262.xml"/><Relationship Id="rId7" Type="http://schemas.openxmlformats.org/officeDocument/2006/relationships/slideLayout" Target="../slideLayouts/slideLayout248.xml"/><Relationship Id="rId12" Type="http://schemas.openxmlformats.org/officeDocument/2006/relationships/slideLayout" Target="../slideLayouts/slideLayout253.xml"/><Relationship Id="rId17" Type="http://schemas.openxmlformats.org/officeDocument/2006/relationships/slideLayout" Target="../slideLayouts/slideLayout258.xml"/><Relationship Id="rId25" Type="http://schemas.openxmlformats.org/officeDocument/2006/relationships/slideLayout" Target="../slideLayouts/slideLayout266.xml"/><Relationship Id="rId2" Type="http://schemas.openxmlformats.org/officeDocument/2006/relationships/slideLayout" Target="../slideLayouts/slideLayout243.xml"/><Relationship Id="rId16" Type="http://schemas.openxmlformats.org/officeDocument/2006/relationships/slideLayout" Target="../slideLayouts/slideLayout257.xml"/><Relationship Id="rId20" Type="http://schemas.openxmlformats.org/officeDocument/2006/relationships/slideLayout" Target="../slideLayouts/slideLayout261.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24" Type="http://schemas.openxmlformats.org/officeDocument/2006/relationships/slideLayout" Target="../slideLayouts/slideLayout265.xml"/><Relationship Id="rId5" Type="http://schemas.openxmlformats.org/officeDocument/2006/relationships/slideLayout" Target="../slideLayouts/slideLayout246.xml"/><Relationship Id="rId15" Type="http://schemas.openxmlformats.org/officeDocument/2006/relationships/slideLayout" Target="../slideLayouts/slideLayout256.xml"/><Relationship Id="rId23" Type="http://schemas.openxmlformats.org/officeDocument/2006/relationships/slideLayout" Target="../slideLayouts/slideLayout264.xml"/><Relationship Id="rId10" Type="http://schemas.openxmlformats.org/officeDocument/2006/relationships/slideLayout" Target="../slideLayouts/slideLayout251.xml"/><Relationship Id="rId19" Type="http://schemas.openxmlformats.org/officeDocument/2006/relationships/slideLayout" Target="../slideLayouts/slideLayout260.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4" Type="http://schemas.openxmlformats.org/officeDocument/2006/relationships/slideLayout" Target="../slideLayouts/slideLayout255.xml"/><Relationship Id="rId22" Type="http://schemas.openxmlformats.org/officeDocument/2006/relationships/slideLayout" Target="../slideLayouts/slideLayout263.xml"/><Relationship Id="rId27" Type="http://schemas.openxmlformats.org/officeDocument/2006/relationships/image" Target="../media/image24.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theme" Target="../theme/theme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image" Target="../media/image14.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theme" Target="../theme/theme5.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image" Target="../media/image24.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38" Type="http://schemas.openxmlformats.org/officeDocument/2006/relationships/image" Target="../media/image28.png"/><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37" Type="http://schemas.openxmlformats.org/officeDocument/2006/relationships/theme" Target="../theme/theme6.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slideLayout" Target="../slideLayouts/slideLayout144.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34" Type="http://schemas.openxmlformats.org/officeDocument/2006/relationships/image" Target="../media/image24.emf"/><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theme" Target="../theme/theme7.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29" Type="http://schemas.openxmlformats.org/officeDocument/2006/relationships/slideLayout" Target="../slideLayouts/slideLayout173.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31" Type="http://schemas.openxmlformats.org/officeDocument/2006/relationships/slideLayout" Target="../slideLayouts/slideLayout175.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179.xml"/><Relationship Id="rId7" Type="http://schemas.openxmlformats.org/officeDocument/2006/relationships/theme" Target="../theme/theme8.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5" Type="http://schemas.openxmlformats.org/officeDocument/2006/relationships/slideLayout" Target="../slideLayouts/slideLayout181.xml"/><Relationship Id="rId4" Type="http://schemas.openxmlformats.org/officeDocument/2006/relationships/slideLayout" Target="../slideLayouts/slideLayout18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26" Type="http://schemas.openxmlformats.org/officeDocument/2006/relationships/slideLayout" Target="../slideLayouts/slideLayout208.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5" Type="http://schemas.openxmlformats.org/officeDocument/2006/relationships/slideLayout" Target="../slideLayouts/slideLayout207.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29" Type="http://schemas.openxmlformats.org/officeDocument/2006/relationships/theme" Target="../theme/theme9.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24" Type="http://schemas.openxmlformats.org/officeDocument/2006/relationships/slideLayout" Target="../slideLayouts/slideLayout206.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slideLayout" Target="../slideLayouts/slideLayout205.xml"/><Relationship Id="rId28" Type="http://schemas.openxmlformats.org/officeDocument/2006/relationships/slideLayout" Target="../slideLayouts/slideLayout210.xml"/><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slideLayout" Target="../slideLayouts/slideLayout204.xml"/><Relationship Id="rId27" Type="http://schemas.openxmlformats.org/officeDocument/2006/relationships/slideLayout" Target="../slideLayouts/slideLayout209.xml"/><Relationship Id="rId30" Type="http://schemas.openxmlformats.org/officeDocument/2006/relationships/image" Target="../media/image4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Tree>
    <p:custDataLst>
      <p:tags r:id="rId26"/>
    </p:custDataLst>
    <p:extLst>
      <p:ext uri="{BB962C8B-B14F-4D97-AF65-F5344CB8AC3E}">
        <p14:creationId xmlns:p14="http://schemas.microsoft.com/office/powerpoint/2010/main" val="256123231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5" r:id="rId24"/>
  </p:sldLayoutIdLst>
  <p:hf hdr="0" ftr="0" dt="0"/>
  <p:txStyles>
    <p:titleStyle>
      <a:lvl1pPr algn="ctr" rtl="0" fontAlgn="base">
        <a:spcBef>
          <a:spcPct val="0"/>
        </a:spcBef>
        <a:spcAft>
          <a:spcPct val="0"/>
        </a:spcAft>
        <a:defRPr sz="2000">
          <a:solidFill>
            <a:schemeClr val="tx1"/>
          </a:solidFill>
          <a:latin typeface="+mn-lt"/>
          <a:ea typeface="Segoe Pro Light"/>
          <a:cs typeface="Segoe Pro Light"/>
        </a:defRPr>
      </a:lvl1pPr>
      <a:lvl2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5pPr>
      <a:lvl6pPr marL="457112"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6pPr>
      <a:lvl7pPr marL="914225"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7pPr>
      <a:lvl8pPr marL="1371337"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8pPr>
      <a:lvl9pPr marL="1828449"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834" indent="-342834"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112"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225"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337"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449" algn="l" rtl="0" fontAlgn="base">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8" name="Slide Number Placeholder 3"/>
          <p:cNvSpPr>
            <a:spLocks noGrp="1"/>
          </p:cNvSpPr>
          <p:nvPr>
            <p:ph type="sldNum" sz="quarter" idx="4"/>
          </p:nvPr>
        </p:nvSpPr>
        <p:spPr>
          <a:xfrm>
            <a:off x="9353550" y="6492875"/>
            <a:ext cx="2844800" cy="365125"/>
          </a:xfrm>
          <a:prstGeom prst="rect">
            <a:avLst/>
          </a:prstGeom>
        </p:spPr>
        <p:txBody>
          <a:bodyPr/>
          <a:lstStyle>
            <a:lvl1pPr algn="r">
              <a:defRPr sz="1200" smtClean="0">
                <a:solidFill>
                  <a:srgbClr val="3F3F3F"/>
                </a:solidFill>
                <a:latin typeface="+mn-lt"/>
              </a:defRPr>
            </a:lvl1pPr>
          </a:lstStyle>
          <a:p>
            <a:pPr>
              <a:defRPr/>
            </a:pPr>
            <a:fld id="{A0AE9EC9-F182-4A35-8041-CBBE9CFA6E78}" type="slidenum">
              <a:rPr lang="en-US" smtClean="0"/>
              <a:pPr>
                <a:defRPr/>
              </a:pPr>
              <a:t>‹#›</a:t>
            </a:fld>
            <a:endParaRPr lang="en-US" dirty="0"/>
          </a:p>
        </p:txBody>
      </p:sp>
    </p:spTree>
    <p:extLst>
      <p:ext uri="{BB962C8B-B14F-4D97-AF65-F5344CB8AC3E}">
        <p14:creationId xmlns:p14="http://schemas.microsoft.com/office/powerpoint/2010/main" val="2135348036"/>
      </p:ext>
    </p:extLst>
  </p:cSld>
  <p:clrMap bg1="dk1" tx1="lt1" bg2="dk2" tx2="lt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 id="2147483895" r:id="rId18"/>
    <p:sldLayoutId id="2147483896" r:id="rId19"/>
    <p:sldLayoutId id="2147483897" r:id="rId20"/>
    <p:sldLayoutId id="2147483898" r:id="rId21"/>
    <p:sldLayoutId id="2147483899" r:id="rId22"/>
    <p:sldLayoutId id="2147483900" r:id="rId23"/>
    <p:sldLayoutId id="2147483901" r:id="rId24"/>
    <p:sldLayoutId id="2147483902" r:id="rId25"/>
    <p:sldLayoutId id="2147483903" r:id="rId26"/>
    <p:sldLayoutId id="2147483904" r:id="rId27"/>
    <p:sldLayoutId id="2147483905" r:id="rId28"/>
    <p:sldLayoutId id="2147483906" r:id="rId29"/>
    <p:sldLayoutId id="2147483907" r:id="rId30"/>
    <p:sldLayoutId id="2147483908" r:id="rId31"/>
  </p:sldLayoutIdLst>
  <p:hf hdr="0" ftr="0" dt="0"/>
  <p:txStyles>
    <p:titleStyle>
      <a:lvl1pPr algn="ctr" rtl="0" fontAlgn="base">
        <a:spcBef>
          <a:spcPct val="0"/>
        </a:spcBef>
        <a:spcAft>
          <a:spcPct val="0"/>
        </a:spcAft>
        <a:defRPr sz="2000">
          <a:solidFill>
            <a:schemeClr val="tx1"/>
          </a:solidFill>
          <a:latin typeface="+mn-lt"/>
          <a:ea typeface="Segoe Pro Light"/>
          <a:cs typeface="Segoe Pro Light"/>
        </a:defRPr>
      </a:lvl1pPr>
      <a:lvl2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5pPr>
      <a:lvl6pPr marL="4572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6pPr>
      <a:lvl7pPr marL="9144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7pPr>
      <a:lvl8pPr marL="13716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8pPr>
      <a:lvl9pPr marL="1828800" algn="ctr" rtl="0" fontAlgn="base">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fontAlgn="base">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fontAlgn="base">
        <a:lnSpc>
          <a:spcPct val="120000"/>
        </a:lnSpc>
        <a:spcBef>
          <a:spcPct val="20000"/>
        </a:spcBef>
        <a:spcAft>
          <a:spcPct val="0"/>
        </a:spcAft>
        <a:defRPr sz="1400">
          <a:solidFill>
            <a:schemeClr val="bg1"/>
          </a:solidFill>
          <a:latin typeface="+mn-lt"/>
          <a:ea typeface="Segoe Pro Light"/>
          <a:cs typeface="Segoe Pro Light"/>
        </a:defRPr>
      </a:lvl2pPr>
      <a:lvl3pPr marL="342900" indent="-342900" algn="l" rtl="0" fontAlgn="base">
        <a:lnSpc>
          <a:spcPct val="120000"/>
        </a:lnSpc>
        <a:spcBef>
          <a:spcPct val="20000"/>
        </a:spcBef>
        <a:spcAft>
          <a:spcPct val="0"/>
        </a:spcAft>
        <a:defRPr sz="1400">
          <a:solidFill>
            <a:schemeClr val="bg1"/>
          </a:solidFill>
          <a:latin typeface="+mn-lt"/>
          <a:ea typeface="Segoe Pro Light"/>
          <a:cs typeface="Segoe Pro Light"/>
        </a:defRPr>
      </a:lvl3pPr>
      <a:lvl4pPr algn="l" rtl="0" fontAlgn="base">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fontAlgn="base">
        <a:lnSpc>
          <a:spcPct val="120000"/>
        </a:lnSpc>
        <a:spcBef>
          <a:spcPct val="20000"/>
        </a:spcBef>
        <a:spcAft>
          <a:spcPct val="0"/>
        </a:spcAft>
        <a:defRPr sz="1400">
          <a:solidFill>
            <a:schemeClr val="bg1"/>
          </a:solidFill>
          <a:latin typeface="+mn-lt"/>
          <a:ea typeface="Segoe Pro Light"/>
          <a:cs typeface="Segoe Pro Light"/>
        </a:defRPr>
      </a:lvl5pPr>
      <a:lvl6pPr marL="457200" algn="l" rtl="0" fontAlgn="base">
        <a:lnSpc>
          <a:spcPct val="120000"/>
        </a:lnSpc>
        <a:spcBef>
          <a:spcPct val="20000"/>
        </a:spcBef>
        <a:spcAft>
          <a:spcPct val="0"/>
        </a:spcAft>
        <a:defRPr sz="1400">
          <a:solidFill>
            <a:schemeClr val="bg1"/>
          </a:solidFill>
          <a:latin typeface="+mn-lt"/>
          <a:ea typeface="Segoe Pro Light"/>
          <a:cs typeface="Segoe Pro Light"/>
        </a:defRPr>
      </a:lvl6pPr>
      <a:lvl7pPr marL="914400" algn="l" rtl="0" fontAlgn="base">
        <a:lnSpc>
          <a:spcPct val="120000"/>
        </a:lnSpc>
        <a:spcBef>
          <a:spcPct val="20000"/>
        </a:spcBef>
        <a:spcAft>
          <a:spcPct val="0"/>
        </a:spcAft>
        <a:defRPr sz="1400">
          <a:solidFill>
            <a:schemeClr val="bg1"/>
          </a:solidFill>
          <a:latin typeface="+mn-lt"/>
          <a:ea typeface="Segoe Pro Light"/>
          <a:cs typeface="Segoe Pro Light"/>
        </a:defRPr>
      </a:lvl7pPr>
      <a:lvl8pPr marL="1371600" algn="l" rtl="0" fontAlgn="base">
        <a:lnSpc>
          <a:spcPct val="120000"/>
        </a:lnSpc>
        <a:spcBef>
          <a:spcPct val="20000"/>
        </a:spcBef>
        <a:spcAft>
          <a:spcPct val="0"/>
        </a:spcAft>
        <a:defRPr sz="1400">
          <a:solidFill>
            <a:schemeClr val="bg1"/>
          </a:solidFill>
          <a:latin typeface="+mn-lt"/>
          <a:ea typeface="Segoe Pro Light"/>
          <a:cs typeface="Segoe Pro Light"/>
        </a:defRPr>
      </a:lvl8pPr>
      <a:lvl9pPr marL="1828800" algn="l" rtl="0" fontAlgn="base">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048010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401845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935" r:id="rId19"/>
    <p:sldLayoutId id="2147483936" r:id="rId20"/>
    <p:sldLayoutId id="2147483937" r:id="rId2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4/30/2019</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72813002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3157921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2225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rm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05639806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ftr="0" dt="0"/>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0078D7"/>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06984014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41201" y="6430750"/>
            <a:ext cx="1508433" cy="554867"/>
          </a:xfrm>
          <a:prstGeom prst="rect">
            <a:avLst/>
          </a:prstGeom>
        </p:spPr>
      </p:pic>
      <p:sp>
        <p:nvSpPr>
          <p:cNvPr id="4" name="Slide Number Placeholder 3"/>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2"/>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93611994"/>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82880" tIns="137160" rIns="91440" bIns="45720" numCol="1" anchor="t" anchorCtr="0" compatLnSpc="1">
            <a:prstTxWarp prst="textNoShape">
              <a:avLst/>
            </a:prstTxWarp>
          </a:bodyPr>
          <a:lstStyle/>
          <a:p>
            <a:pPr lvl="0"/>
            <a:r>
              <a:rPr lang="en-US" altLang="en-US"/>
              <a:t>First level</a:t>
            </a:r>
          </a:p>
          <a:p>
            <a:pPr lvl="3"/>
            <a:r>
              <a:rPr lang="en-US" altLang="en-US"/>
              <a:t>Second level</a:t>
            </a:r>
          </a:p>
          <a:p>
            <a:pPr lvl="2"/>
            <a:r>
              <a:rPr lang="en-US" altLang="en-US"/>
              <a:t>Third level</a:t>
            </a:r>
          </a:p>
        </p:txBody>
      </p:sp>
      <p:sp>
        <p:nvSpPr>
          <p:cNvPr id="7" name="Slide Number Placeholder 3"/>
          <p:cNvSpPr txBox="1">
            <a:spLocks/>
          </p:cNvSpPr>
          <p:nvPr/>
        </p:nvSpPr>
        <p:spPr>
          <a:xfrm>
            <a:off x="4673600" y="6477001"/>
            <a:ext cx="2844800" cy="365125"/>
          </a:xfrm>
          <a:prstGeom prst="rect">
            <a:avLst/>
          </a:prstGeom>
        </p:spPr>
        <p:txBody>
          <a:bodyPr lIns="182854" rIns="182854"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00" dirty="0"/>
              <a:t>Microsoft Confidential</a:t>
            </a:r>
          </a:p>
        </p:txBody>
      </p:sp>
      <p:sp>
        <p:nvSpPr>
          <p:cNvPr id="8" name="Slide Number Placeholder 3"/>
          <p:cNvSpPr>
            <a:spLocks noGrp="1"/>
          </p:cNvSpPr>
          <p:nvPr>
            <p:ph type="sldNum" sz="quarter" idx="4"/>
          </p:nvPr>
        </p:nvSpPr>
        <p:spPr>
          <a:xfrm>
            <a:off x="9353550" y="6492876"/>
            <a:ext cx="2844800" cy="365125"/>
          </a:xfrm>
          <a:prstGeom prst="rect">
            <a:avLst/>
          </a:prstGeom>
        </p:spPr>
        <p:txBody>
          <a:bodyPr/>
          <a:lstStyle>
            <a:lvl1pPr algn="r">
              <a:defRPr sz="1200" smtClean="0">
                <a:solidFill>
                  <a:srgbClr val="3F3F3F"/>
                </a:solidFill>
                <a:latin typeface="+mn-lt"/>
              </a:defRPr>
            </a:lvl1pPr>
          </a:lstStyle>
          <a:p>
            <a:r>
              <a:rPr lang="en-US">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pic>
        <p:nvPicPr>
          <p:cNvPr id="6" name="Picture 5"/>
          <p:cNvPicPr>
            <a:picLocks noChangeAspect="1"/>
          </p:cNvPicPr>
          <p:nvPr userDrawn="1"/>
        </p:nvPicPr>
        <p:blipFill rotWithShape="1">
          <a:blip r:embed="rId30" cstate="print">
            <a:extLst>
              <a:ext uri="{28A0092B-C50C-407E-A947-70E740481C1C}">
                <a14:useLocalDpi xmlns:a14="http://schemas.microsoft.com/office/drawing/2010/main" val="0"/>
              </a:ext>
            </a:extLst>
          </a:blip>
          <a:srcRect r="3957" b="4063"/>
          <a:stretch/>
        </p:blipFill>
        <p:spPr>
          <a:xfrm>
            <a:off x="10947" y="974"/>
            <a:ext cx="12170106" cy="6857027"/>
          </a:xfrm>
          <a:prstGeom prst="rect">
            <a:avLst/>
          </a:prstGeom>
        </p:spPr>
      </p:pic>
    </p:spTree>
    <p:extLst>
      <p:ext uri="{BB962C8B-B14F-4D97-AF65-F5344CB8AC3E}">
        <p14:creationId xmlns:p14="http://schemas.microsoft.com/office/powerpoint/2010/main" val="4229364987"/>
      </p:ext>
    </p:extLst>
  </p:cSld>
  <p:clrMap bg1="dk1" tx1="lt1" bg2="dk2" tx2="lt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 id="2147483873" r:id="rId25"/>
    <p:sldLayoutId id="2147483874" r:id="rId26"/>
    <p:sldLayoutId id="2147483875" r:id="rId27"/>
    <p:sldLayoutId id="2147483876" r:id="rId28"/>
  </p:sldLayoutIdLst>
  <p:hf hdr="0" ftr="0" dt="0"/>
  <p:txStyles>
    <p:titleStyle>
      <a:lvl1pPr algn="ctr" rtl="0" eaLnBrk="1" fontAlgn="base" hangingPunct="1">
        <a:spcBef>
          <a:spcPct val="0"/>
        </a:spcBef>
        <a:spcAft>
          <a:spcPct val="0"/>
        </a:spcAft>
        <a:defRPr sz="2000">
          <a:solidFill>
            <a:schemeClr val="tx1"/>
          </a:solidFill>
          <a:latin typeface="+mn-lt"/>
          <a:ea typeface="Segoe Pro Light"/>
          <a:cs typeface="Segoe Pro Light"/>
        </a:defRPr>
      </a:lvl1pPr>
      <a:lvl2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2pPr>
      <a:lvl3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3pPr>
      <a:lvl4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4pPr>
      <a:lvl5pPr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5pPr>
      <a:lvl6pPr marL="457112"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6pPr>
      <a:lvl7pPr marL="914225"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7pPr>
      <a:lvl8pPr marL="1371337"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8pPr>
      <a:lvl9pPr marL="1828449" algn="ctr" rtl="0" eaLnBrk="1" fontAlgn="base" hangingPunct="1">
        <a:spcBef>
          <a:spcPct val="0"/>
        </a:spcBef>
        <a:spcAft>
          <a:spcPct val="0"/>
        </a:spcAft>
        <a:defRPr sz="2000">
          <a:solidFill>
            <a:schemeClr val="tx1"/>
          </a:solidFill>
          <a:latin typeface="Segoe UI" panose="020B0502040204020203" pitchFamily="34" charset="0"/>
          <a:ea typeface="Segoe Pro Light"/>
          <a:cs typeface="Segoe Pro Light"/>
        </a:defRPr>
      </a:lvl9pPr>
    </p:titleStyle>
    <p:bodyStyle>
      <a:lvl1pPr algn="l" rtl="0" eaLnBrk="1" fontAlgn="base" hangingPunct="1">
        <a:lnSpc>
          <a:spcPct val="120000"/>
        </a:lnSpc>
        <a:spcBef>
          <a:spcPct val="20000"/>
        </a:spcBef>
        <a:spcAft>
          <a:spcPct val="0"/>
        </a:spcAft>
        <a:buFont typeface="+mj-lt"/>
        <a:defRPr sz="1400">
          <a:solidFill>
            <a:schemeClr val="bg1"/>
          </a:solidFill>
          <a:latin typeface="+mn-lt"/>
          <a:ea typeface="Segoe Pro Light"/>
          <a:cs typeface="Segoe Pro Light"/>
        </a:defRPr>
      </a:lvl1pPr>
      <a:lvl2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2pPr>
      <a:lvl3pPr marL="342834" indent="-342834"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3pPr>
      <a:lvl4pPr algn="l" rtl="0" eaLnBrk="1" fontAlgn="base" hangingPunct="1">
        <a:lnSpc>
          <a:spcPct val="120000"/>
        </a:lnSpc>
        <a:spcBef>
          <a:spcPct val="20000"/>
        </a:spcBef>
        <a:spcAft>
          <a:spcPct val="0"/>
        </a:spcAft>
        <a:buFont typeface="Arial" panose="020B0604020202020204" pitchFamily="34" charset="0"/>
        <a:defRPr sz="1400">
          <a:solidFill>
            <a:schemeClr val="bg1"/>
          </a:solidFill>
          <a:latin typeface="+mn-lt"/>
          <a:ea typeface="Segoe Pro Light"/>
          <a:cs typeface="Segoe Pro Light"/>
        </a:defRPr>
      </a:lvl4pPr>
      <a:lvl5pPr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5pPr>
      <a:lvl6pPr marL="457112"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6pPr>
      <a:lvl7pPr marL="914225"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7pPr>
      <a:lvl8pPr marL="1371337"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8pPr>
      <a:lvl9pPr marL="1828449" algn="l" rtl="0" eaLnBrk="1" fontAlgn="base" hangingPunct="1">
        <a:lnSpc>
          <a:spcPct val="120000"/>
        </a:lnSpc>
        <a:spcBef>
          <a:spcPct val="20000"/>
        </a:spcBef>
        <a:spcAft>
          <a:spcPct val="0"/>
        </a:spcAft>
        <a:defRPr sz="1400">
          <a:solidFill>
            <a:schemeClr val="bg1"/>
          </a:solidFill>
          <a:latin typeface="+mn-lt"/>
          <a:ea typeface="Segoe Pro Light"/>
          <a:cs typeface="Segoe Pro Light"/>
        </a:defRPr>
      </a:lvl9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55.xml"/><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azureiam" TargetMode="External"/><Relationship Id="rId2" Type="http://schemas.openxmlformats.org/officeDocument/2006/relationships/notesSlide" Target="../notesSlides/notesSlide12.xml"/><Relationship Id="rId1" Type="http://schemas.openxmlformats.org/officeDocument/2006/relationships/slideLayout" Target="../slideLayouts/slideLayout71.xml"/><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90.xml"/><Relationship Id="rId6" Type="http://schemas.openxmlformats.org/officeDocument/2006/relationships/image" Target="../media/image62.png"/><Relationship Id="rId5" Type="http://schemas.openxmlformats.org/officeDocument/2006/relationships/image" Target="../media/image61.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90.xml"/><Relationship Id="rId6" Type="http://schemas.openxmlformats.org/officeDocument/2006/relationships/image" Target="../media/image64.png"/><Relationship Id="rId5" Type="http://schemas.openxmlformats.org/officeDocument/2006/relationships/image" Target="../media/image61.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5.pn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90.xml"/><Relationship Id="rId6" Type="http://schemas.openxmlformats.org/officeDocument/2006/relationships/image" Target="../media/image62.png"/><Relationship Id="rId5" Type="http://schemas.openxmlformats.org/officeDocument/2006/relationships/image" Target="../media/image64.pn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5.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0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71.svg"/><Relationship Id="rId7" Type="http://schemas.openxmlformats.org/officeDocument/2006/relationships/image" Target="../media/image75.svg"/><Relationship Id="rId2" Type="http://schemas.openxmlformats.org/officeDocument/2006/relationships/image" Target="../media/image70.png"/><Relationship Id="rId1" Type="http://schemas.openxmlformats.org/officeDocument/2006/relationships/slideLayout" Target="../slideLayouts/slideLayout43.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27.xml"/><Relationship Id="rId6" Type="http://schemas.microsoft.com/office/2007/relationships/hdphoto" Target="../media/hdphoto2.wdp"/><Relationship Id="rId5" Type="http://schemas.openxmlformats.org/officeDocument/2006/relationships/image" Target="../media/image78.png"/><Relationship Id="rId4" Type="http://schemas.openxmlformats.org/officeDocument/2006/relationships/image" Target="../media/image77.svg"/></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7.xml"/><Relationship Id="rId5" Type="http://schemas.openxmlformats.org/officeDocument/2006/relationships/image" Target="../media/image82.png"/><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28.xml"/><Relationship Id="rId6" Type="http://schemas.openxmlformats.org/officeDocument/2006/relationships/image" Target="../media/image71.svg"/><Relationship Id="rId5" Type="http://schemas.openxmlformats.org/officeDocument/2006/relationships/image" Target="../media/image85.png"/><Relationship Id="rId4" Type="http://schemas.openxmlformats.org/officeDocument/2006/relationships/image" Target="../media/image84.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32.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png"/></Relationships>
</file>

<file path=ppt/slides/_rels/slide34.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32.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3.png"/><Relationship Id="rId7"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32.xml"/><Relationship Id="rId6" Type="http://schemas.openxmlformats.org/officeDocument/2006/relationships/image" Target="../media/image94.png"/><Relationship Id="rId5" Type="http://schemas.openxmlformats.org/officeDocument/2006/relationships/image" Target="../media/image101.png"/><Relationship Id="rId4" Type="http://schemas.openxmlformats.org/officeDocument/2006/relationships/image" Target="../media/image100.png"/></Relationships>
</file>

<file path=ppt/slides/_rels/slide3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93.png"/><Relationship Id="rId7" Type="http://schemas.openxmlformats.org/officeDocument/2006/relationships/image" Target="../media/image104.png"/><Relationship Id="rId12" Type="http://schemas.openxmlformats.org/officeDocument/2006/relationships/image" Target="../media/image96.svg"/><Relationship Id="rId2" Type="http://schemas.openxmlformats.org/officeDocument/2006/relationships/notesSlide" Target="../notesSlides/notesSlide31.xml"/><Relationship Id="rId1" Type="http://schemas.openxmlformats.org/officeDocument/2006/relationships/slideLayout" Target="../slideLayouts/slideLayout32.xml"/><Relationship Id="rId6" Type="http://schemas.openxmlformats.org/officeDocument/2006/relationships/image" Target="../media/image103.png"/><Relationship Id="rId11" Type="http://schemas.openxmlformats.org/officeDocument/2006/relationships/image" Target="../media/image95.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94.png"/><Relationship Id="rId9" Type="http://schemas.openxmlformats.org/officeDocument/2006/relationships/image" Target="../media/image106.png"/></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3.png"/><Relationship Id="rId1" Type="http://schemas.openxmlformats.org/officeDocument/2006/relationships/slideLayout" Target="../slideLayouts/slideLayout32.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109.png"/></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93.png"/><Relationship Id="rId1" Type="http://schemas.openxmlformats.org/officeDocument/2006/relationships/slideLayout" Target="../slideLayouts/slideLayout31.xml"/><Relationship Id="rId5" Type="http://schemas.openxmlformats.org/officeDocument/2006/relationships/image" Target="../media/image96.sv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2.xml"/><Relationship Id="rId4" Type="http://schemas.openxmlformats.org/officeDocument/2006/relationships/image" Target="../media/image111.png"/></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96.svg"/><Relationship Id="rId2" Type="http://schemas.openxmlformats.org/officeDocument/2006/relationships/notesSlide" Target="../notesSlides/notesSlide32.xml"/><Relationship Id="rId1" Type="http://schemas.openxmlformats.org/officeDocument/2006/relationships/slideLayout" Target="../slideLayouts/slideLayout31.xml"/><Relationship Id="rId6" Type="http://schemas.openxmlformats.org/officeDocument/2006/relationships/image" Target="../media/image95.png"/><Relationship Id="rId5" Type="http://schemas.openxmlformats.org/officeDocument/2006/relationships/image" Target="../media/image99.png"/><Relationship Id="rId4" Type="http://schemas.openxmlformats.org/officeDocument/2006/relationships/image" Target="../media/image98.emf"/></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12.png"/><Relationship Id="rId1" Type="http://schemas.openxmlformats.org/officeDocument/2006/relationships/slideLayout" Target="../slideLayouts/slideLayout43.xml"/><Relationship Id="rId4" Type="http://schemas.openxmlformats.org/officeDocument/2006/relationships/image" Target="../media/image96.svg"/></Relationships>
</file>

<file path=ppt/slides/_rels/slide42.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14.svg"/><Relationship Id="rId7" Type="http://schemas.openxmlformats.org/officeDocument/2006/relationships/image" Target="../media/image118.svg"/><Relationship Id="rId2" Type="http://schemas.openxmlformats.org/officeDocument/2006/relationships/image" Target="../media/image113.png"/><Relationship Id="rId1" Type="http://schemas.openxmlformats.org/officeDocument/2006/relationships/slideLayout" Target="../slideLayouts/slideLayout43.xml"/><Relationship Id="rId6" Type="http://schemas.openxmlformats.org/officeDocument/2006/relationships/image" Target="../media/image117.png"/><Relationship Id="rId5" Type="http://schemas.openxmlformats.org/officeDocument/2006/relationships/image" Target="../media/image116.svg"/><Relationship Id="rId4" Type="http://schemas.openxmlformats.org/officeDocument/2006/relationships/image" Target="../media/image115.png"/><Relationship Id="rId9" Type="http://schemas.openxmlformats.org/officeDocument/2006/relationships/image" Target="../media/image96.svg"/></Relationships>
</file>

<file path=ppt/slides/_rels/slide4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93.png"/><Relationship Id="rId1" Type="http://schemas.openxmlformats.org/officeDocument/2006/relationships/slideLayout" Target="../slideLayouts/slideLayout32.xml"/><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3.xml"/><Relationship Id="rId1" Type="http://schemas.openxmlformats.org/officeDocument/2006/relationships/slideLayout" Target="../slideLayouts/slideLayout28.xml"/><Relationship Id="rId5" Type="http://schemas.openxmlformats.org/officeDocument/2006/relationships/image" Target="../media/image96.svg"/><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32.xml"/><Relationship Id="rId4" Type="http://schemas.openxmlformats.org/officeDocument/2006/relationships/image" Target="../media/image122.emf"/></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slideLayout" Target="../slideLayouts/slideLayout43.xml"/><Relationship Id="rId4" Type="http://schemas.openxmlformats.org/officeDocument/2006/relationships/image" Target="../media/image128.emf"/></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9.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3" Type="http://schemas.openxmlformats.org/officeDocument/2006/relationships/hyperlink" Target="https://azure.microsoft.com/services/cost-management/" TargetMode="External"/><Relationship Id="rId2" Type="http://schemas.openxmlformats.org/officeDocument/2006/relationships/notesSlide" Target="../notesSlides/notesSlide34.xml"/><Relationship Id="rId1" Type="http://schemas.openxmlformats.org/officeDocument/2006/relationships/slideLayout" Target="../slideLayouts/slideLayout45.xml"/><Relationship Id="rId6" Type="http://schemas.openxmlformats.org/officeDocument/2006/relationships/hyperlink" Target="https://azure.microsoft.com/programs/azure-fasttrack/" TargetMode="External"/><Relationship Id="rId5" Type="http://schemas.openxmlformats.org/officeDocument/2006/relationships/hyperlink" Target="https://docs.microsoft.com/rest/api/cost-management/" TargetMode="External"/><Relationship Id="rId4" Type="http://schemas.openxmlformats.org/officeDocument/2006/relationships/hyperlink" Target="https://docs.microsoft.com/azure/cost-management/"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myignite.techcommunity.microsoft.com/sessions/65631?source=sessions" TargetMode="External"/><Relationship Id="rId2" Type="http://schemas.openxmlformats.org/officeDocument/2006/relationships/hyperlink" Target="https://myignite.techcommunity.microsoft.com/sessions/64711?source=sessions" TargetMode="Externa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5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7.xml"/><Relationship Id="rId1" Type="http://schemas.openxmlformats.org/officeDocument/2006/relationships/slideLayout" Target="../slideLayouts/slideLayout245.xml"/><Relationship Id="rId4" Type="http://schemas.microsoft.com/office/2007/relationships/hdphoto" Target="../media/hdphoto3.wdp"/></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48.xml"/><Relationship Id="rId6" Type="http://schemas.openxmlformats.org/officeDocument/2006/relationships/image" Target="../media/image131.png"/><Relationship Id="rId5" Type="http://schemas.openxmlformats.org/officeDocument/2006/relationships/image" Target="../media/image66.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248.xml"/><Relationship Id="rId6" Type="http://schemas.openxmlformats.org/officeDocument/2006/relationships/image" Target="../media/image131.png"/><Relationship Id="rId5" Type="http://schemas.openxmlformats.org/officeDocument/2006/relationships/image" Target="../media/image66.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slides/_rels/slide60.xml.rels><?xml version="1.0" encoding="UTF-8" standalone="yes"?>
<Relationships xmlns="http://schemas.openxmlformats.org/package/2006/relationships"><Relationship Id="rId3" Type="http://schemas.openxmlformats.org/officeDocument/2006/relationships/hyperlink" Target="https://ea.azure.com/" TargetMode="External"/><Relationship Id="rId2" Type="http://schemas.openxmlformats.org/officeDocument/2006/relationships/notesSlide" Target="../notesSlides/notesSlide40.xml"/><Relationship Id="rId1" Type="http://schemas.openxmlformats.org/officeDocument/2006/relationships/slideLayout" Target="../slideLayouts/slideLayout207.xml"/><Relationship Id="rId5" Type="http://schemas.openxmlformats.org/officeDocument/2006/relationships/hyperlink" Target="https://portal..azure.com/" TargetMode="External"/><Relationship Id="rId4" Type="http://schemas.openxmlformats.org/officeDocument/2006/relationships/hyperlink" Target="https://account.windowsazure.com/"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8.xml"/></Relationships>
</file>

<file path=ppt/slides/_rels/slide63.xml.rels><?xml version="1.0" encoding="UTF-8" standalone="yes"?>
<Relationships xmlns="http://schemas.openxmlformats.org/package/2006/relationships"><Relationship Id="rId3" Type="http://schemas.openxmlformats.org/officeDocument/2006/relationships/hyperlink" Target="http://aka.ms/magicbutton" TargetMode="External"/><Relationship Id="rId2" Type="http://schemas.openxmlformats.org/officeDocument/2006/relationships/notesSlide" Target="../notesSlides/notesSlide43.xml"/><Relationship Id="rId1" Type="http://schemas.openxmlformats.org/officeDocument/2006/relationships/slideLayout" Target="../slideLayouts/slideLayout153.xml"/></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6.xml"/><Relationship Id="rId1" Type="http://schemas.openxmlformats.org/officeDocument/2006/relationships/slideLayout" Target="../slideLayouts/slideLayout180.xml"/><Relationship Id="rId5" Type="http://schemas.openxmlformats.org/officeDocument/2006/relationships/hyperlink" Target="https://azure.microsoft.com/en-us/documentation/articles/role-based-access-built-in-roles/" TargetMode="External"/><Relationship Id="rId4" Type="http://schemas.microsoft.com/office/2007/relationships/hdphoto" Target="../media/hdphoto4.wdp"/></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68.xml.rels><?xml version="1.0" encoding="UTF-8" standalone="yes"?>
<Relationships xmlns="http://schemas.openxmlformats.org/package/2006/relationships"><Relationship Id="rId3" Type="http://schemas.openxmlformats.org/officeDocument/2006/relationships/hyperlink" Target="https://aka.ms/azureiam" TargetMode="External"/><Relationship Id="rId2" Type="http://schemas.openxmlformats.org/officeDocument/2006/relationships/notesSlide" Target="../notesSlides/notesSlide48.xml"/><Relationship Id="rId1" Type="http://schemas.openxmlformats.org/officeDocument/2006/relationships/slideLayout" Target="../slideLayouts/slideLayout241.xml"/><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svg"/><Relationship Id="rId2" Type="http://schemas.openxmlformats.org/officeDocument/2006/relationships/notesSlide" Target="../notesSlides/notesSlide49.xml"/><Relationship Id="rId1" Type="http://schemas.openxmlformats.org/officeDocument/2006/relationships/slideLayout" Target="../slideLayouts/slideLayout21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54.svg"/><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1" y="2979539"/>
            <a:ext cx="7822641" cy="553998"/>
          </a:xfrm>
        </p:spPr>
        <p:txBody>
          <a:bodyPr/>
          <a:lstStyle/>
          <a:p>
            <a:r>
              <a:rPr lang="en-US" dirty="0"/>
              <a:t>Azure Governance Overview</a:t>
            </a:r>
          </a:p>
        </p:txBody>
      </p:sp>
      <p:sp>
        <p:nvSpPr>
          <p:cNvPr id="8" name="Text Placeholder 4">
            <a:extLst>
              <a:ext uri="{FF2B5EF4-FFF2-40B4-BE49-F238E27FC236}">
                <a16:creationId xmlns:a16="http://schemas.microsoft.com/office/drawing/2014/main" id="{CE05EA36-24BD-470E-8B2D-7CEA7A917F9F}"/>
              </a:ext>
            </a:extLst>
          </p:cNvPr>
          <p:cNvSpPr txBox="1">
            <a:spLocks/>
          </p:cNvSpPr>
          <p:nvPr/>
        </p:nvSpPr>
        <p:spPr>
          <a:xfrm>
            <a:off x="584200" y="3954518"/>
            <a:ext cx="9144000" cy="40434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Name</a:t>
            </a:r>
            <a:endParaRPr kumimoji="0" lang="en-US" sz="2000" b="0" i="0" u="none" strike="noStrike" kern="1200" cap="none" spc="0" normalizeH="0" baseline="0" noProof="0" dirty="0">
              <a:ln>
                <a:noFill/>
              </a:ln>
              <a:gradFill>
                <a:gsLst>
                  <a:gs pos="91000">
                    <a:srgbClr val="1A1A1A"/>
                  </a:gs>
                  <a:gs pos="0">
                    <a:srgbClr val="1A1A1A"/>
                  </a:gs>
                </a:gsLst>
                <a:lin ang="5400000" scaled="0"/>
              </a:gradFill>
              <a:effectLst/>
              <a:uLnTx/>
              <a:uFillTx/>
              <a:latin typeface="Segoe UI"/>
              <a:ea typeface="+mn-ea"/>
              <a:cs typeface="Segoe UI Light" panose="020B0502040204020203" pitchFamily="34" charset="0"/>
            </a:endParaRP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CCE331AD-F60E-4196-9FE7-5D4B49EBB13C}"/>
              </a:ext>
            </a:extLst>
          </p:cNvPr>
          <p:cNvSpPr/>
          <p:nvPr/>
        </p:nvSpPr>
        <p:spPr>
          <a:xfrm>
            <a:off x="7321522" y="3158345"/>
            <a:ext cx="4402336" cy="3201173"/>
          </a:xfrm>
          <a:prstGeom prst="rect">
            <a:avLst/>
          </a:prstGeom>
          <a:solidFill>
            <a:srgbClr val="E6E6E6"/>
          </a:solidFill>
          <a:ln w="28575">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600">
              <a:solidFill>
                <a:srgbClr val="FFFFFF"/>
              </a:solidFill>
              <a:latin typeface="Calibri" panose="020F0502020204030204"/>
            </a:endParaRPr>
          </a:p>
        </p:txBody>
      </p:sp>
      <p:sp>
        <p:nvSpPr>
          <p:cNvPr id="55" name="Rectangle 54">
            <a:extLst>
              <a:ext uri="{FF2B5EF4-FFF2-40B4-BE49-F238E27FC236}">
                <a16:creationId xmlns:a16="http://schemas.microsoft.com/office/drawing/2014/main" id="{5F0F49D1-9FF4-41A0-B9EA-B9B107D6ED26}"/>
              </a:ext>
            </a:extLst>
          </p:cNvPr>
          <p:cNvSpPr/>
          <p:nvPr/>
        </p:nvSpPr>
        <p:spPr>
          <a:xfrm>
            <a:off x="2594173" y="3158345"/>
            <a:ext cx="4402336" cy="3201173"/>
          </a:xfrm>
          <a:prstGeom prst="rect">
            <a:avLst/>
          </a:prstGeom>
          <a:solidFill>
            <a:srgbClr val="E6E6E6"/>
          </a:solidFill>
          <a:ln w="28575">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600">
              <a:solidFill>
                <a:srgbClr val="FFFFFF"/>
              </a:solidFill>
              <a:latin typeface="Calibri" panose="020F0502020204030204"/>
            </a:endParaRPr>
          </a:p>
        </p:txBody>
      </p:sp>
      <p:sp>
        <p:nvSpPr>
          <p:cNvPr id="5" name="Text Placeholder 4">
            <a:extLst>
              <a:ext uri="{FF2B5EF4-FFF2-40B4-BE49-F238E27FC236}">
                <a16:creationId xmlns:a16="http://schemas.microsoft.com/office/drawing/2014/main" id="{1D63E0F1-1BB2-1D43-90AE-7612C2CA0610}"/>
              </a:ext>
            </a:extLst>
          </p:cNvPr>
          <p:cNvSpPr>
            <a:spLocks noGrp="1"/>
          </p:cNvSpPr>
          <p:nvPr>
            <p:ph type="body" sz="quarter" idx="12"/>
          </p:nvPr>
        </p:nvSpPr>
        <p:spPr>
          <a:xfrm>
            <a:off x="366573" y="409731"/>
            <a:ext cx="10655405" cy="1158077"/>
          </a:xfrm>
        </p:spPr>
        <p:txBody>
          <a:bodyPr/>
          <a:lstStyle/>
          <a:p>
            <a:r>
              <a:rPr lang="en-US" sz="3000">
                <a:solidFill>
                  <a:srgbClr val="3C3C41"/>
                </a:solidFill>
              </a:rPr>
              <a:t>Management Group &amp; Subscription </a:t>
            </a:r>
          </a:p>
          <a:p>
            <a:r>
              <a:rPr lang="en-US" sz="3000">
                <a:solidFill>
                  <a:srgbClr val="3C3C41"/>
                </a:solidFill>
              </a:rPr>
              <a:t>M</a:t>
            </a:r>
            <a:r>
              <a:rPr lang="en-US" sz="3000"/>
              <a:t>odeling Strategy</a:t>
            </a:r>
          </a:p>
        </p:txBody>
      </p:sp>
      <p:sp>
        <p:nvSpPr>
          <p:cNvPr id="16" name="Flowchart: Alternate Process 9">
            <a:extLst>
              <a:ext uri="{FF2B5EF4-FFF2-40B4-BE49-F238E27FC236}">
                <a16:creationId xmlns:a16="http://schemas.microsoft.com/office/drawing/2014/main" id="{2B328B80-38FC-423C-88D6-B6B838386883}"/>
              </a:ext>
            </a:extLst>
          </p:cNvPr>
          <p:cNvSpPr/>
          <p:nvPr/>
        </p:nvSpPr>
        <p:spPr>
          <a:xfrm>
            <a:off x="7776095" y="3795824"/>
            <a:ext cx="1587721" cy="1063773"/>
          </a:xfrm>
          <a:prstGeom prst="flowChartAlternateProcess">
            <a:avLst/>
          </a:prstGeom>
          <a:solidFill>
            <a:schemeClr val="bg1">
              <a:lumMod val="85000"/>
            </a:schemeClr>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srgbClr val="4472C4"/>
                </a:solidFill>
                <a:latin typeface="Calibri" panose="020F0502020204030204"/>
              </a:rPr>
              <a:t>App A</a:t>
            </a:r>
          </a:p>
          <a:p>
            <a:pPr algn="ctr" defTabSz="914225">
              <a:defRPr/>
            </a:pPr>
            <a:r>
              <a:rPr lang="en-US" kern="0">
                <a:solidFill>
                  <a:srgbClr val="4472C4"/>
                </a:solidFill>
                <a:latin typeface="Calibri" panose="020F0502020204030204"/>
              </a:rPr>
              <a:t>Pre-Prod</a:t>
            </a:r>
          </a:p>
        </p:txBody>
      </p:sp>
      <p:sp>
        <p:nvSpPr>
          <p:cNvPr id="12" name="Text Placeholder 3">
            <a:extLst>
              <a:ext uri="{FF2B5EF4-FFF2-40B4-BE49-F238E27FC236}">
                <a16:creationId xmlns:a16="http://schemas.microsoft.com/office/drawing/2014/main" id="{8F8FD02B-F71D-4F1F-B9FD-8BF4A2B1F56A}"/>
              </a:ext>
            </a:extLst>
          </p:cNvPr>
          <p:cNvSpPr txBox="1">
            <a:spLocks/>
          </p:cNvSpPr>
          <p:nvPr/>
        </p:nvSpPr>
        <p:spPr>
          <a:xfrm>
            <a:off x="338174" y="4150159"/>
            <a:ext cx="1846895" cy="612580"/>
          </a:xfrm>
          <a:prstGeom prst="rect">
            <a:avLst/>
          </a:prstGeom>
        </p:spPr>
        <p:txBody>
          <a:bodyPr vert="horz" lIns="91427" tIns="45713" rIns="91427" bIns="45713"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lnSpc>
                <a:spcPct val="110000"/>
              </a:lnSpc>
              <a:defRPr/>
            </a:pPr>
            <a:r>
              <a:rPr lang="en-US" sz="1500">
                <a:solidFill>
                  <a:srgbClr val="3C3C41"/>
                </a:solidFill>
              </a:rPr>
              <a:t>Microsoft Recommended</a:t>
            </a:r>
          </a:p>
        </p:txBody>
      </p:sp>
      <p:pic>
        <p:nvPicPr>
          <p:cNvPr id="13" name="Picture 2" descr="Image result for azure subscription icon">
            <a:extLst>
              <a:ext uri="{FF2B5EF4-FFF2-40B4-BE49-F238E27FC236}">
                <a16:creationId xmlns:a16="http://schemas.microsoft.com/office/drawing/2014/main" id="{4D746101-5277-42DB-8265-8A6EF49777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7576099" y="3562399"/>
            <a:ext cx="486613" cy="765312"/>
          </a:xfrm>
          <a:prstGeom prst="rect">
            <a:avLst/>
          </a:prstGeom>
          <a:noFill/>
          <a:extLst>
            <a:ext uri="{909E8E84-426E-40DD-AFC4-6F175D3DCCD1}">
              <a14:hiddenFill xmlns:a14="http://schemas.microsoft.com/office/drawing/2010/main">
                <a:solidFill>
                  <a:srgbClr val="FFFFFF"/>
                </a:solidFill>
              </a14:hiddenFill>
            </a:ext>
          </a:extLst>
        </p:spPr>
      </p:pic>
      <p:sp>
        <p:nvSpPr>
          <p:cNvPr id="17" name="Flowchart: Alternate Process 9">
            <a:extLst>
              <a:ext uri="{FF2B5EF4-FFF2-40B4-BE49-F238E27FC236}">
                <a16:creationId xmlns:a16="http://schemas.microsoft.com/office/drawing/2014/main" id="{442EA1F6-5A1F-4159-A174-6C833B93FD20}"/>
              </a:ext>
            </a:extLst>
          </p:cNvPr>
          <p:cNvSpPr/>
          <p:nvPr/>
        </p:nvSpPr>
        <p:spPr>
          <a:xfrm>
            <a:off x="9722686" y="3795824"/>
            <a:ext cx="1587721" cy="1063773"/>
          </a:xfrm>
          <a:prstGeom prst="flowChartAlternateProcess">
            <a:avLst/>
          </a:prstGeom>
          <a:solidFill>
            <a:schemeClr val="bg1">
              <a:lumMod val="85000"/>
            </a:schemeClr>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srgbClr val="4472C4"/>
                </a:solidFill>
                <a:latin typeface="Calibri" panose="020F0502020204030204"/>
              </a:rPr>
              <a:t>App B</a:t>
            </a:r>
          </a:p>
          <a:p>
            <a:pPr algn="ctr" defTabSz="914225">
              <a:defRPr/>
            </a:pPr>
            <a:r>
              <a:rPr lang="en-US" kern="0">
                <a:solidFill>
                  <a:srgbClr val="4472C4"/>
                </a:solidFill>
                <a:latin typeface="Calibri" panose="020F0502020204030204"/>
              </a:rPr>
              <a:t>Pre-Prod</a:t>
            </a:r>
          </a:p>
        </p:txBody>
      </p:sp>
      <p:pic>
        <p:nvPicPr>
          <p:cNvPr id="20" name="Picture 2" descr="Image result for azure subscription icon">
            <a:extLst>
              <a:ext uri="{FF2B5EF4-FFF2-40B4-BE49-F238E27FC236}">
                <a16:creationId xmlns:a16="http://schemas.microsoft.com/office/drawing/2014/main" id="{7061DD08-2354-4D37-B754-CFD3CDAB76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9522690" y="3562399"/>
            <a:ext cx="486613" cy="765312"/>
          </a:xfrm>
          <a:prstGeom prst="rect">
            <a:avLst/>
          </a:prstGeom>
          <a:noFill/>
          <a:extLst>
            <a:ext uri="{909E8E84-426E-40DD-AFC4-6F175D3DCCD1}">
              <a14:hiddenFill xmlns:a14="http://schemas.microsoft.com/office/drawing/2010/main">
                <a:solidFill>
                  <a:srgbClr val="FFFFFF"/>
                </a:solidFill>
              </a14:hiddenFill>
            </a:ext>
          </a:extLst>
        </p:spPr>
      </p:pic>
      <p:sp>
        <p:nvSpPr>
          <p:cNvPr id="21" name="Flowchart: Alternate Process 9">
            <a:extLst>
              <a:ext uri="{FF2B5EF4-FFF2-40B4-BE49-F238E27FC236}">
                <a16:creationId xmlns:a16="http://schemas.microsoft.com/office/drawing/2014/main" id="{ABCE17E6-C3B6-4E1A-9D13-04E9974B8733}"/>
              </a:ext>
            </a:extLst>
          </p:cNvPr>
          <p:cNvSpPr/>
          <p:nvPr/>
        </p:nvSpPr>
        <p:spPr>
          <a:xfrm>
            <a:off x="9722686" y="5094482"/>
            <a:ext cx="1587721" cy="1063773"/>
          </a:xfrm>
          <a:prstGeom prst="flowChartAlternateProcess">
            <a:avLst/>
          </a:prstGeom>
          <a:solidFill>
            <a:srgbClr val="7030A0"/>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Shared services </a:t>
            </a:r>
          </a:p>
          <a:p>
            <a:pPr algn="ctr" defTabSz="914225">
              <a:defRPr/>
            </a:pPr>
            <a:r>
              <a:rPr lang="en-US" kern="0">
                <a:solidFill>
                  <a:prstClr val="white"/>
                </a:solidFill>
                <a:latin typeface="Calibri" panose="020F0502020204030204"/>
              </a:rPr>
              <a:t>(Pre-Prod)</a:t>
            </a:r>
          </a:p>
        </p:txBody>
      </p:sp>
      <p:pic>
        <p:nvPicPr>
          <p:cNvPr id="22" name="Picture 2" descr="Image result for azure subscription icon">
            <a:extLst>
              <a:ext uri="{FF2B5EF4-FFF2-40B4-BE49-F238E27FC236}">
                <a16:creationId xmlns:a16="http://schemas.microsoft.com/office/drawing/2014/main" id="{92559070-CDF9-4FDF-AD1D-60B51F16E5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9522690" y="4861056"/>
            <a:ext cx="486613" cy="765312"/>
          </a:xfrm>
          <a:prstGeom prst="rect">
            <a:avLst/>
          </a:prstGeom>
          <a:noFill/>
          <a:extLst>
            <a:ext uri="{909E8E84-426E-40DD-AFC4-6F175D3DCCD1}">
              <a14:hiddenFill xmlns:a14="http://schemas.microsoft.com/office/drawing/2010/main">
                <a:solidFill>
                  <a:srgbClr val="FFFFFF"/>
                </a:solidFill>
              </a14:hiddenFill>
            </a:ext>
          </a:extLst>
        </p:spPr>
      </p:pic>
      <p:sp>
        <p:nvSpPr>
          <p:cNvPr id="23" name="Flowchart: Alternate Process 9">
            <a:extLst>
              <a:ext uri="{FF2B5EF4-FFF2-40B4-BE49-F238E27FC236}">
                <a16:creationId xmlns:a16="http://schemas.microsoft.com/office/drawing/2014/main" id="{AD589D7F-1C63-45C7-AA60-B52D010CAEF2}"/>
              </a:ext>
            </a:extLst>
          </p:cNvPr>
          <p:cNvSpPr/>
          <p:nvPr/>
        </p:nvSpPr>
        <p:spPr>
          <a:xfrm>
            <a:off x="7776095" y="5094482"/>
            <a:ext cx="1587721" cy="1063773"/>
          </a:xfrm>
          <a:prstGeom prst="flowChartAlternateProcess">
            <a:avLst/>
          </a:prstGeom>
          <a:solidFill>
            <a:schemeClr val="bg1">
              <a:lumMod val="85000"/>
            </a:schemeClr>
          </a:solidFill>
          <a:ln w="28575" cap="flat" cmpd="sng" algn="ctr">
            <a:solidFill>
              <a:srgbClr val="4472C4">
                <a:shade val="50000"/>
              </a:srgbClr>
            </a:solidFill>
            <a:prstDash val="solid"/>
            <a:miter lim="800000"/>
          </a:ln>
          <a:effectLst/>
        </p:spPr>
        <p:txBody>
          <a:bodyPr rtlCol="0" anchor="ctr"/>
          <a:lstStyle/>
          <a:p>
            <a:pPr algn="ctr" defTabSz="914225">
              <a:defRPr/>
            </a:pPr>
            <a:r>
              <a:rPr lang="en-US" kern="0">
                <a:solidFill>
                  <a:srgbClr val="4472C4"/>
                </a:solidFill>
                <a:latin typeface="Calibri" panose="020F0502020204030204"/>
              </a:rPr>
              <a:t>App C</a:t>
            </a:r>
          </a:p>
          <a:p>
            <a:pPr algn="ctr" defTabSz="914225">
              <a:defRPr/>
            </a:pPr>
            <a:r>
              <a:rPr lang="en-US" kern="0">
                <a:solidFill>
                  <a:srgbClr val="4472C4"/>
                </a:solidFill>
                <a:latin typeface="Calibri" panose="020F0502020204030204"/>
              </a:rPr>
              <a:t>Pre-Prod</a:t>
            </a:r>
          </a:p>
        </p:txBody>
      </p:sp>
      <p:pic>
        <p:nvPicPr>
          <p:cNvPr id="25" name="Picture 2" descr="Image result for azure subscription icon">
            <a:extLst>
              <a:ext uri="{FF2B5EF4-FFF2-40B4-BE49-F238E27FC236}">
                <a16:creationId xmlns:a16="http://schemas.microsoft.com/office/drawing/2014/main" id="{6D7B604B-050A-43CD-B404-6B2F66E2F8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7576099" y="4861056"/>
            <a:ext cx="486613" cy="765312"/>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206111E1-6784-4572-86D5-02F2CF88C009}"/>
              </a:ext>
            </a:extLst>
          </p:cNvPr>
          <p:cNvGrpSpPr/>
          <p:nvPr/>
        </p:nvGrpSpPr>
        <p:grpSpPr>
          <a:xfrm>
            <a:off x="2829496" y="3563129"/>
            <a:ext cx="1786407" cy="1297198"/>
            <a:chOff x="5546660" y="911457"/>
            <a:chExt cx="1786660" cy="1297382"/>
          </a:xfrm>
        </p:grpSpPr>
        <p:sp>
          <p:nvSpPr>
            <p:cNvPr id="44" name="Flowchart: Alternate Process 9">
              <a:extLst>
                <a:ext uri="{FF2B5EF4-FFF2-40B4-BE49-F238E27FC236}">
                  <a16:creationId xmlns:a16="http://schemas.microsoft.com/office/drawing/2014/main" id="{A10A2BCD-DB46-4DC2-99BE-4DDE5281EE1A}"/>
                </a:ext>
              </a:extLst>
            </p:cNvPr>
            <p:cNvSpPr/>
            <p:nvPr/>
          </p:nvSpPr>
          <p:spPr>
            <a:xfrm>
              <a:off x="5745374" y="1144915"/>
              <a:ext cx="1587946" cy="1063924"/>
            </a:xfrm>
            <a:prstGeom prst="flowChartAlternateProcess">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App A </a:t>
              </a:r>
            </a:p>
            <a:p>
              <a:pPr algn="ctr" defTabSz="914225">
                <a:defRPr/>
              </a:pPr>
              <a:r>
                <a:rPr lang="en-US" kern="0">
                  <a:solidFill>
                    <a:prstClr val="white"/>
                  </a:solidFill>
                  <a:latin typeface="Calibri" panose="020F0502020204030204"/>
                </a:rPr>
                <a:t>Prod</a:t>
              </a:r>
            </a:p>
          </p:txBody>
        </p:sp>
        <p:pic>
          <p:nvPicPr>
            <p:cNvPr id="45" name="Picture 2" descr="Image result for azure subscription icon">
              <a:extLst>
                <a:ext uri="{FF2B5EF4-FFF2-40B4-BE49-F238E27FC236}">
                  <a16:creationId xmlns:a16="http://schemas.microsoft.com/office/drawing/2014/main" id="{74ACB899-81A4-4980-9298-8964B5D710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5546660" y="911457"/>
              <a:ext cx="486682" cy="7654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5C691E83-269D-456E-806A-767C41E3F551}"/>
              </a:ext>
            </a:extLst>
          </p:cNvPr>
          <p:cNvGrpSpPr/>
          <p:nvPr/>
        </p:nvGrpSpPr>
        <p:grpSpPr>
          <a:xfrm>
            <a:off x="4776088" y="3563129"/>
            <a:ext cx="1786407" cy="1297198"/>
            <a:chOff x="5546660" y="911457"/>
            <a:chExt cx="1786660" cy="1297382"/>
          </a:xfrm>
        </p:grpSpPr>
        <p:sp>
          <p:nvSpPr>
            <p:cNvPr id="47" name="Flowchart: Alternate Process 9">
              <a:extLst>
                <a:ext uri="{FF2B5EF4-FFF2-40B4-BE49-F238E27FC236}">
                  <a16:creationId xmlns:a16="http://schemas.microsoft.com/office/drawing/2014/main" id="{1A1C29AD-40BD-4E97-BC50-A33A6DBE5B46}"/>
                </a:ext>
              </a:extLst>
            </p:cNvPr>
            <p:cNvSpPr/>
            <p:nvPr/>
          </p:nvSpPr>
          <p:spPr>
            <a:xfrm>
              <a:off x="5745374" y="1144915"/>
              <a:ext cx="1587946" cy="1063924"/>
            </a:xfrm>
            <a:prstGeom prst="flowChartAlternateProcess">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App B </a:t>
              </a:r>
            </a:p>
            <a:p>
              <a:pPr algn="ctr" defTabSz="914225">
                <a:defRPr/>
              </a:pPr>
              <a:r>
                <a:rPr lang="en-US" kern="0">
                  <a:solidFill>
                    <a:prstClr val="white"/>
                  </a:solidFill>
                  <a:latin typeface="Calibri" panose="020F0502020204030204"/>
                </a:rPr>
                <a:t>Prod</a:t>
              </a:r>
            </a:p>
          </p:txBody>
        </p:sp>
        <p:pic>
          <p:nvPicPr>
            <p:cNvPr id="48" name="Picture 2" descr="Image result for azure subscription icon">
              <a:extLst>
                <a:ext uri="{FF2B5EF4-FFF2-40B4-BE49-F238E27FC236}">
                  <a16:creationId xmlns:a16="http://schemas.microsoft.com/office/drawing/2014/main" id="{67A8A448-3AAB-4CB8-B110-6F426BD9EE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5546660" y="911457"/>
              <a:ext cx="486682" cy="765420"/>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Flowchart: Alternate Process 9">
            <a:extLst>
              <a:ext uri="{FF2B5EF4-FFF2-40B4-BE49-F238E27FC236}">
                <a16:creationId xmlns:a16="http://schemas.microsoft.com/office/drawing/2014/main" id="{3B04D0B8-3535-40CC-B2F0-0A01F4947935}"/>
              </a:ext>
            </a:extLst>
          </p:cNvPr>
          <p:cNvSpPr/>
          <p:nvPr/>
        </p:nvSpPr>
        <p:spPr>
          <a:xfrm>
            <a:off x="4974774" y="5094482"/>
            <a:ext cx="1587721" cy="1063773"/>
          </a:xfrm>
          <a:prstGeom prst="flowChartAlternateProcess">
            <a:avLst/>
          </a:prstGeom>
          <a:solidFill>
            <a:srgbClr val="7030A0"/>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Shared services </a:t>
            </a:r>
          </a:p>
          <a:p>
            <a:pPr algn="ctr" defTabSz="914225">
              <a:defRPr/>
            </a:pPr>
            <a:r>
              <a:rPr lang="en-US" kern="0">
                <a:solidFill>
                  <a:prstClr val="white"/>
                </a:solidFill>
                <a:latin typeface="Calibri" panose="020F0502020204030204"/>
              </a:rPr>
              <a:t>(Prod)</a:t>
            </a:r>
          </a:p>
        </p:txBody>
      </p:sp>
      <p:pic>
        <p:nvPicPr>
          <p:cNvPr id="51" name="Picture 2" descr="Image result for azure subscription icon">
            <a:extLst>
              <a:ext uri="{FF2B5EF4-FFF2-40B4-BE49-F238E27FC236}">
                <a16:creationId xmlns:a16="http://schemas.microsoft.com/office/drawing/2014/main" id="{FB7D462B-13D1-4F0C-BE60-5E0FC28BFD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4776089" y="4861056"/>
            <a:ext cx="486613" cy="765312"/>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4576BA7E-EF2C-422D-94BE-1550E56D7F9F}"/>
              </a:ext>
            </a:extLst>
          </p:cNvPr>
          <p:cNvGrpSpPr/>
          <p:nvPr/>
        </p:nvGrpSpPr>
        <p:grpSpPr>
          <a:xfrm>
            <a:off x="2832688" y="4861057"/>
            <a:ext cx="1786407" cy="1297198"/>
            <a:chOff x="5546660" y="911457"/>
            <a:chExt cx="1786660" cy="1297382"/>
          </a:xfrm>
        </p:grpSpPr>
        <p:sp>
          <p:nvSpPr>
            <p:cNvPr id="53" name="Flowchart: Alternate Process 9">
              <a:extLst>
                <a:ext uri="{FF2B5EF4-FFF2-40B4-BE49-F238E27FC236}">
                  <a16:creationId xmlns:a16="http://schemas.microsoft.com/office/drawing/2014/main" id="{4D58232F-36D5-413E-9D6C-9A8C8DEBFC7C}"/>
                </a:ext>
              </a:extLst>
            </p:cNvPr>
            <p:cNvSpPr/>
            <p:nvPr/>
          </p:nvSpPr>
          <p:spPr>
            <a:xfrm>
              <a:off x="5745374" y="1144915"/>
              <a:ext cx="1587946" cy="1063924"/>
            </a:xfrm>
            <a:prstGeom prst="flowChartAlternateProcess">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914225">
                <a:defRPr/>
              </a:pPr>
              <a:r>
                <a:rPr lang="en-US" kern="0">
                  <a:solidFill>
                    <a:prstClr val="white"/>
                  </a:solidFill>
                  <a:latin typeface="Calibri" panose="020F0502020204030204"/>
                </a:rPr>
                <a:t>App D </a:t>
              </a:r>
            </a:p>
            <a:p>
              <a:pPr algn="ctr" defTabSz="914225">
                <a:defRPr/>
              </a:pPr>
              <a:r>
                <a:rPr lang="en-US" kern="0">
                  <a:solidFill>
                    <a:prstClr val="white"/>
                  </a:solidFill>
                  <a:latin typeface="Calibri" panose="020F0502020204030204"/>
                </a:rPr>
                <a:t>Prod</a:t>
              </a:r>
            </a:p>
          </p:txBody>
        </p:sp>
        <p:pic>
          <p:nvPicPr>
            <p:cNvPr id="54" name="Picture 2" descr="Image result for azure subscription icon">
              <a:extLst>
                <a:ext uri="{FF2B5EF4-FFF2-40B4-BE49-F238E27FC236}">
                  <a16:creationId xmlns:a16="http://schemas.microsoft.com/office/drawing/2014/main" id="{99D1ED40-D88A-406D-AD8E-72B17BCC76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11" t="23273" r="27653" b="22805"/>
            <a:stretch/>
          </p:blipFill>
          <p:spPr bwMode="auto">
            <a:xfrm>
              <a:off x="5546660" y="911457"/>
              <a:ext cx="486682" cy="765420"/>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55">
            <a:extLst>
              <a:ext uri="{FF2B5EF4-FFF2-40B4-BE49-F238E27FC236}">
                <a16:creationId xmlns:a16="http://schemas.microsoft.com/office/drawing/2014/main" id="{652998EA-79AE-4FAA-91C3-F17E27062A6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50479" y="2817885"/>
            <a:ext cx="644648" cy="560177"/>
          </a:xfrm>
          <a:prstGeom prst="rect">
            <a:avLst/>
          </a:prstGeom>
        </p:spPr>
      </p:pic>
      <p:pic>
        <p:nvPicPr>
          <p:cNvPr id="58" name="Picture 57">
            <a:extLst>
              <a:ext uri="{FF2B5EF4-FFF2-40B4-BE49-F238E27FC236}">
                <a16:creationId xmlns:a16="http://schemas.microsoft.com/office/drawing/2014/main" id="{91514F8F-ADE6-4DA7-B5D0-4F33BB2822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76099" y="2817885"/>
            <a:ext cx="644648" cy="560177"/>
          </a:xfrm>
          <a:prstGeom prst="rect">
            <a:avLst/>
          </a:prstGeom>
        </p:spPr>
      </p:pic>
      <p:sp>
        <p:nvSpPr>
          <p:cNvPr id="28" name="Rectangle 27">
            <a:extLst>
              <a:ext uri="{FF2B5EF4-FFF2-40B4-BE49-F238E27FC236}">
                <a16:creationId xmlns:a16="http://schemas.microsoft.com/office/drawing/2014/main" id="{7F401AE0-D7A9-4C16-8F67-63E26C4F9587}"/>
              </a:ext>
            </a:extLst>
          </p:cNvPr>
          <p:cNvSpPr/>
          <p:nvPr/>
        </p:nvSpPr>
        <p:spPr>
          <a:xfrm>
            <a:off x="4884838" y="3016778"/>
            <a:ext cx="1508300" cy="277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200">
                <a:solidFill>
                  <a:srgbClr val="FFFFFF"/>
                </a:solidFill>
                <a:latin typeface="Calibri" panose="020F0502020204030204"/>
              </a:rPr>
              <a:t>Prod RBAC + Policy</a:t>
            </a:r>
          </a:p>
        </p:txBody>
      </p:sp>
      <p:sp>
        <p:nvSpPr>
          <p:cNvPr id="30" name="Rectangle 29">
            <a:extLst>
              <a:ext uri="{FF2B5EF4-FFF2-40B4-BE49-F238E27FC236}">
                <a16:creationId xmlns:a16="http://schemas.microsoft.com/office/drawing/2014/main" id="{A59A34FC-34DD-418A-8B38-0A4745202672}"/>
              </a:ext>
            </a:extLst>
          </p:cNvPr>
          <p:cNvSpPr/>
          <p:nvPr/>
        </p:nvSpPr>
        <p:spPr>
          <a:xfrm>
            <a:off x="9478801" y="3016778"/>
            <a:ext cx="1752186" cy="277231"/>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200">
                <a:solidFill>
                  <a:srgbClr val="4472C4"/>
                </a:solidFill>
                <a:latin typeface="Calibri" panose="020F0502020204030204"/>
              </a:rPr>
              <a:t>Pre-Prod RBAC + Policy</a:t>
            </a:r>
          </a:p>
        </p:txBody>
      </p:sp>
      <p:pic>
        <p:nvPicPr>
          <p:cNvPr id="29" name="Picture 28">
            <a:extLst>
              <a:ext uri="{FF2B5EF4-FFF2-40B4-BE49-F238E27FC236}">
                <a16:creationId xmlns:a16="http://schemas.microsoft.com/office/drawing/2014/main" id="{EDF673CD-4118-4CEF-943C-8C197EE495A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97133" y="1121634"/>
            <a:ext cx="644648" cy="560177"/>
          </a:xfrm>
          <a:prstGeom prst="rect">
            <a:avLst/>
          </a:prstGeom>
        </p:spPr>
      </p:pic>
      <p:sp>
        <p:nvSpPr>
          <p:cNvPr id="31" name="Text Placeholder 3">
            <a:extLst>
              <a:ext uri="{FF2B5EF4-FFF2-40B4-BE49-F238E27FC236}">
                <a16:creationId xmlns:a16="http://schemas.microsoft.com/office/drawing/2014/main" id="{12891697-FEE3-4F80-8E71-24DF5AB87CB6}"/>
              </a:ext>
            </a:extLst>
          </p:cNvPr>
          <p:cNvSpPr txBox="1">
            <a:spLocks/>
          </p:cNvSpPr>
          <p:nvPr/>
        </p:nvSpPr>
        <p:spPr>
          <a:xfrm>
            <a:off x="5962122" y="1799969"/>
            <a:ext cx="2383427" cy="612580"/>
          </a:xfrm>
          <a:prstGeom prst="rect">
            <a:avLst/>
          </a:prstGeom>
        </p:spPr>
        <p:txBody>
          <a:bodyPr vert="horz" lIns="91427" tIns="45713" rIns="91427" bIns="45713"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lnSpc>
                <a:spcPct val="110000"/>
              </a:lnSpc>
              <a:defRPr/>
            </a:pPr>
            <a:r>
              <a:rPr lang="en-US" sz="1500">
                <a:solidFill>
                  <a:srgbClr val="3C3C41"/>
                </a:solidFill>
              </a:rPr>
              <a:t>Org Management Group</a:t>
            </a:r>
          </a:p>
        </p:txBody>
      </p:sp>
      <p:cxnSp>
        <p:nvCxnSpPr>
          <p:cNvPr id="3" name="Straight Connector 2">
            <a:extLst>
              <a:ext uri="{FF2B5EF4-FFF2-40B4-BE49-F238E27FC236}">
                <a16:creationId xmlns:a16="http://schemas.microsoft.com/office/drawing/2014/main" id="{C14AD671-6136-4B08-8656-D0FB6549FA00}"/>
              </a:ext>
            </a:extLst>
          </p:cNvPr>
          <p:cNvCxnSpPr/>
          <p:nvPr/>
        </p:nvCxnSpPr>
        <p:spPr>
          <a:xfrm flipH="1">
            <a:off x="5862075" y="2286822"/>
            <a:ext cx="531064" cy="531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D647B10-32BE-4A43-8384-8C16B57A7153}"/>
              </a:ext>
            </a:extLst>
          </p:cNvPr>
          <p:cNvCxnSpPr/>
          <p:nvPr/>
        </p:nvCxnSpPr>
        <p:spPr>
          <a:xfrm>
            <a:off x="7849207" y="2264095"/>
            <a:ext cx="551423" cy="5514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51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8B5433-2761-4C41-AFAF-0F63027397A3}"/>
              </a:ext>
            </a:extLst>
          </p:cNvPr>
          <p:cNvPicPr>
            <a:picLocks noChangeAspect="1"/>
          </p:cNvPicPr>
          <p:nvPr/>
        </p:nvPicPr>
        <p:blipFill>
          <a:blip r:embed="rId3"/>
          <a:stretch>
            <a:fillRect/>
          </a:stretch>
        </p:blipFill>
        <p:spPr>
          <a:xfrm>
            <a:off x="1" y="227824"/>
            <a:ext cx="12192000" cy="6402354"/>
          </a:xfrm>
          <a:prstGeom prst="rect">
            <a:avLst/>
          </a:prstGeom>
        </p:spPr>
      </p:pic>
    </p:spTree>
    <p:extLst>
      <p:ext uri="{BB962C8B-B14F-4D97-AF65-F5344CB8AC3E}">
        <p14:creationId xmlns:p14="http://schemas.microsoft.com/office/powerpoint/2010/main" val="17071100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D58588-3E0F-47C3-8163-554F2E7EA632}"/>
              </a:ext>
            </a:extLst>
          </p:cNvPr>
          <p:cNvSpPr>
            <a:spLocks noGrp="1"/>
          </p:cNvSpPr>
          <p:nvPr>
            <p:ph type="title"/>
          </p:nvPr>
        </p:nvSpPr>
        <p:spPr/>
        <p:txBody>
          <a:bodyPr/>
          <a:lstStyle/>
          <a:p>
            <a:r>
              <a:rPr lang="en-US" sz="3600" dirty="0">
                <a:solidFill>
                  <a:schemeClr val="accent1"/>
                </a:solidFill>
                <a:latin typeface="Segoe UI Light" panose="020B0502040204020203" pitchFamily="34" charset="0"/>
                <a:cs typeface="Segoe UI Light" panose="020B0502040204020203" pitchFamily="34" charset="0"/>
              </a:rPr>
              <a:t>Azure Role-Based Access Control (RBAC)</a:t>
            </a:r>
          </a:p>
        </p:txBody>
      </p:sp>
      <p:sp>
        <p:nvSpPr>
          <p:cNvPr id="6" name="Text Placeholder 5">
            <a:extLst>
              <a:ext uri="{FF2B5EF4-FFF2-40B4-BE49-F238E27FC236}">
                <a16:creationId xmlns:a16="http://schemas.microsoft.com/office/drawing/2014/main" id="{D716AEBB-0677-4E78-BD4B-34A9612BE63E}"/>
              </a:ext>
            </a:extLst>
          </p:cNvPr>
          <p:cNvSpPr>
            <a:spLocks noGrp="1"/>
          </p:cNvSpPr>
          <p:nvPr>
            <p:ph type="body" sz="quarter" idx="10"/>
          </p:nvPr>
        </p:nvSpPr>
        <p:spPr>
          <a:xfrm>
            <a:off x="269241" y="1187963"/>
            <a:ext cx="5378548" cy="5535811"/>
          </a:xfrm>
        </p:spPr>
        <p:txBody>
          <a:bodyPr/>
          <a:lstStyle/>
          <a:p>
            <a:pPr marL="0" indent="0">
              <a:buNone/>
            </a:pPr>
            <a:r>
              <a:rPr lang="en-US" sz="2400" dirty="0"/>
              <a:t>Fine-grained access control to Azure “control plane”</a:t>
            </a:r>
          </a:p>
          <a:p>
            <a:pPr marL="0" indent="0">
              <a:buNone/>
            </a:pPr>
            <a:r>
              <a:rPr lang="en-US" sz="2400" dirty="0"/>
              <a:t>Grant access by assigning </a:t>
            </a:r>
            <a:r>
              <a:rPr lang="en-US" sz="2400" u="sng" dirty="0"/>
              <a:t>Security Principal</a:t>
            </a:r>
            <a:r>
              <a:rPr lang="en-US" sz="2400" dirty="0"/>
              <a:t> a </a:t>
            </a:r>
            <a:r>
              <a:rPr lang="en-US" sz="2400" u="sng" dirty="0"/>
              <a:t>Role</a:t>
            </a:r>
            <a:r>
              <a:rPr lang="en-US" sz="2400" dirty="0"/>
              <a:t> at a </a:t>
            </a:r>
            <a:r>
              <a:rPr lang="en-US" sz="2400" u="sng" dirty="0"/>
              <a:t>Scope</a:t>
            </a:r>
          </a:p>
          <a:p>
            <a:pPr lvl="1"/>
            <a:r>
              <a:rPr lang="en-US" sz="1800" dirty="0"/>
              <a:t>Security Principal:  User, group, or service principal</a:t>
            </a:r>
          </a:p>
          <a:p>
            <a:pPr lvl="1"/>
            <a:r>
              <a:rPr lang="en-US" sz="1800" dirty="0"/>
              <a:t>Role:  Built-in or custom role</a:t>
            </a:r>
          </a:p>
          <a:p>
            <a:pPr lvl="1"/>
            <a:r>
              <a:rPr lang="en-US" sz="1800" dirty="0"/>
              <a:t>Scope:  Subscription, resource group, or resource</a:t>
            </a:r>
          </a:p>
          <a:p>
            <a:pPr marL="0" indent="0">
              <a:buNone/>
            </a:pPr>
            <a:r>
              <a:rPr lang="en-US" sz="2400" dirty="0"/>
              <a:t>Assignments are inherited down the resource hierarchy</a:t>
            </a:r>
          </a:p>
          <a:p>
            <a:pPr marL="0" indent="0">
              <a:buNone/>
            </a:pPr>
            <a:r>
              <a:rPr lang="en-US" sz="2400" dirty="0">
                <a:hlinkClick r:id="rId3"/>
              </a:rPr>
              <a:t>https://aka.ms/azureiam</a:t>
            </a:r>
            <a:r>
              <a:rPr lang="en-US" sz="2400" dirty="0"/>
              <a:t> </a:t>
            </a:r>
          </a:p>
        </p:txBody>
      </p:sp>
      <p:pic>
        <p:nvPicPr>
          <p:cNvPr id="9" name="Picture 8">
            <a:extLst>
              <a:ext uri="{FF2B5EF4-FFF2-40B4-BE49-F238E27FC236}">
                <a16:creationId xmlns:a16="http://schemas.microsoft.com/office/drawing/2014/main" id="{8D8894AA-89FD-42EE-9167-9841D8525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743" y="1187963"/>
            <a:ext cx="5021332" cy="5582044"/>
          </a:xfrm>
          <a:prstGeom prst="rect">
            <a:avLst/>
          </a:prstGeom>
        </p:spPr>
      </p:pic>
      <p:sp>
        <p:nvSpPr>
          <p:cNvPr id="10" name="Rectangle 9">
            <a:extLst>
              <a:ext uri="{FF2B5EF4-FFF2-40B4-BE49-F238E27FC236}">
                <a16:creationId xmlns:a16="http://schemas.microsoft.com/office/drawing/2014/main" id="{E47613F2-E3FD-48CF-B31E-FF1DEAA39CF8}"/>
              </a:ext>
            </a:extLst>
          </p:cNvPr>
          <p:cNvSpPr/>
          <p:nvPr/>
        </p:nvSpPr>
        <p:spPr>
          <a:xfrm>
            <a:off x="7412019" y="1097280"/>
            <a:ext cx="2796988" cy="1143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7" name="Rectangle 136">
            <a:extLst>
              <a:ext uri="{FF2B5EF4-FFF2-40B4-BE49-F238E27FC236}">
                <a16:creationId xmlns:a16="http://schemas.microsoft.com/office/drawing/2014/main" id="{5F397871-B669-4F5D-942D-DDF8E43E44C5}"/>
              </a:ext>
            </a:extLst>
          </p:cNvPr>
          <p:cNvSpPr/>
          <p:nvPr/>
        </p:nvSpPr>
        <p:spPr>
          <a:xfrm>
            <a:off x="6445624" y="4380155"/>
            <a:ext cx="1622611"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8" name="Rectangle 137">
            <a:extLst>
              <a:ext uri="{FF2B5EF4-FFF2-40B4-BE49-F238E27FC236}">
                <a16:creationId xmlns:a16="http://schemas.microsoft.com/office/drawing/2014/main" id="{C9B012F9-D10A-43CE-9BF8-E1C1796D7141}"/>
              </a:ext>
            </a:extLst>
          </p:cNvPr>
          <p:cNvSpPr/>
          <p:nvPr/>
        </p:nvSpPr>
        <p:spPr>
          <a:xfrm>
            <a:off x="9397701" y="4333922"/>
            <a:ext cx="1962374"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57894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7" grpId="0" animBg="1"/>
      <p:bldP spid="1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344130" y="5316014"/>
            <a:ext cx="3389562"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Remediation</a:t>
            </a:r>
          </a:p>
          <a:p>
            <a:pPr algn="ctr" defTabSz="914120" fontAlgn="base">
              <a:lnSpc>
                <a:spcPct val="90000"/>
              </a:lnSpc>
              <a:spcBef>
                <a:spcPct val="0"/>
              </a:spcBef>
              <a:spcAft>
                <a:spcPct val="0"/>
              </a:spcAft>
              <a:defRPr/>
            </a:pPr>
            <a:endParaRPr lang="en-US" sz="1961" kern="0">
              <a:ln w="3175">
                <a:noFill/>
              </a:ln>
              <a:solidFill>
                <a:srgbClr val="002050"/>
              </a:solidFill>
              <a:latin typeface="Segoe UI Semibold" panose="020B0702040204020203" pitchFamily="34" charset="0"/>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59731" y="5317081"/>
            <a:ext cx="3373485"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10430" y="5317081"/>
            <a:ext cx="3380479"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Apply policies</a:t>
            </a:r>
            <a:br>
              <a:rPr lang="en-US" sz="1961" kern="0">
                <a:ln w="3175">
                  <a:noFill/>
                </a:ln>
                <a:solidFill>
                  <a:srgbClr val="002050"/>
                </a:solidFill>
                <a:latin typeface="Segoe UI Semibold" panose="020B0702040204020203" pitchFamily="34" charset="0"/>
                <a:cs typeface="Segoe UI" pitchFamily="34" charset="0"/>
              </a:rPr>
            </a:br>
            <a:r>
              <a:rPr lang="en-US" sz="1961" kern="0">
                <a:ln w="3175">
                  <a:noFill/>
                </a:ln>
                <a:solidFill>
                  <a:srgbClr val="002050"/>
                </a:solidFill>
                <a:latin typeface="Segoe UI Semibold" panose="020B0702040204020203" pitchFamily="34" charset="0"/>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53957" y="2461437"/>
            <a:ext cx="3101908" cy="870807"/>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Turn on built-in policies </a:t>
            </a:r>
            <a:br>
              <a:rPr lang="en-US" sz="1371">
                <a:solidFill>
                  <a:srgbClr val="353535"/>
                </a:solidFill>
                <a:latin typeface="Segoe UI" panose="020B0502040204020203" pitchFamily="34" charset="0"/>
                <a:cs typeface="Segoe UI" panose="020B0502040204020203" pitchFamily="34" charset="0"/>
              </a:rPr>
            </a:br>
            <a:r>
              <a:rPr lang="en-US" sz="1371">
                <a:solidFill>
                  <a:srgbClr val="353535"/>
                </a:solidFill>
                <a:latin typeface="Segoe UI" panose="020B0502040204020203" pitchFamily="34" charset="0"/>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53959" y="3304058"/>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53959" y="4047726"/>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881570" y="2511541"/>
            <a:ext cx="3014599"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policies to a Management Group with control across your </a:t>
            </a:r>
            <a:br>
              <a:rPr lang="en-US" sz="1371" kern="0">
                <a:solidFill>
                  <a:srgbClr val="353535"/>
                </a:solidFill>
              </a:rPr>
            </a:br>
            <a:r>
              <a:rPr lang="en-US" sz="1371" kern="0">
                <a:solidFill>
                  <a:srgbClr val="353535"/>
                </a:solidFill>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881571" y="3277505"/>
            <a:ext cx="3014597"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8913334" y="2618652"/>
            <a:ext cx="3010093"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8913334" y="3338555"/>
            <a:ext cx="3010093" cy="709312"/>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Remediation on existing resources </a:t>
            </a:r>
            <a:r>
              <a:rPr lang="en-US" sz="1600">
                <a:solidFill>
                  <a:srgbClr val="353535"/>
                </a:solidFill>
              </a:rPr>
              <a:t>(</a:t>
            </a:r>
            <a:r>
              <a:rPr lang="en-US" sz="1400" kern="0">
                <a:solidFill>
                  <a:srgbClr val="D83B01"/>
                </a:solidFill>
                <a:latin typeface="Segoe UI Semibold" panose="020B0702040204020203" pitchFamily="34" charset="0"/>
                <a:cs typeface="Segoe UI Semibold" panose="020B0702040204020203" pitchFamily="34" charset="0"/>
              </a:rPr>
              <a:t>NEW</a:t>
            </a:r>
            <a:r>
              <a:rPr lang="en-US" sz="1600">
                <a:solidFill>
                  <a:srgbClr val="353535"/>
                </a:solidFill>
              </a:rPr>
              <a:t>)</a:t>
            </a:r>
            <a:endParaRPr lang="en-US" sz="1371" kern="0">
              <a:solidFill>
                <a:srgbClr val="353535"/>
              </a:solidFill>
            </a:endParaRP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120160" y="1900623"/>
            <a:ext cx="0" cy="4220309"/>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060462" y="1942711"/>
            <a:ext cx="0" cy="4220309"/>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34828" y="2618652"/>
            <a:ext cx="359254" cy="359254"/>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34828" y="3396692"/>
            <a:ext cx="359254" cy="359254"/>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34828" y="4109405"/>
            <a:ext cx="359254" cy="359254"/>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434578" y="2618652"/>
            <a:ext cx="359254" cy="359254"/>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434578" y="3527716"/>
            <a:ext cx="359254" cy="359254"/>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434329" y="2644215"/>
            <a:ext cx="359254" cy="359254"/>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434329" y="3396692"/>
            <a:ext cx="359254" cy="359254"/>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43177" y="1627340"/>
            <a:ext cx="1006595" cy="940024"/>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770039" y="1668739"/>
            <a:ext cx="654250" cy="817811"/>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D0D0D"/>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120">
              <a:defRPr/>
            </a:pPr>
            <a:endParaRPr lang="en-US" kern="0">
              <a:gradFill>
                <a:gsLst>
                  <a:gs pos="0">
                    <a:srgbClr val="505050"/>
                  </a:gs>
                  <a:gs pos="100000">
                    <a:srgbClr val="505050"/>
                  </a:gs>
                </a:gsLst>
                <a:lin ang="5400000" scaled="1"/>
              </a:gradFill>
              <a:latin typeface="Segoe UI"/>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450561" y="1633971"/>
            <a:ext cx="1086446" cy="850879"/>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881571" y="4142736"/>
            <a:ext cx="3014597"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434578" y="4211618"/>
            <a:ext cx="359254" cy="359254"/>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675685" y="281857"/>
            <a:ext cx="10991275" cy="553982"/>
          </a:xfrm>
        </p:spPr>
        <p:txBody>
          <a:bodyPr/>
          <a:lstStyle/>
          <a:p>
            <a:r>
              <a:rPr lang="en-US">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55089" y="4742228"/>
            <a:ext cx="3101907" cy="479601"/>
          </a:xfrm>
          <a:prstGeom prst="rect">
            <a:avLst/>
          </a:prstGeom>
          <a:noFill/>
        </p:spPr>
        <p:txBody>
          <a:bodyPr wrap="square" lIns="179235" tIns="143388" rIns="179235" bIns="143388" rtlCol="0">
            <a:spAutoFit/>
          </a:bodyPr>
          <a:lstStyle/>
          <a:p>
            <a:pPr defTabSz="913910">
              <a:lnSpc>
                <a:spcPct val="90000"/>
              </a:lnSpc>
              <a:defRPr/>
            </a:pPr>
            <a:r>
              <a:rPr lang="en-US" sz="1371">
                <a:solidFill>
                  <a:srgbClr val="353535"/>
                </a:solidFill>
                <a:latin typeface="Segoe UI" panose="020B0502040204020203" pitchFamily="34" charset="0"/>
                <a:cs typeface="Segoe UI" panose="020B0502040204020203" pitchFamily="34" charset="0"/>
              </a:rPr>
              <a:t>VM In-Guest Policy (</a:t>
            </a:r>
            <a:r>
              <a:rPr lang="en-US" sz="1200" kern="0">
                <a:solidFill>
                  <a:srgbClr val="D83B01"/>
                </a:solidFill>
                <a:latin typeface="Segoe UI Semibold" panose="020B0702040204020203" pitchFamily="34" charset="0"/>
                <a:cs typeface="Segoe UI Semibold" panose="020B0702040204020203" pitchFamily="34" charset="0"/>
              </a:rPr>
              <a:t>NEW</a:t>
            </a:r>
            <a:r>
              <a:rPr lang="en-US" sz="1371">
                <a:solidFill>
                  <a:srgbClr val="353535"/>
                </a:solidFill>
                <a:latin typeface="Segoe UI" panose="020B0502040204020203" pitchFamily="34" charset="0"/>
                <a:cs typeface="Segoe UI" panose="020B0502040204020203" pitchFamily="34" charset="0"/>
              </a:rPr>
              <a:t>)</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35958" y="4803908"/>
            <a:ext cx="359254" cy="359254"/>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3"/>
          <a:stretch>
            <a:fillRect/>
          </a:stretch>
        </p:blipFill>
        <p:spPr>
          <a:xfrm>
            <a:off x="3336460" y="338500"/>
            <a:ext cx="496756" cy="496756"/>
          </a:xfrm>
          <a:prstGeom prst="rect">
            <a:avLst/>
          </a:prstGeom>
        </p:spPr>
      </p:pic>
    </p:spTree>
    <p:extLst>
      <p:ext uri="{BB962C8B-B14F-4D97-AF65-F5344CB8AC3E}">
        <p14:creationId xmlns:p14="http://schemas.microsoft.com/office/powerpoint/2010/main" val="19265492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BD933AD-3C47-43D0-946E-0FB0D0853D52}"/>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20844"/>
            <a:ext cx="509584" cy="5057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Image result for cross icons">
            <a:extLst>
              <a:ext uri="{FF2B5EF4-FFF2-40B4-BE49-F238E27FC236}">
                <a16:creationId xmlns:a16="http://schemas.microsoft.com/office/drawing/2014/main" id="{77D327D3-51DD-4294-B95D-C329164D6B8A}"/>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46121" y="3478429"/>
            <a:ext cx="277971" cy="27797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13E64C3F-EFF7-4934-A842-59AFDC007C1B}"/>
              </a:ext>
            </a:extLst>
          </p:cNvPr>
          <p:cNvGrpSpPr/>
          <p:nvPr/>
        </p:nvGrpSpPr>
        <p:grpSpPr>
          <a:xfrm>
            <a:off x="1644068" y="2492156"/>
            <a:ext cx="759507" cy="2793194"/>
            <a:chOff x="1676390" y="2541497"/>
            <a:chExt cx="774848" cy="2849607"/>
          </a:xfrm>
        </p:grpSpPr>
        <p:sp>
          <p:nvSpPr>
            <p:cNvPr id="18" name="people_4">
              <a:extLst>
                <a:ext uri="{FF2B5EF4-FFF2-40B4-BE49-F238E27FC236}">
                  <a16:creationId xmlns:a16="http://schemas.microsoft.com/office/drawing/2014/main" id="{277CC6FB-065E-4835-B304-8B5D2B0217A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2" name="Picture 20" descr="Image result for software icons">
              <a:extLst>
                <a:ext uri="{FF2B5EF4-FFF2-40B4-BE49-F238E27FC236}">
                  <a16:creationId xmlns:a16="http://schemas.microsoft.com/office/drawing/2014/main" id="{00F7CD96-1ED7-427D-98AB-F9BDBD72CB8F}"/>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D01EC98-C47D-4862-8E1F-035DD346C0E9}"/>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4" name="TextBox 23">
              <a:extLst>
                <a:ext uri="{FF2B5EF4-FFF2-40B4-BE49-F238E27FC236}">
                  <a16:creationId xmlns:a16="http://schemas.microsoft.com/office/drawing/2014/main" id="{38808898-2EB9-469E-BE53-7EEE1758C83F}"/>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245490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4.5928E-6 1.28007E-6 L 0.18381 -0.00114 " pathEditMode="relative" rAng="0" ptsTypes="AA">
                                      <p:cBhvr>
                                        <p:cTn id="15" dur="2000" fill="hold"/>
                                        <p:tgtEl>
                                          <p:spTgt spid="21"/>
                                        </p:tgtEl>
                                        <p:attrNameLst>
                                          <p:attrName>ppt_x</p:attrName>
                                          <p:attrName>ppt_y</p:attrName>
                                        </p:attrNameLst>
                                      </p:cBhvr>
                                      <p:rCtr x="9191" y="-68"/>
                                    </p:animMotion>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1032"/>
                                        </p:tgtEl>
                                      </p:cBhvr>
                                    </p:animEffect>
                                    <p:animScale>
                                      <p:cBhvr>
                                        <p:cTn id="20" dur="250" autoRev="1" fill="hold"/>
                                        <p:tgtEl>
                                          <p:spTgt spid="1032"/>
                                        </p:tgtEl>
                                      </p:cBhvr>
                                      <p:by x="105000" y="105000"/>
                                    </p:animScale>
                                  </p:childTnLst>
                                </p:cTn>
                              </p:par>
                              <p:par>
                                <p:cTn id="21" presetID="1" presetClass="entr" presetSubtype="0" fill="hold" nodeType="withEffect">
                                  <p:stCondLst>
                                    <p:cond delay="230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21"/>
                                        </p:tgtEl>
                                        <p:attrNameLst>
                                          <p:attrName>ppt_x</p:attrName>
                                        </p:attrNameLst>
                                      </p:cBhvr>
                                      <p:tavLst>
                                        <p:tav tm="0">
                                          <p:val>
                                            <p:strVal val="ppt_x"/>
                                          </p:val>
                                        </p:tav>
                                        <p:tav tm="100000">
                                          <p:val>
                                            <p:strVal val="ppt_x"/>
                                          </p:val>
                                        </p:tav>
                                      </p:tavLst>
                                    </p:anim>
                                    <p:anim calcmode="lin" valueType="num">
                                      <p:cBhvr additive="base">
                                        <p:cTn id="27" dur="500"/>
                                        <p:tgtEl>
                                          <p:spTgt spid="21"/>
                                        </p:tgtEl>
                                        <p:attrNameLst>
                                          <p:attrName>ppt_y</p:attrName>
                                        </p:attrNameLst>
                                      </p:cBhvr>
                                      <p:tavLst>
                                        <p:tav tm="0">
                                          <p:val>
                                            <p:strVal val="ppt_y"/>
                                          </p:val>
                                        </p:tav>
                                        <p:tav tm="100000">
                                          <p:val>
                                            <p:strVal val="1+ppt_h/2"/>
                                          </p:val>
                                        </p:tav>
                                      </p:tavLst>
                                    </p:anim>
                                    <p:set>
                                      <p:cBhvr>
                                        <p:cTn id="2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DCC8D85-2A1D-4CF1-86F0-A7600872AD13}"/>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grpSp>
        <p:nvGrpSpPr>
          <p:cNvPr id="21" name="Group 20">
            <a:extLst>
              <a:ext uri="{FF2B5EF4-FFF2-40B4-BE49-F238E27FC236}">
                <a16:creationId xmlns:a16="http://schemas.microsoft.com/office/drawing/2014/main" id="{4ACE89E1-9A11-4E5A-B8A3-C7C5B05C17D7}"/>
              </a:ext>
            </a:extLst>
          </p:cNvPr>
          <p:cNvGrpSpPr/>
          <p:nvPr/>
        </p:nvGrpSpPr>
        <p:grpSpPr>
          <a:xfrm>
            <a:off x="2637555" y="3276641"/>
            <a:ext cx="1591489" cy="935470"/>
            <a:chOff x="2765805" y="3541558"/>
            <a:chExt cx="1623632" cy="954365"/>
          </a:xfrm>
        </p:grpSpPr>
        <p:grpSp>
          <p:nvGrpSpPr>
            <p:cNvPr id="19" name="Group 18">
              <a:extLst>
                <a:ext uri="{FF2B5EF4-FFF2-40B4-BE49-F238E27FC236}">
                  <a16:creationId xmlns:a16="http://schemas.microsoft.com/office/drawing/2014/main" id="{E4E0EB37-F67A-4F30-B309-B37F58C3B389}"/>
                </a:ext>
              </a:extLst>
            </p:cNvPr>
            <p:cNvGrpSpPr/>
            <p:nvPr/>
          </p:nvGrpSpPr>
          <p:grpSpPr>
            <a:xfrm>
              <a:off x="2765805" y="3541558"/>
              <a:ext cx="1623632" cy="954365"/>
              <a:chOff x="2643257" y="3742197"/>
              <a:chExt cx="1623632" cy="954365"/>
            </a:xfrm>
          </p:grpSpPr>
          <p:sp>
            <p:nvSpPr>
              <p:cNvPr id="30" name="Rectangle: Rounded Corners 29">
                <a:extLst>
                  <a:ext uri="{FF2B5EF4-FFF2-40B4-BE49-F238E27FC236}">
                    <a16:creationId xmlns:a16="http://schemas.microsoft.com/office/drawing/2014/main" id="{1B7C2415-D65B-4921-8FE8-0029B31BD4FF}"/>
                  </a:ext>
                </a:extLst>
              </p:cNvPr>
              <p:cNvSpPr/>
              <p:nvPr/>
            </p:nvSpPr>
            <p:spPr>
              <a:xfrm>
                <a:off x="2643257" y="3804099"/>
                <a:ext cx="1623632" cy="800041"/>
              </a:xfrm>
              <a:prstGeom prst="roundRect">
                <a:avLst/>
              </a:prstGeom>
              <a:solidFill>
                <a:schemeClr val="bg1">
                  <a:lumMod val="65000"/>
                </a:schemeClr>
              </a:solidFill>
              <a:ln>
                <a:solidFill>
                  <a:schemeClr val="tx1"/>
                </a:solidFill>
                <a:prstDash val="dash"/>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107000"/>
                  </a:lnSpc>
                  <a:spcAft>
                    <a:spcPts val="800"/>
                  </a:spcAft>
                  <a:defRPr/>
                </a:pPr>
                <a:endParaRPr lang="en-US" sz="1371"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3408A54C-79F3-4778-8EB1-3F9DF943FCA9}"/>
                  </a:ext>
                </a:extLst>
              </p:cNvPr>
              <p:cNvSpPr txBox="1"/>
              <p:nvPr/>
            </p:nvSpPr>
            <p:spPr>
              <a:xfrm>
                <a:off x="2650771" y="3742197"/>
                <a:ext cx="1079639" cy="954365"/>
              </a:xfrm>
              <a:prstGeom prst="rect">
                <a:avLst/>
              </a:prstGeom>
              <a:noFill/>
            </p:spPr>
            <p:txBody>
              <a:bodyPr wrap="none" lIns="179259" tIns="143407" rIns="179259" bIns="143407" rtlCol="0">
                <a:spAutoFit/>
              </a:bodyPr>
              <a:lstStyle/>
              <a:p>
                <a:pPr defTabSz="914261">
                  <a:defRPr/>
                </a:pPr>
                <a:r>
                  <a:rPr lang="en-US" sz="1371" dirty="0">
                    <a:solidFill>
                      <a:srgbClr val="FFFFFF"/>
                    </a:solidFill>
                    <a:latin typeface="Segoe UI Semilight"/>
                  </a:rPr>
                  <a:t>Resource</a:t>
                </a:r>
              </a:p>
              <a:p>
                <a:pPr defTabSz="914261">
                  <a:defRPr/>
                </a:pPr>
                <a:r>
                  <a:rPr lang="en-US" sz="1371" dirty="0">
                    <a:solidFill>
                      <a:srgbClr val="FFFFFF"/>
                    </a:solidFill>
                    <a:latin typeface="Segoe UI Semilight"/>
                  </a:rPr>
                  <a:t>Config</a:t>
                </a:r>
              </a:p>
              <a:p>
                <a:pPr defTabSz="914261">
                  <a:defRPr/>
                </a:pPr>
                <a:r>
                  <a:rPr lang="en-US" sz="1371" dirty="0">
                    <a:solidFill>
                      <a:srgbClr val="FFFFFF"/>
                    </a:solidFill>
                    <a:latin typeface="Segoe UI Semilight"/>
                  </a:rPr>
                  <a:t>Request</a:t>
                </a:r>
              </a:p>
            </p:txBody>
          </p:sp>
        </p:grpSp>
        <p:pic>
          <p:nvPicPr>
            <p:cNvPr id="20" name="Picture 2" descr="Image result for icon azure template">
              <a:extLst>
                <a:ext uri="{FF2B5EF4-FFF2-40B4-BE49-F238E27FC236}">
                  <a16:creationId xmlns:a16="http://schemas.microsoft.com/office/drawing/2014/main" id="{095E6256-DDB6-423B-9216-649A371F53B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tx1">
                  <a:tint val="45000"/>
                  <a:satMod val="400000"/>
                </a:schemeClr>
              </a:duotone>
              <a:extLst>
                <a:ext uri="{BEBA8EAE-BF5A-486C-A8C5-ECC9F3942E4B}">
                  <a14:imgProps xmlns:a14="http://schemas.microsoft.com/office/drawing/2010/main">
                    <a14:imgLayer r:embed="rId4">
                      <a14:imgEffect>
                        <a14:sharpenSoften amount="-500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863346" y="3741758"/>
              <a:ext cx="449891" cy="36510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971513" y="3410752"/>
            <a:ext cx="519754" cy="5158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Image result for check icons">
            <a:extLst>
              <a:ext uri="{FF2B5EF4-FFF2-40B4-BE49-F238E27FC236}">
                <a16:creationId xmlns:a16="http://schemas.microsoft.com/office/drawing/2014/main" id="{30BBD027-790B-4E1E-A8C1-1E6343BF5B39}"/>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6055513" y="3516292"/>
            <a:ext cx="249018" cy="21347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576E0936-79C8-4A54-B774-6456A41E0F96}"/>
              </a:ext>
            </a:extLst>
          </p:cNvPr>
          <p:cNvSpPr/>
          <p:nvPr/>
        </p:nvSpPr>
        <p:spPr>
          <a:xfrm>
            <a:off x="7525557" y="3437275"/>
            <a:ext cx="1591489" cy="584293"/>
          </a:xfrm>
          <a:prstGeom prst="roundRect">
            <a:avLst>
              <a:gd name="adj" fmla="val 0"/>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cs typeface="Times New Roman" panose="02020603050405020304" pitchFamily="18" charset="0"/>
              </a:rPr>
              <a:t>Resource</a:t>
            </a:r>
          </a:p>
        </p:txBody>
      </p:sp>
      <p:pic>
        <p:nvPicPr>
          <p:cNvPr id="22" name="Picture 21">
            <a:extLst>
              <a:ext uri="{FF2B5EF4-FFF2-40B4-BE49-F238E27FC236}">
                <a16:creationId xmlns:a16="http://schemas.microsoft.com/office/drawing/2014/main" id="{947315A1-953E-45E1-8431-230DDC4B0B4C}"/>
              </a:ext>
            </a:extLst>
          </p:cNvPr>
          <p:cNvPicPr>
            <a:picLocks noChangeAspect="1"/>
          </p:cNvPicPr>
          <p:nvPr/>
        </p:nvPicPr>
        <p:blipFill>
          <a:blip r:embed="rId7">
            <a:biLevel thresh="25000"/>
            <a:extLst/>
          </a:blip>
          <a:stretch>
            <a:fillRect/>
          </a:stretch>
        </p:blipFill>
        <p:spPr>
          <a:xfrm>
            <a:off x="8541320" y="3286082"/>
            <a:ext cx="495633" cy="495633"/>
          </a:xfrm>
          <a:prstGeom prst="rect">
            <a:avLst/>
          </a:prstGeom>
          <a:noFill/>
        </p:spPr>
      </p:pic>
      <p:grpSp>
        <p:nvGrpSpPr>
          <p:cNvPr id="23" name="Group 22">
            <a:extLst>
              <a:ext uri="{FF2B5EF4-FFF2-40B4-BE49-F238E27FC236}">
                <a16:creationId xmlns:a16="http://schemas.microsoft.com/office/drawing/2014/main" id="{77BD3C4D-FA99-45CE-93B9-734B25E55BFC}"/>
              </a:ext>
            </a:extLst>
          </p:cNvPr>
          <p:cNvGrpSpPr/>
          <p:nvPr/>
        </p:nvGrpSpPr>
        <p:grpSpPr>
          <a:xfrm>
            <a:off x="1644068" y="2492156"/>
            <a:ext cx="759507" cy="2793194"/>
            <a:chOff x="1676390" y="2541497"/>
            <a:chExt cx="774848" cy="2849607"/>
          </a:xfrm>
        </p:grpSpPr>
        <p:sp>
          <p:nvSpPr>
            <p:cNvPr id="24" name="people_4">
              <a:extLst>
                <a:ext uri="{FF2B5EF4-FFF2-40B4-BE49-F238E27FC236}">
                  <a16:creationId xmlns:a16="http://schemas.microsoft.com/office/drawing/2014/main" id="{D2A3FECE-1CC2-4019-B4DB-8D4FBF857416}"/>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5" name="Picture 20" descr="Image result for software icons">
              <a:extLst>
                <a:ext uri="{FF2B5EF4-FFF2-40B4-BE49-F238E27FC236}">
                  <a16:creationId xmlns:a16="http://schemas.microsoft.com/office/drawing/2014/main" id="{2811AAFB-5B91-4F93-9193-DA366F83F55E}"/>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28AC2FC-E93A-47D1-91E1-C804F005C0C6}"/>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7" name="TextBox 26">
              <a:extLst>
                <a:ext uri="{FF2B5EF4-FFF2-40B4-BE49-F238E27FC236}">
                  <a16:creationId xmlns:a16="http://schemas.microsoft.com/office/drawing/2014/main" id="{53B7459E-46C4-409A-9005-0520721FF7D9}"/>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30803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5928E-6 1.28007E-6 L 0.18381 -0.00114 " pathEditMode="relative" rAng="0" ptsTypes="AA">
                                      <p:cBhvr>
                                        <p:cTn id="11" dur="2000" fill="hold"/>
                                        <p:tgtEl>
                                          <p:spTgt spid="21"/>
                                        </p:tgtEl>
                                        <p:attrNameLst>
                                          <p:attrName>ppt_x</p:attrName>
                                          <p:attrName>ppt_y</p:attrName>
                                        </p:attrNameLst>
                                      </p:cBhvr>
                                      <p:rCtr x="9191" y="-68"/>
                                    </p:animMotion>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nodeType="clickEffect">
                                  <p:stCondLst>
                                    <p:cond delay="0"/>
                                  </p:stCondLst>
                                  <p:childTnLst>
                                    <p:animEffect transition="out" filter="fade">
                                      <p:cBhvr>
                                        <p:cTn id="15" dur="500" tmFilter="0, 0; .2, .5; .8, .5; 1, 0"/>
                                        <p:tgtEl>
                                          <p:spTgt spid="1032"/>
                                        </p:tgtEl>
                                      </p:cBhvr>
                                    </p:animEffect>
                                    <p:animScale>
                                      <p:cBhvr>
                                        <p:cTn id="16" dur="250" autoRev="1" fill="hold"/>
                                        <p:tgtEl>
                                          <p:spTgt spid="1032"/>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6935D4B-2C90-4A66-86B9-DE0B0916DF7A}"/>
              </a:ext>
            </a:extLst>
          </p:cNvPr>
          <p:cNvSpPr/>
          <p:nvPr/>
        </p:nvSpPr>
        <p:spPr>
          <a:xfrm>
            <a:off x="866" y="1522623"/>
            <a:ext cx="12190271" cy="4771712"/>
          </a:xfrm>
          <a:prstGeom prst="rect">
            <a:avLst/>
          </a:prstGeom>
          <a:solidFill>
            <a:schemeClr val="bg1">
              <a:lumMod val="95000"/>
            </a:schemeClr>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Azure Policy</a:t>
            </a:r>
          </a:p>
        </p:txBody>
      </p:sp>
      <p:sp>
        <p:nvSpPr>
          <p:cNvPr id="4" name="Left Brace 3">
            <a:extLst>
              <a:ext uri="{FF2B5EF4-FFF2-40B4-BE49-F238E27FC236}">
                <a16:creationId xmlns:a16="http://schemas.microsoft.com/office/drawing/2014/main" id="{4E501042-C2E4-4DC0-83EF-32A6CD43AE07}"/>
              </a:ext>
            </a:extLst>
          </p:cNvPr>
          <p:cNvSpPr/>
          <p:nvPr/>
        </p:nvSpPr>
        <p:spPr>
          <a:xfrm>
            <a:off x="4134738" y="1840473"/>
            <a:ext cx="841234" cy="416691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914261">
              <a:defRPr/>
            </a:pPr>
            <a:r>
              <a:rPr lang="en-US" sz="1765" dirty="0">
                <a:solidFill>
                  <a:srgbClr val="353535"/>
                </a:solidFill>
                <a:latin typeface="Segoe UI Semilight"/>
              </a:rPr>
              <a:t>ARM – Centralized Control Plane</a:t>
            </a:r>
          </a:p>
        </p:txBody>
      </p:sp>
      <p:sp>
        <p:nvSpPr>
          <p:cNvPr id="5" name="Rectangle 4">
            <a:extLst>
              <a:ext uri="{FF2B5EF4-FFF2-40B4-BE49-F238E27FC236}">
                <a16:creationId xmlns:a16="http://schemas.microsoft.com/office/drawing/2014/main" id="{89EC932F-0ADD-48E3-AC41-AB1816E7991A}"/>
              </a:ext>
            </a:extLst>
          </p:cNvPr>
          <p:cNvSpPr/>
          <p:nvPr/>
        </p:nvSpPr>
        <p:spPr>
          <a:xfrm>
            <a:off x="7525866" y="3437275"/>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A32C7390-88EA-42D2-AB29-D1B19F486EDB}"/>
              </a:ext>
            </a:extLst>
          </p:cNvPr>
          <p:cNvSpPr/>
          <p:nvPr/>
        </p:nvSpPr>
        <p:spPr>
          <a:xfrm>
            <a:off x="7525866" y="4115871"/>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64534250-13EA-4CA0-8424-B3ED7FAB080B}"/>
              </a:ext>
            </a:extLst>
          </p:cNvPr>
          <p:cNvSpPr/>
          <p:nvPr/>
        </p:nvSpPr>
        <p:spPr>
          <a:xfrm>
            <a:off x="7525866" y="4794467"/>
            <a:ext cx="1591489" cy="584293"/>
          </a:xfrm>
          <a:prstGeom prst="rect">
            <a:avLst/>
          </a:prstGeom>
          <a:solidFill>
            <a:srgbClr val="6D6D6D"/>
          </a:solidFill>
          <a:ln>
            <a:noFill/>
          </a:ln>
          <a:effectLst/>
        </p:spPr>
        <p:txBody>
          <a:bodyPr rot="0" spcFirstLastPara="0" vert="horz" wrap="square" lIns="91414" tIns="45706" rIns="91414" bIns="45706" numCol="1" spcCol="0" rtlCol="0" fromWordArt="0" anchor="ctr" anchorCtr="0" forceAA="0" compatLnSpc="1">
            <a:prstTxWarp prst="textNoShape">
              <a:avLst/>
            </a:prstTxWarp>
            <a:noAutofit/>
          </a:bodyPr>
          <a:lstStyle/>
          <a:p>
            <a:pPr defTabSz="914120">
              <a:lnSpc>
                <a:spcPct val="90000"/>
              </a:lnSpc>
              <a:spcAft>
                <a:spcPts val="800"/>
              </a:spcAft>
              <a:defRPr/>
            </a:pP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Cloud</a:t>
            </a:r>
            <a:b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br>
            <a:r>
              <a:rPr lang="en-US" sz="1600" kern="0" dirty="0">
                <a:solidFill>
                  <a:sysClr val="window" lastClr="FFFFFF"/>
                </a:solidFill>
                <a:latin typeface="Segoe UI Semilight" panose="020B0402040204020203" pitchFamily="34" charset="0"/>
                <a:ea typeface="Calibri" panose="020F0502020204030204" pitchFamily="34" charset="0"/>
                <a:cs typeface="Times New Roman" panose="02020603050405020304" pitchFamily="18" charset="0"/>
              </a:rPr>
              <a:t>Resource</a:t>
            </a:r>
            <a:endParaRPr lang="en-US" sz="2000" kern="0" dirty="0">
              <a:solidFill>
                <a:sysClr val="window" lastClr="FFFFFF"/>
              </a:solidFill>
              <a:latin typeface="Calibri" panose="020F0502020204030204"/>
              <a:ea typeface="Calibri" panose="020F0502020204030204" pitchFamily="34"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10C4BDA9-5352-43C0-916F-701C07F4BEFA}"/>
              </a:ext>
            </a:extLst>
          </p:cNvPr>
          <p:cNvSpPr/>
          <p:nvPr/>
        </p:nvSpPr>
        <p:spPr>
          <a:xfrm>
            <a:off x="5208713" y="2356429"/>
            <a:ext cx="1581912" cy="3258378"/>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algn="ctr" defTabSz="914261">
              <a:defRPr/>
            </a:pPr>
            <a:r>
              <a:rPr lang="en-US" sz="1765" dirty="0">
                <a:solidFill>
                  <a:srgbClr val="FFFFFF"/>
                </a:solidFill>
                <a:latin typeface="Segoe UI Semilight"/>
              </a:rPr>
              <a:t> Azure Policy</a:t>
            </a:r>
          </a:p>
        </p:txBody>
      </p:sp>
      <p:pic>
        <p:nvPicPr>
          <p:cNvPr id="11" name="Picture 10">
            <a:extLst>
              <a:ext uri="{FF2B5EF4-FFF2-40B4-BE49-F238E27FC236}">
                <a16:creationId xmlns:a16="http://schemas.microsoft.com/office/drawing/2014/main" id="{E9A3A5FA-FE9E-4499-92BF-3ADDABA69D94}"/>
              </a:ext>
            </a:extLst>
          </p:cNvPr>
          <p:cNvPicPr>
            <a:picLocks noChangeAspect="1"/>
          </p:cNvPicPr>
          <p:nvPr/>
        </p:nvPicPr>
        <p:blipFill>
          <a:blip r:embed="rId3">
            <a:biLevel thresh="25000"/>
            <a:extLst/>
          </a:blip>
          <a:stretch>
            <a:fillRect/>
          </a:stretch>
        </p:blipFill>
        <p:spPr>
          <a:xfrm>
            <a:off x="8541631" y="3286082"/>
            <a:ext cx="495633" cy="495633"/>
          </a:xfrm>
          <a:prstGeom prst="rect">
            <a:avLst/>
          </a:prstGeom>
          <a:noFill/>
        </p:spPr>
      </p:pic>
      <p:pic>
        <p:nvPicPr>
          <p:cNvPr id="12" name="Picture 11">
            <a:extLst>
              <a:ext uri="{FF2B5EF4-FFF2-40B4-BE49-F238E27FC236}">
                <a16:creationId xmlns:a16="http://schemas.microsoft.com/office/drawing/2014/main" id="{F78A36F0-6054-4AA5-8BC5-DD6FC83114B9}"/>
              </a:ext>
            </a:extLst>
          </p:cNvPr>
          <p:cNvPicPr>
            <a:picLocks noChangeAspect="1"/>
          </p:cNvPicPr>
          <p:nvPr/>
        </p:nvPicPr>
        <p:blipFill>
          <a:blip r:embed="rId3">
            <a:biLevel thresh="25000"/>
            <a:extLst/>
          </a:blip>
          <a:stretch>
            <a:fillRect/>
          </a:stretch>
        </p:blipFill>
        <p:spPr>
          <a:xfrm>
            <a:off x="8541631" y="4034782"/>
            <a:ext cx="495633" cy="495633"/>
          </a:xfrm>
          <a:prstGeom prst="rect">
            <a:avLst/>
          </a:prstGeom>
          <a:noFill/>
        </p:spPr>
      </p:pic>
      <p:pic>
        <p:nvPicPr>
          <p:cNvPr id="13" name="Picture 12">
            <a:extLst>
              <a:ext uri="{FF2B5EF4-FFF2-40B4-BE49-F238E27FC236}">
                <a16:creationId xmlns:a16="http://schemas.microsoft.com/office/drawing/2014/main" id="{64DFD8BA-3F36-4DC4-9C9A-FF7DD20AEF13}"/>
              </a:ext>
            </a:extLst>
          </p:cNvPr>
          <p:cNvPicPr>
            <a:picLocks noChangeAspect="1"/>
          </p:cNvPicPr>
          <p:nvPr/>
        </p:nvPicPr>
        <p:blipFill>
          <a:blip r:embed="rId3">
            <a:biLevel thresh="25000"/>
            <a:extLst/>
          </a:blip>
          <a:stretch>
            <a:fillRect/>
          </a:stretch>
        </p:blipFill>
        <p:spPr>
          <a:xfrm>
            <a:off x="8541631" y="4697319"/>
            <a:ext cx="495633" cy="495633"/>
          </a:xfrm>
          <a:prstGeom prst="rect">
            <a:avLst/>
          </a:prstGeom>
          <a:noFill/>
        </p:spPr>
      </p:pic>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44" y="3276644"/>
            <a:ext cx="304714" cy="3047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261">
              <a:defRPr/>
            </a:pPr>
            <a:endParaRPr lang="en-US" sz="1765">
              <a:solidFill>
                <a:srgbClr val="353535"/>
              </a:solidFill>
              <a:latin typeface="Segoe UI Semilight"/>
            </a:endParaRPr>
          </a:p>
        </p:txBody>
      </p:sp>
      <p:pic>
        <p:nvPicPr>
          <p:cNvPr id="1038" name="Picture 14" descr="Image result for spin icon">
            <a:extLst>
              <a:ext uri="{FF2B5EF4-FFF2-40B4-BE49-F238E27FC236}">
                <a16:creationId xmlns:a16="http://schemas.microsoft.com/office/drawing/2014/main" id="{CCB45ABF-73E1-478C-965B-0A3023DB9A26}"/>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878203" y="3948130"/>
            <a:ext cx="597394" cy="59739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check icons">
            <a:extLst>
              <a:ext uri="{FF2B5EF4-FFF2-40B4-BE49-F238E27FC236}">
                <a16:creationId xmlns:a16="http://schemas.microsoft.com/office/drawing/2014/main" id="{73B06EAE-8FCE-4E1A-A827-D3A1E239BF39}"/>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3460099"/>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Image result for check icons">
            <a:extLst>
              <a:ext uri="{FF2B5EF4-FFF2-40B4-BE49-F238E27FC236}">
                <a16:creationId xmlns:a16="http://schemas.microsoft.com/office/drawing/2014/main" id="{D658EC53-9135-457B-A2BF-FD1A283726A5}"/>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26043" y="4207013"/>
            <a:ext cx="241921" cy="2419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cross icons">
            <a:extLst>
              <a:ext uri="{FF2B5EF4-FFF2-40B4-BE49-F238E27FC236}">
                <a16:creationId xmlns:a16="http://schemas.microsoft.com/office/drawing/2014/main" id="{329C10B0-C96A-48B9-817E-64397366E8CB}"/>
              </a:ext>
            </a:extLst>
          </p:cNvPr>
          <p:cNvPicPr>
            <a:picLocks noChangeAspect="1" noChangeArrowheads="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rcRect/>
          <a:stretch>
            <a:fillRect/>
          </a:stretch>
        </p:blipFill>
        <p:spPr bwMode="auto">
          <a:xfrm>
            <a:off x="8684446" y="4837639"/>
            <a:ext cx="283519" cy="28351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search icon">
            <a:extLst>
              <a:ext uri="{FF2B5EF4-FFF2-40B4-BE49-F238E27FC236}">
                <a16:creationId xmlns:a16="http://schemas.microsoft.com/office/drawing/2014/main" id="{07978146-446B-462B-950C-2916BBBABC3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600690" y="3350403"/>
            <a:ext cx="573208" cy="5688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63733308-33FC-4F04-A787-077676B9C87F}"/>
              </a:ext>
            </a:extLst>
          </p:cNvPr>
          <p:cNvGrpSpPr/>
          <p:nvPr/>
        </p:nvGrpSpPr>
        <p:grpSpPr>
          <a:xfrm>
            <a:off x="1644068" y="2492156"/>
            <a:ext cx="759507" cy="2793194"/>
            <a:chOff x="1676390" y="2541497"/>
            <a:chExt cx="774848" cy="2849607"/>
          </a:xfrm>
        </p:grpSpPr>
        <p:sp>
          <p:nvSpPr>
            <p:cNvPr id="22" name="people_4">
              <a:extLst>
                <a:ext uri="{FF2B5EF4-FFF2-40B4-BE49-F238E27FC236}">
                  <a16:creationId xmlns:a16="http://schemas.microsoft.com/office/drawing/2014/main" id="{B42EB2F5-23C7-475F-B237-F83E46E4AE7C}"/>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pic>
          <p:nvPicPr>
            <p:cNvPr id="24" name="Picture 20" descr="Image result for software icons">
              <a:extLst>
                <a:ext uri="{FF2B5EF4-FFF2-40B4-BE49-F238E27FC236}">
                  <a16:creationId xmlns:a16="http://schemas.microsoft.com/office/drawing/2014/main" id="{C98D0846-DF7C-42AD-BB78-86B029257F7F}"/>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7E542CE-F254-493E-B2C5-7C92A64594BB}"/>
                </a:ext>
              </a:extLst>
            </p:cNvPr>
            <p:cNvSpPr txBox="1"/>
            <p:nvPr/>
          </p:nvSpPr>
          <p:spPr>
            <a:xfrm>
              <a:off x="1744656" y="3317791"/>
              <a:ext cx="642941" cy="376738"/>
            </a:xfrm>
            <a:prstGeom prst="rect">
              <a:avLst/>
            </a:prstGeom>
            <a:noFill/>
          </p:spPr>
          <p:txBody>
            <a:bodyPr wrap="none" rtlCol="0">
              <a:spAutoFit/>
            </a:bodyPr>
            <a:lstStyle/>
            <a:p>
              <a:pPr defTabSz="914261">
                <a:defRPr/>
              </a:pPr>
              <a:r>
                <a:rPr lang="en-US" sz="1765" dirty="0">
                  <a:solidFill>
                    <a:srgbClr val="353535"/>
                  </a:solidFill>
                  <a:latin typeface="Segoe UI Semilight"/>
                </a:rPr>
                <a:t>User</a:t>
              </a:r>
            </a:p>
          </p:txBody>
        </p:sp>
        <p:sp>
          <p:nvSpPr>
            <p:cNvPr id="26" name="TextBox 25">
              <a:extLst>
                <a:ext uri="{FF2B5EF4-FFF2-40B4-BE49-F238E27FC236}">
                  <a16:creationId xmlns:a16="http://schemas.microsoft.com/office/drawing/2014/main" id="{E3801E9D-75C2-4923-9B9A-33E48D0F241B}"/>
                </a:ext>
              </a:extLst>
            </p:cNvPr>
            <p:cNvSpPr txBox="1"/>
            <p:nvPr/>
          </p:nvSpPr>
          <p:spPr>
            <a:xfrm>
              <a:off x="1703780" y="5014366"/>
              <a:ext cx="726333" cy="376738"/>
            </a:xfrm>
            <a:prstGeom prst="rect">
              <a:avLst/>
            </a:prstGeom>
            <a:noFill/>
          </p:spPr>
          <p:txBody>
            <a:bodyPr wrap="none" rtlCol="0">
              <a:spAutoFit/>
            </a:bodyPr>
            <a:lstStyle/>
            <a:p>
              <a:pPr defTabSz="914261">
                <a:defRPr/>
              </a:pPr>
              <a:r>
                <a:rPr lang="en-US" sz="1765" dirty="0">
                  <a:solidFill>
                    <a:srgbClr val="353535"/>
                  </a:solidFill>
                  <a:latin typeface="Segoe UI Semilight"/>
                </a:rPr>
                <a:t>Code</a:t>
              </a:r>
            </a:p>
          </p:txBody>
        </p:sp>
      </p:grpSp>
    </p:spTree>
    <p:extLst>
      <p:ext uri="{BB962C8B-B14F-4D97-AF65-F5344CB8AC3E}">
        <p14:creationId xmlns:p14="http://schemas.microsoft.com/office/powerpoint/2010/main" val="180860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200000">
                                      <p:cBhvr>
                                        <p:cTn id="10" dur="1500" fill="hold"/>
                                        <p:tgtEl>
                                          <p:spTgt spid="103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1"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ppt_y</p:attrName>
                                        </p:attrNameLst>
                                      </p:cBhvr>
                                      <p:tavLst>
                                        <p:tav tm="0">
                                          <p:val>
                                            <p:strVal val="#ppt_y-#ppt_h*1.125000"/>
                                          </p:val>
                                        </p:tav>
                                        <p:tav tm="100000">
                                          <p:val>
                                            <p:strVal val="#ppt_y"/>
                                          </p:val>
                                        </p:tav>
                                      </p:tavLst>
                                    </p:anim>
                                    <p:animEffect transition="in" filter="wipe(down)">
                                      <p:cBhvr>
                                        <p:cTn id="16" dur="500"/>
                                        <p:tgtEl>
                                          <p:spTgt spid="29"/>
                                        </p:tgtEl>
                                      </p:cBhvr>
                                    </p:animEffect>
                                  </p:childTnLst>
                                </p:cTn>
                              </p:par>
                            </p:childTnLst>
                          </p:cTn>
                        </p:par>
                        <p:par>
                          <p:cTn id="17" fill="hold">
                            <p:stCondLst>
                              <p:cond delay="500"/>
                            </p:stCondLst>
                            <p:childTnLst>
                              <p:par>
                                <p:cTn id="18" presetID="42" presetClass="path" presetSubtype="0" accel="50000" decel="50000" fill="hold" nodeType="afterEffect">
                                  <p:stCondLst>
                                    <p:cond delay="1000"/>
                                  </p:stCondLst>
                                  <p:childTnLst>
                                    <p:animMotion origin="layout" path="M -1.78708E-6 8.53382E-7 L -1.78708E-6 0.20903 " pathEditMode="relative" rAng="0" ptsTypes="AA">
                                      <p:cBhvr>
                                        <p:cTn id="19" dur="2000" fill="hold"/>
                                        <p:tgtEl>
                                          <p:spTgt spid="29"/>
                                        </p:tgtEl>
                                        <p:attrNameLst>
                                          <p:attrName>ppt_x</p:attrName>
                                          <p:attrName>ppt_y</p:attrName>
                                        </p:attrNameLst>
                                      </p:cBhvr>
                                      <p:rCtr x="0" y="10440"/>
                                    </p:animMotion>
                                  </p:childTnLst>
                                </p:cTn>
                              </p:par>
                              <p:par>
                                <p:cTn id="20" presetID="1" presetClass="entr" presetSubtype="0" fill="hold" nodeType="withEffect">
                                  <p:stCondLst>
                                    <p:cond delay="1000"/>
                                  </p:stCondLst>
                                  <p:childTnLst>
                                    <p:set>
                                      <p:cBhvr>
                                        <p:cTn id="21" dur="1" fill="hold">
                                          <p:stCondLst>
                                            <p:cond delay="249"/>
                                          </p:stCondLst>
                                        </p:cTn>
                                        <p:tgtEl>
                                          <p:spTgt spid="1040"/>
                                        </p:tgtEl>
                                        <p:attrNameLst>
                                          <p:attrName>style.visibility</p:attrName>
                                        </p:attrNameLst>
                                      </p:cBhvr>
                                      <p:to>
                                        <p:strVal val="visible"/>
                                      </p:to>
                                    </p:set>
                                  </p:childTnLst>
                                </p:cTn>
                              </p:par>
                              <p:par>
                                <p:cTn id="22" presetID="1" presetClass="entr" presetSubtype="0" fill="hold" nodeType="withEffect">
                                  <p:stCondLst>
                                    <p:cond delay="1600"/>
                                  </p:stCondLst>
                                  <p:childTnLst>
                                    <p:set>
                                      <p:cBhvr>
                                        <p:cTn id="23" dur="1" fill="hold">
                                          <p:stCondLst>
                                            <p:cond delay="249"/>
                                          </p:stCondLst>
                                        </p:cTn>
                                        <p:tgtEl>
                                          <p:spTgt spid="23"/>
                                        </p:tgtEl>
                                        <p:attrNameLst>
                                          <p:attrName>style.visibility</p:attrName>
                                        </p:attrNameLst>
                                      </p:cBhvr>
                                      <p:to>
                                        <p:strVal val="visible"/>
                                      </p:to>
                                    </p:set>
                                  </p:childTnLst>
                                </p:cTn>
                              </p:par>
                              <p:par>
                                <p:cTn id="24" presetID="1" presetClass="entr" presetSubtype="0" fill="hold" nodeType="withEffect">
                                  <p:stCondLst>
                                    <p:cond delay="2300"/>
                                  </p:stCondLst>
                                  <p:childTnLst>
                                    <p:set>
                                      <p:cBhvr>
                                        <p:cTn id="25" dur="1" fill="hold">
                                          <p:stCondLst>
                                            <p:cond delay="0"/>
                                          </p:stCondLst>
                                        </p:cTn>
                                        <p:tgtEl>
                                          <p:spTgt spid="1042"/>
                                        </p:tgtEl>
                                        <p:attrNameLst>
                                          <p:attrName>style.visibility</p:attrName>
                                        </p:attrNameLst>
                                      </p:cBhvr>
                                      <p:to>
                                        <p:strVal val="visible"/>
                                      </p:to>
                                    </p:set>
                                  </p:childTnLst>
                                </p:cTn>
                              </p:par>
                            </p:childTnLst>
                          </p:cTn>
                        </p:par>
                        <p:par>
                          <p:cTn id="26" fill="hold">
                            <p:stCondLst>
                              <p:cond delay="3500"/>
                            </p:stCondLst>
                            <p:childTnLst>
                              <p:par>
                                <p:cTn id="27" presetID="1" presetClass="exit" presetSubtype="0" fill="hold" nodeType="afterEffect">
                                  <p:stCondLst>
                                    <p:cond delay="500"/>
                                  </p:stCondLst>
                                  <p:childTnLst>
                                    <p:set>
                                      <p:cBhvr>
                                        <p:cTn id="28"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Policy Language</a:t>
            </a:r>
          </a:p>
        </p:txBody>
      </p:sp>
      <p:sp>
        <p:nvSpPr>
          <p:cNvPr id="6" name="Text Placeholder 5"/>
          <p:cNvSpPr>
            <a:spLocks noGrp="1"/>
          </p:cNvSpPr>
          <p:nvPr>
            <p:ph type="body" sz="quarter" idx="10"/>
          </p:nvPr>
        </p:nvSpPr>
        <p:spPr>
          <a:xfrm>
            <a:off x="270067" y="1189813"/>
            <a:ext cx="11653425" cy="3854710"/>
          </a:xfrm>
        </p:spPr>
        <p:txBody>
          <a:bodyPr/>
          <a:lstStyle/>
          <a:p>
            <a:pPr lvl="1"/>
            <a:r>
              <a:rPr lang="en-US" sz="1175" dirty="0">
                <a:latin typeface="Consolas" panose="020B0609020204030204" pitchFamily="49" charset="0"/>
              </a:rPr>
              <a:t>{</a:t>
            </a:r>
          </a:p>
          <a:p>
            <a:pPr lvl="1"/>
            <a:r>
              <a:rPr lang="en-US" sz="1175" dirty="0">
                <a:latin typeface="Consolas" panose="020B0609020204030204" pitchFamily="49" charset="0"/>
              </a:rPr>
              <a:t>  "if": {</a:t>
            </a:r>
          </a:p>
          <a:p>
            <a:pPr lvl="1"/>
            <a:r>
              <a:rPr lang="en-US" sz="1175" dirty="0">
                <a:latin typeface="Consolas" panose="020B0609020204030204" pitchFamily="49" charset="0"/>
              </a:rPr>
              <a:t>    &lt;accessor&gt;, &lt;condition&gt; | &lt;logical operator&gt;</a:t>
            </a:r>
          </a:p>
          <a:p>
            <a:pPr lvl="1"/>
            <a:r>
              <a:rPr lang="en-US" sz="1175" dirty="0">
                <a:latin typeface="Consolas" panose="020B0609020204030204" pitchFamily="49" charset="0"/>
              </a:rPr>
              <a:t>  },</a:t>
            </a:r>
          </a:p>
          <a:p>
            <a:pPr lvl="1"/>
            <a:r>
              <a:rPr lang="en-US" sz="1175" dirty="0">
                <a:latin typeface="Consolas" panose="020B0609020204030204" pitchFamily="49" charset="0"/>
              </a:rPr>
              <a:t>  "then": {</a:t>
            </a:r>
          </a:p>
          <a:p>
            <a:pPr lvl="1"/>
            <a:r>
              <a:rPr lang="en-US" sz="1175" dirty="0">
                <a:latin typeface="Consolas" panose="020B0609020204030204" pitchFamily="49" charset="0"/>
              </a:rPr>
              <a:t>    "effect": “Disabled | append | deny | audit | </a:t>
            </a:r>
            <a:r>
              <a:rPr lang="en-US" sz="1175" dirty="0" err="1">
                <a:latin typeface="Consolas" panose="020B0609020204030204" pitchFamily="49" charset="0"/>
              </a:rPr>
              <a:t>auditIfNotExists</a:t>
            </a:r>
            <a:r>
              <a:rPr lang="en-US" sz="1175" dirty="0">
                <a:latin typeface="Consolas" panose="020B0609020204030204" pitchFamily="49" charset="0"/>
              </a:rPr>
              <a:t> | </a:t>
            </a:r>
            <a:r>
              <a:rPr lang="en-US" sz="1175" dirty="0" err="1">
                <a:latin typeface="Consolas" panose="020B0609020204030204" pitchFamily="49" charset="0"/>
              </a:rPr>
              <a:t>deployIfNotExists</a:t>
            </a:r>
            <a:r>
              <a:rPr lang="en-US" sz="1175" dirty="0">
                <a:latin typeface="Consolas" panose="020B0609020204030204" pitchFamily="49" charset="0"/>
              </a:rPr>
              <a:t>"</a:t>
            </a:r>
          </a:p>
          <a:p>
            <a:pPr lvl="1"/>
            <a:r>
              <a:rPr lang="en-US" sz="1175" dirty="0">
                <a:latin typeface="Consolas" panose="020B0609020204030204" pitchFamily="49" charset="0"/>
              </a:rPr>
              <a:t>  }</a:t>
            </a:r>
          </a:p>
          <a:p>
            <a:pPr lvl="1"/>
            <a:r>
              <a:rPr lang="en-US" sz="1175" dirty="0">
                <a:latin typeface="Consolas" panose="020B0609020204030204" pitchFamily="49" charset="0"/>
              </a:rPr>
              <a:t>}</a:t>
            </a:r>
          </a:p>
          <a:p>
            <a:pPr lvl="1"/>
            <a:endParaRPr lang="en-US" sz="1175" dirty="0">
              <a:latin typeface="Consolas" panose="020B0609020204030204" pitchFamily="49" charset="0"/>
            </a:endParaRPr>
          </a:p>
          <a:p>
            <a:pPr lvl="1"/>
            <a:r>
              <a:rPr lang="en-US" dirty="0"/>
              <a:t>Operators</a:t>
            </a:r>
          </a:p>
          <a:p>
            <a:pPr lvl="2"/>
            <a:r>
              <a:rPr lang="en-US" sz="1765" dirty="0">
                <a:latin typeface="Consolas" panose="020B0609020204030204" pitchFamily="49" charset="0"/>
              </a:rPr>
              <a:t>“not”: { … }</a:t>
            </a:r>
          </a:p>
          <a:p>
            <a:pPr lvl="2"/>
            <a:r>
              <a:rPr lang="en-US" sz="1765" dirty="0">
                <a:latin typeface="Consolas" panose="020B0609020204030204" pitchFamily="49" charset="0"/>
              </a:rPr>
              <a:t>“</a:t>
            </a:r>
            <a:r>
              <a:rPr lang="en-US" sz="1765" dirty="0" err="1">
                <a:latin typeface="Consolas" panose="020B0609020204030204" pitchFamily="49" charset="0"/>
              </a:rPr>
              <a:t>allOf</a:t>
            </a:r>
            <a:r>
              <a:rPr lang="en-US" sz="1765" dirty="0">
                <a:latin typeface="Consolas" panose="020B0609020204030204" pitchFamily="49" charset="0"/>
              </a:rPr>
              <a:t>”: [ … ]</a:t>
            </a:r>
          </a:p>
          <a:p>
            <a:pPr lvl="2"/>
            <a:r>
              <a:rPr lang="en-US" sz="1765" dirty="0">
                <a:latin typeface="Consolas" panose="020B0609020204030204" pitchFamily="49" charset="0"/>
              </a:rPr>
              <a:t>“</a:t>
            </a:r>
            <a:r>
              <a:rPr lang="en-US" sz="1765" dirty="0" err="1">
                <a:latin typeface="Consolas" panose="020B0609020204030204" pitchFamily="49" charset="0"/>
              </a:rPr>
              <a:t>anyOf</a:t>
            </a:r>
            <a:r>
              <a:rPr lang="en-US" sz="1765" dirty="0">
                <a:latin typeface="Consolas" panose="020B0609020204030204" pitchFamily="49" charset="0"/>
              </a:rPr>
              <a:t>”: [ … ]</a:t>
            </a:r>
          </a:p>
          <a:p>
            <a:pPr lvl="2"/>
            <a:endParaRPr lang="en-US" dirty="0"/>
          </a:p>
          <a:p>
            <a:pPr lvl="2"/>
            <a:endParaRPr lang="en-US" dirty="0"/>
          </a:p>
        </p:txBody>
      </p:sp>
      <p:sp>
        <p:nvSpPr>
          <p:cNvPr id="2" name="TextBox 1">
            <a:extLst>
              <a:ext uri="{FF2B5EF4-FFF2-40B4-BE49-F238E27FC236}">
                <a16:creationId xmlns:a16="http://schemas.microsoft.com/office/drawing/2014/main" id="{8B17C3FA-CB97-46CE-B523-96BEC496E049}"/>
              </a:ext>
            </a:extLst>
          </p:cNvPr>
          <p:cNvSpPr txBox="1"/>
          <p:nvPr/>
        </p:nvSpPr>
        <p:spPr>
          <a:xfrm>
            <a:off x="6469459" y="2931290"/>
            <a:ext cx="3809264" cy="2884463"/>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Conditions</a:t>
            </a:r>
          </a:p>
          <a:p>
            <a:pPr marL="457095" lvl="1" defTabSz="914192">
              <a:defRPr/>
            </a:pPr>
            <a:r>
              <a:rPr lang="en-US" sz="1765" dirty="0">
                <a:solidFill>
                  <a:srgbClr val="1A1A1A"/>
                </a:solidFill>
                <a:latin typeface="Consolas" panose="020B0609020204030204" pitchFamily="49" charset="0"/>
              </a:rPr>
              <a:t>“equals”: “value”</a:t>
            </a:r>
          </a:p>
          <a:p>
            <a:pPr marL="457095" lvl="1" defTabSz="914192">
              <a:defRPr/>
            </a:pPr>
            <a:r>
              <a:rPr lang="en-US" sz="1765" dirty="0">
                <a:solidFill>
                  <a:srgbClr val="1A1A1A"/>
                </a:solidFill>
                <a:latin typeface="Consolas" panose="020B0609020204030204" pitchFamily="49" charset="0"/>
              </a:rPr>
              <a:t>“like”: “value”</a:t>
            </a:r>
          </a:p>
          <a:p>
            <a:pPr marL="457095" lvl="1" defTabSz="914192">
              <a:defRPr/>
            </a:pPr>
            <a:r>
              <a:rPr lang="en-US" sz="1765" dirty="0">
                <a:solidFill>
                  <a:srgbClr val="1A1A1A"/>
                </a:solidFill>
                <a:latin typeface="Consolas" panose="020B0609020204030204" pitchFamily="49" charset="0"/>
              </a:rPr>
              <a:t>“match”: “value”</a:t>
            </a:r>
          </a:p>
          <a:p>
            <a:pPr marL="457095" lvl="1" defTabSz="914192">
              <a:defRPr/>
            </a:pPr>
            <a:r>
              <a:rPr lang="en-US" sz="1765" dirty="0">
                <a:solidFill>
                  <a:srgbClr val="1A1A1A"/>
                </a:solidFill>
                <a:latin typeface="Consolas" panose="020B0609020204030204" pitchFamily="49" charset="0"/>
              </a:rPr>
              <a:t>“contains”: “value”</a:t>
            </a:r>
          </a:p>
          <a:p>
            <a:pPr marL="457095" lvl="1" defTabSz="914192">
              <a:defRPr/>
            </a:pPr>
            <a:r>
              <a:rPr lang="en-US" sz="1765" dirty="0">
                <a:solidFill>
                  <a:srgbClr val="1A1A1A"/>
                </a:solidFill>
                <a:latin typeface="Consolas" panose="020B0609020204030204" pitchFamily="49" charset="0"/>
              </a:rPr>
              <a:t>“in”: [“val1”, “val2”]</a:t>
            </a:r>
          </a:p>
          <a:p>
            <a:pPr marL="457095" lvl="1" defTabSz="914192">
              <a:defRPr/>
            </a:pPr>
            <a:r>
              <a:rPr lang="en-US" sz="1765" dirty="0">
                <a:solidFill>
                  <a:srgbClr val="1A1A1A"/>
                </a:solidFill>
                <a:latin typeface="Consolas" panose="020B0609020204030204" pitchFamily="49" charset="0"/>
              </a:rPr>
              <a:t>“</a:t>
            </a:r>
            <a:r>
              <a:rPr lang="en-US" sz="1765" dirty="0" err="1">
                <a:solidFill>
                  <a:srgbClr val="1A1A1A"/>
                </a:solidFill>
                <a:latin typeface="Consolas" panose="020B0609020204030204" pitchFamily="49" charset="0"/>
              </a:rPr>
              <a:t>containsKey</a:t>
            </a:r>
            <a:r>
              <a:rPr lang="en-US" sz="1765" dirty="0">
                <a:solidFill>
                  <a:srgbClr val="1A1A1A"/>
                </a:solidFill>
                <a:latin typeface="Consolas" panose="020B0609020204030204" pitchFamily="49" charset="0"/>
              </a:rPr>
              <a:t>”: “</a:t>
            </a:r>
            <a:r>
              <a:rPr lang="en-US" sz="1765" dirty="0" err="1">
                <a:solidFill>
                  <a:srgbClr val="1A1A1A"/>
                </a:solidFill>
                <a:latin typeface="Consolas" panose="020B0609020204030204" pitchFamily="49" charset="0"/>
              </a:rPr>
              <a:t>keyName</a:t>
            </a:r>
            <a:r>
              <a:rPr lang="en-US" sz="1765" dirty="0">
                <a:solidFill>
                  <a:srgbClr val="1A1A1A"/>
                </a:solidFill>
                <a:latin typeface="Consolas" panose="020B0609020204030204" pitchFamily="49" charset="0"/>
              </a:rPr>
              <a:t>”</a:t>
            </a:r>
          </a:p>
          <a:p>
            <a:pPr marL="457095" lvl="1" defTabSz="914192">
              <a:defRPr/>
            </a:pPr>
            <a:r>
              <a:rPr lang="en-US" sz="1765" dirty="0">
                <a:solidFill>
                  <a:srgbClr val="1A1A1A"/>
                </a:solidFill>
                <a:latin typeface="Consolas" panose="020B0609020204030204" pitchFamily="49" charset="0"/>
              </a:rPr>
              <a:t>“exists”: “bool”</a:t>
            </a:r>
          </a:p>
          <a:p>
            <a:pPr marL="457095" lvl="1" defTabSz="914192">
              <a:defRPr/>
            </a:pPr>
            <a:r>
              <a:rPr lang="en-US" sz="1765" dirty="0">
                <a:solidFill>
                  <a:srgbClr val="1A1A1A"/>
                </a:solidFill>
                <a:latin typeface="Consolas" panose="020B0609020204030204" pitchFamily="49" charset="0"/>
              </a:rPr>
              <a:t>+ “not*” variants</a:t>
            </a:r>
          </a:p>
        </p:txBody>
      </p:sp>
      <p:sp>
        <p:nvSpPr>
          <p:cNvPr id="8" name="TextBox 7">
            <a:extLst>
              <a:ext uri="{FF2B5EF4-FFF2-40B4-BE49-F238E27FC236}">
                <a16:creationId xmlns:a16="http://schemas.microsoft.com/office/drawing/2014/main" id="{A0CEBE66-68DD-49E9-9D2E-199CA87FF961}"/>
              </a:ext>
            </a:extLst>
          </p:cNvPr>
          <p:cNvSpPr txBox="1"/>
          <p:nvPr/>
        </p:nvSpPr>
        <p:spPr>
          <a:xfrm>
            <a:off x="419449" y="4654035"/>
            <a:ext cx="3585190" cy="1274361"/>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Accessors</a:t>
            </a:r>
          </a:p>
          <a:p>
            <a:pPr marL="457095" lvl="1" defTabSz="914192">
              <a:defRPr/>
            </a:pPr>
            <a:r>
              <a:rPr lang="en-US" sz="1765" dirty="0">
                <a:solidFill>
                  <a:srgbClr val="1A1A1A"/>
                </a:solidFill>
                <a:latin typeface="Consolas" panose="020B0609020204030204" pitchFamily="49" charset="0"/>
              </a:rPr>
              <a:t>“field”: “fieldname”</a:t>
            </a:r>
          </a:p>
          <a:p>
            <a:pPr marL="457095" lvl="1" defTabSz="914192">
              <a:defRPr/>
            </a:pPr>
            <a:r>
              <a:rPr lang="en-US" sz="1765" dirty="0">
                <a:solidFill>
                  <a:srgbClr val="1A1A1A"/>
                </a:solidFill>
                <a:latin typeface="Consolas" panose="020B0609020204030204" pitchFamily="49" charset="0"/>
              </a:rPr>
              <a:t>“source”: “action”</a:t>
            </a:r>
          </a:p>
        </p:txBody>
      </p:sp>
      <p:sp>
        <p:nvSpPr>
          <p:cNvPr id="9" name="TextBox 8">
            <a:extLst>
              <a:ext uri="{FF2B5EF4-FFF2-40B4-BE49-F238E27FC236}">
                <a16:creationId xmlns:a16="http://schemas.microsoft.com/office/drawing/2014/main" id="{5493CF5B-F9B2-4550-AEB0-7451E9D35CEA}"/>
              </a:ext>
            </a:extLst>
          </p:cNvPr>
          <p:cNvSpPr txBox="1"/>
          <p:nvPr/>
        </p:nvSpPr>
        <p:spPr>
          <a:xfrm>
            <a:off x="3631182" y="2931288"/>
            <a:ext cx="3585190" cy="2936120"/>
          </a:xfrm>
          <a:prstGeom prst="rect">
            <a:avLst/>
          </a:prstGeom>
          <a:noFill/>
        </p:spPr>
        <p:txBody>
          <a:bodyPr wrap="square" lIns="179259" tIns="143407" rIns="179259" bIns="143407" rtlCol="0">
            <a:spAutoFit/>
          </a:bodyPr>
          <a:lstStyle/>
          <a:p>
            <a:pPr defTabSz="914192">
              <a:defRPr/>
            </a:pPr>
            <a:r>
              <a:rPr lang="en-US" sz="2745" dirty="0">
                <a:solidFill>
                  <a:srgbClr val="1A1A1A"/>
                </a:solidFill>
                <a:latin typeface="Segoe UI"/>
              </a:rPr>
              <a:t>Fields</a:t>
            </a:r>
          </a:p>
          <a:p>
            <a:pPr marL="457095" lvl="1" defTabSz="914192">
              <a:defRPr/>
            </a:pPr>
            <a:r>
              <a:rPr lang="en-US" sz="1765" dirty="0">
                <a:solidFill>
                  <a:srgbClr val="1A1A1A"/>
                </a:solidFill>
                <a:latin typeface="Consolas" panose="020B0609020204030204" pitchFamily="49" charset="0"/>
              </a:rPr>
              <a:t>name</a:t>
            </a:r>
          </a:p>
          <a:p>
            <a:pPr marL="457095" lvl="1" defTabSz="914192">
              <a:defRPr/>
            </a:pPr>
            <a:r>
              <a:rPr lang="en-US" sz="1765" dirty="0">
                <a:solidFill>
                  <a:srgbClr val="1A1A1A"/>
                </a:solidFill>
                <a:latin typeface="Consolas" panose="020B0609020204030204" pitchFamily="49" charset="0"/>
              </a:rPr>
              <a:t>kind</a:t>
            </a:r>
          </a:p>
          <a:p>
            <a:pPr marL="457095" lvl="1" defTabSz="914192">
              <a:defRPr/>
            </a:pPr>
            <a:r>
              <a:rPr lang="en-US" sz="1765" dirty="0">
                <a:solidFill>
                  <a:srgbClr val="1A1A1A"/>
                </a:solidFill>
                <a:latin typeface="Consolas" panose="020B0609020204030204" pitchFamily="49" charset="0"/>
              </a:rPr>
              <a:t>type</a:t>
            </a:r>
          </a:p>
          <a:p>
            <a:pPr marL="457095" lvl="1" defTabSz="914192">
              <a:defRPr/>
            </a:pPr>
            <a:r>
              <a:rPr lang="en-US" sz="1765" dirty="0">
                <a:solidFill>
                  <a:srgbClr val="1A1A1A"/>
                </a:solidFill>
                <a:latin typeface="Consolas" panose="020B0609020204030204" pitchFamily="49" charset="0"/>
              </a:rPr>
              <a:t>location</a:t>
            </a:r>
          </a:p>
          <a:p>
            <a:pPr marL="457095" lvl="1" defTabSz="914192">
              <a:defRPr/>
            </a:pPr>
            <a:r>
              <a:rPr lang="en-US" sz="1765" dirty="0" err="1">
                <a:solidFill>
                  <a:srgbClr val="1A1A1A"/>
                </a:solidFill>
                <a:latin typeface="Consolas" panose="020B0609020204030204" pitchFamily="49" charset="0"/>
              </a:rPr>
              <a:t>fullName</a:t>
            </a:r>
            <a:endParaRPr lang="en-US" sz="1765" dirty="0">
              <a:solidFill>
                <a:srgbClr val="1A1A1A"/>
              </a:solidFill>
              <a:latin typeface="Consolas" panose="020B0609020204030204" pitchFamily="49" charset="0"/>
            </a:endParaRP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dirty="0">
                <a:solidFill>
                  <a:srgbClr val="1A1A1A"/>
                </a:solidFill>
                <a:latin typeface="Consolas" panose="020B0609020204030204" pitchFamily="49" charset="0"/>
              </a:rPr>
              <a:t>tags.*</a:t>
            </a:r>
          </a:p>
          <a:p>
            <a:pPr marL="457095" lvl="1" defTabSz="914192">
              <a:defRPr/>
            </a:pPr>
            <a:r>
              <a:rPr lang="en-US" sz="1765" i="1" dirty="0">
                <a:solidFill>
                  <a:srgbClr val="1A1A1A"/>
                </a:solidFill>
                <a:latin typeface="Consolas" panose="020B0609020204030204" pitchFamily="49" charset="0"/>
              </a:rPr>
              <a:t>aliases</a:t>
            </a:r>
          </a:p>
        </p:txBody>
      </p:sp>
    </p:spTree>
    <p:extLst>
      <p:ext uri="{BB962C8B-B14F-4D97-AF65-F5344CB8AC3E}">
        <p14:creationId xmlns:p14="http://schemas.microsoft.com/office/powerpoint/2010/main" val="376634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Policy definition</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472584"/>
            <a:ext cx="11651868" cy="1956418"/>
          </a:xfrm>
        </p:spPr>
        <p:txBody>
          <a:bodyPr wrap="square">
            <a:noAutofit/>
          </a:bodyPr>
          <a:lstStyle/>
          <a:p>
            <a:r>
              <a:rPr lang="en-US" sz="2353" dirty="0">
                <a:solidFill>
                  <a:schemeClr val="tx1"/>
                </a:solidFill>
                <a:latin typeface="Courier New" panose="02070309020205020404" pitchFamily="49" charset="0"/>
                <a:cs typeface="Courier New" panose="02070309020205020404" pitchFamily="49" charset="0"/>
              </a:rPr>
              <a:t>$policy = New-</a:t>
            </a:r>
            <a:r>
              <a:rPr lang="en-US" sz="2353" dirty="0" err="1">
                <a:solidFill>
                  <a:schemeClr val="tx1"/>
                </a:solidFill>
                <a:latin typeface="Courier New" panose="02070309020205020404" pitchFamily="49" charset="0"/>
                <a:cs typeface="Courier New" panose="02070309020205020404" pitchFamily="49" charset="0"/>
              </a:rPr>
              <a:t>AzureRmPolicyDefinition</a:t>
            </a:r>
            <a:r>
              <a:rPr lang="en-US" sz="2353" dirty="0">
                <a:solidFill>
                  <a:schemeClr val="tx1"/>
                </a:solidFill>
                <a:latin typeface="Courier New" panose="02070309020205020404" pitchFamily="49" charset="0"/>
                <a:cs typeface="Courier New" panose="02070309020205020404" pitchFamily="49" charset="0"/>
              </a:rPr>
              <a:t> -Name </a:t>
            </a:r>
            <a:r>
              <a:rPr lang="en-US" sz="2353" dirty="0" err="1">
                <a:solidFill>
                  <a:schemeClr val="tx1"/>
                </a:solidFill>
                <a:latin typeface="Courier New" panose="02070309020205020404" pitchFamily="49" charset="0"/>
                <a:cs typeface="Courier New" panose="02070309020205020404" pitchFamily="49" charset="0"/>
              </a:rPr>
              <a:t>costCenterTagPolicyDefinition</a:t>
            </a:r>
            <a:r>
              <a:rPr lang="en-US" sz="2353" dirty="0">
                <a:solidFill>
                  <a:schemeClr val="tx1"/>
                </a:solidFill>
                <a:latin typeface="Courier New" panose="02070309020205020404" pitchFamily="49" charset="0"/>
                <a:cs typeface="Courier New" panose="02070309020205020404" pitchFamily="49" charset="0"/>
              </a:rPr>
              <a:t> -Description "Policy to deny resource creation if no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 tag is provided" -Policy '{</a:t>
            </a:r>
          </a:p>
          <a:p>
            <a:r>
              <a:rPr lang="en-US" sz="2353" dirty="0">
                <a:solidFill>
                  <a:schemeClr val="tx1"/>
                </a:solidFill>
                <a:latin typeface="Courier New" panose="02070309020205020404" pitchFamily="49" charset="0"/>
                <a:cs typeface="Courier New" panose="02070309020205020404" pitchFamily="49" charset="0"/>
              </a:rPr>
              <a:t>  "if": {</a:t>
            </a:r>
          </a:p>
          <a:p>
            <a:r>
              <a:rPr lang="en-US" sz="2353" dirty="0">
                <a:solidFill>
                  <a:schemeClr val="tx1"/>
                </a:solidFill>
                <a:latin typeface="Courier New" panose="02070309020205020404" pitchFamily="49" charset="0"/>
                <a:cs typeface="Courier New" panose="02070309020205020404" pitchFamily="49" charset="0"/>
              </a:rPr>
              <a:t>    "not" : {</a:t>
            </a:r>
          </a:p>
          <a:p>
            <a:r>
              <a:rPr lang="en-US" sz="2353" dirty="0">
                <a:solidFill>
                  <a:schemeClr val="tx1"/>
                </a:solidFill>
                <a:latin typeface="Courier New" panose="02070309020205020404" pitchFamily="49" charset="0"/>
                <a:cs typeface="Courier New" panose="02070309020205020404" pitchFamily="49" charset="0"/>
              </a:rPr>
              <a:t>      "field" : "tags",</a:t>
            </a:r>
          </a:p>
          <a:p>
            <a:r>
              <a:rPr lang="en-US" sz="2353" dirty="0">
                <a:solidFill>
                  <a:schemeClr val="tx1"/>
                </a:solidFill>
                <a:latin typeface="Courier New" panose="02070309020205020404" pitchFamily="49" charset="0"/>
                <a:cs typeface="Courier New" panose="02070309020205020404" pitchFamily="49" charset="0"/>
              </a:rPr>
              <a:t>      "</a:t>
            </a:r>
            <a:r>
              <a:rPr lang="en-US" sz="2353" dirty="0" err="1">
                <a:solidFill>
                  <a:schemeClr val="tx1"/>
                </a:solidFill>
                <a:latin typeface="Courier New" panose="02070309020205020404" pitchFamily="49" charset="0"/>
                <a:cs typeface="Courier New" panose="02070309020205020404" pitchFamily="49" charset="0"/>
              </a:rPr>
              <a:t>containsKey</a:t>
            </a:r>
            <a:r>
              <a:rPr lang="en-US" sz="2353" dirty="0">
                <a:solidFill>
                  <a:schemeClr val="tx1"/>
                </a:solidFill>
                <a:latin typeface="Courier New" panose="02070309020205020404" pitchFamily="49" charset="0"/>
                <a:cs typeface="Courier New" panose="02070309020205020404" pitchFamily="49" charset="0"/>
              </a:rPr>
              <a:t>" : "</a:t>
            </a:r>
            <a:r>
              <a:rPr lang="en-US" sz="2353" dirty="0" err="1">
                <a:solidFill>
                  <a:schemeClr val="tx1"/>
                </a:solidFill>
                <a:latin typeface="Courier New" panose="02070309020205020404" pitchFamily="49" charset="0"/>
                <a:cs typeface="Courier New" panose="02070309020205020404" pitchFamily="49" charset="0"/>
              </a:rPr>
              <a:t>costCenter</a:t>
            </a:r>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"then" : {</a:t>
            </a:r>
          </a:p>
          <a:p>
            <a:r>
              <a:rPr lang="en-US" sz="2353" dirty="0">
                <a:solidFill>
                  <a:schemeClr val="tx1"/>
                </a:solidFill>
                <a:latin typeface="Courier New" panose="02070309020205020404" pitchFamily="49" charset="0"/>
                <a:cs typeface="Courier New" panose="02070309020205020404" pitchFamily="49" charset="0"/>
              </a:rPr>
              <a:t>    "effect" : "deny"</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76791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750" fill="hold"/>
                                        <p:tgtEl>
                                          <p:spTgt spid="3">
                                            <p:txEl>
                                              <p:pRg st="1" end="1"/>
                                            </p:txEl>
                                          </p:spTgt>
                                        </p:tgtEl>
                                        <p:attrNameLst>
                                          <p:attrName>style.color</p:attrName>
                                        </p:attrNameLst>
                                      </p:cBhvr>
                                      <p:to>
                                        <a:srgbClr val="0078D7"/>
                                      </p:to>
                                    </p:animClr>
                                  </p:childTnLst>
                                </p:cTn>
                              </p:par>
                              <p:par>
                                <p:cTn id="7" presetID="3" presetClass="emph" presetSubtype="2" fill="hold" nodeType="withEffect">
                                  <p:stCondLst>
                                    <p:cond delay="0"/>
                                  </p:stCondLst>
                                  <p:childTnLst>
                                    <p:animClr clrSpc="rgb" dir="cw">
                                      <p:cBhvr override="childStyle">
                                        <p:cTn id="8" dur="750" fill="hold"/>
                                        <p:tgtEl>
                                          <p:spTgt spid="3">
                                            <p:txEl>
                                              <p:pRg st="7" end="7"/>
                                            </p:txEl>
                                          </p:spTgt>
                                        </p:tgtEl>
                                        <p:attrNameLst>
                                          <p:attrName>style.color</p:attrName>
                                        </p:attrNameLst>
                                      </p:cBhvr>
                                      <p:to>
                                        <a:srgbClr val="0078D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naming convention</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472585"/>
            <a:ext cx="11651868" cy="5384446"/>
          </a:xfrm>
        </p:spPr>
        <p:txBody>
          <a:bodyPr wrap="square">
            <a:normAutofit/>
          </a:bodyPr>
          <a:lstStyle/>
          <a:p>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"if": {</a:t>
            </a:r>
          </a:p>
          <a:p>
            <a:r>
              <a:rPr lang="en-US" sz="2353" dirty="0">
                <a:solidFill>
                  <a:schemeClr val="tx1"/>
                </a:solidFill>
                <a:latin typeface="Courier New" panose="02070309020205020404" pitchFamily="49" charset="0"/>
                <a:cs typeface="Courier New" panose="02070309020205020404" pitchFamily="49" charset="0"/>
              </a:rPr>
              <a:t>    "not": {</a:t>
            </a:r>
          </a:p>
          <a:p>
            <a:r>
              <a:rPr lang="en-US" sz="2353" dirty="0">
                <a:solidFill>
                  <a:schemeClr val="tx1"/>
                </a:solidFill>
                <a:latin typeface="Courier New" panose="02070309020205020404" pitchFamily="49" charset="0"/>
                <a:cs typeface="Courier New" panose="02070309020205020404" pitchFamily="49" charset="0"/>
              </a:rPr>
              <a:t>      "field": "name",</a:t>
            </a:r>
          </a:p>
          <a:p>
            <a:r>
              <a:rPr lang="en-US" sz="2353" dirty="0">
                <a:solidFill>
                  <a:schemeClr val="tx1"/>
                </a:solidFill>
                <a:latin typeface="Courier New" panose="02070309020205020404" pitchFamily="49" charset="0"/>
                <a:cs typeface="Courier New" panose="02070309020205020404" pitchFamily="49" charset="0"/>
              </a:rPr>
              <a:t>      "like": "</a:t>
            </a:r>
            <a:r>
              <a:rPr lang="en-US" sz="2353" dirty="0" err="1">
                <a:solidFill>
                  <a:schemeClr val="tx1"/>
                </a:solidFill>
                <a:latin typeface="Courier New" panose="02070309020205020404" pitchFamily="49" charset="0"/>
                <a:cs typeface="Courier New" panose="02070309020205020404" pitchFamily="49" charset="0"/>
              </a:rPr>
              <a:t>namePrefix</a:t>
            </a:r>
            <a:r>
              <a:rPr lang="en-US" sz="2353" dirty="0">
                <a:solidFill>
                  <a:schemeClr val="tx1"/>
                </a:solidFill>
                <a:latin typeface="Courier New" panose="02070309020205020404" pitchFamily="49" charset="0"/>
                <a:cs typeface="Courier New" panose="02070309020205020404" pitchFamily="49" charset="0"/>
              </a:rPr>
              <a:t>*</a:t>
            </a:r>
            <a:r>
              <a:rPr lang="en-US" sz="2353" dirty="0" err="1">
                <a:solidFill>
                  <a:schemeClr val="tx1"/>
                </a:solidFill>
                <a:latin typeface="Courier New" panose="02070309020205020404" pitchFamily="49" charset="0"/>
                <a:cs typeface="Courier New" panose="02070309020205020404" pitchFamily="49" charset="0"/>
              </a:rPr>
              <a:t>nameSuffix</a:t>
            </a:r>
            <a:r>
              <a:rPr lang="en-US" sz="2353" dirty="0">
                <a:solidFill>
                  <a:schemeClr val="tx1"/>
                </a:solidFill>
                <a:latin typeface="Courier New" panose="02070309020205020404" pitchFamily="49" charset="0"/>
                <a:cs typeface="Courier New" panose="02070309020205020404" pitchFamily="49" charset="0"/>
              </a:rPr>
              <a:t>"</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  "then": {</a:t>
            </a:r>
          </a:p>
          <a:p>
            <a:r>
              <a:rPr lang="en-US" sz="2353" dirty="0">
                <a:solidFill>
                  <a:schemeClr val="tx1"/>
                </a:solidFill>
                <a:latin typeface="Courier New" panose="02070309020205020404" pitchFamily="49" charset="0"/>
                <a:cs typeface="Courier New" panose="02070309020205020404" pitchFamily="49" charset="0"/>
              </a:rPr>
              <a:t>    "effect": "deny"</a:t>
            </a:r>
          </a:p>
          <a:p>
            <a:r>
              <a:rPr lang="en-US" sz="2353" dirty="0">
                <a:solidFill>
                  <a:schemeClr val="tx1"/>
                </a:solidFill>
                <a:latin typeface="Courier New" panose="02070309020205020404" pitchFamily="49" charset="0"/>
                <a:cs typeface="Courier New" panose="02070309020205020404" pitchFamily="49" charset="0"/>
              </a:rPr>
              <a:t>  }</a:t>
            </a:r>
          </a:p>
          <a:p>
            <a:r>
              <a:rPr lang="en-US" sz="2353"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476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Azure Governance Workshop - Agenda</a:t>
            </a:r>
          </a:p>
        </p:txBody>
      </p:sp>
      <p:sp>
        <p:nvSpPr>
          <p:cNvPr id="3" name="Content Placeholder 2"/>
          <p:cNvSpPr>
            <a:spLocks noGrp="1"/>
          </p:cNvSpPr>
          <p:nvPr>
            <p:ph type="body" sz="quarter" idx="10"/>
          </p:nvPr>
        </p:nvSpPr>
        <p:spPr>
          <a:xfrm>
            <a:off x="586390" y="1434368"/>
            <a:ext cx="11018520" cy="4893279"/>
          </a:xfrm>
        </p:spPr>
        <p:txBody>
          <a:bodyPr>
            <a:normAutofit/>
          </a:bodyPr>
          <a:lstStyle/>
          <a:p>
            <a:pPr marL="457112" indent="-457112">
              <a:buFont typeface="Arial" panose="020B0604020202020204" pitchFamily="34" charset="0"/>
              <a:buChar char="•"/>
            </a:pPr>
            <a:r>
              <a:rPr lang="en-US" dirty="0"/>
              <a:t>Why Governance?</a:t>
            </a:r>
          </a:p>
          <a:p>
            <a:pPr marL="457112" indent="-457112">
              <a:buFont typeface="Arial" panose="020B0604020202020204" pitchFamily="34" charset="0"/>
              <a:buChar char="•"/>
            </a:pPr>
            <a:r>
              <a:rPr lang="en-US" dirty="0"/>
              <a:t>Management Groups</a:t>
            </a:r>
          </a:p>
          <a:p>
            <a:pPr marL="457112" indent="-457112">
              <a:buFont typeface="Arial" panose="020B0604020202020204" pitchFamily="34" charset="0"/>
              <a:buChar char="•"/>
            </a:pPr>
            <a:r>
              <a:rPr lang="en-US" dirty="0"/>
              <a:t>Azure Policy /Initiatives</a:t>
            </a:r>
          </a:p>
          <a:p>
            <a:pPr marL="457112" indent="-457112">
              <a:buFont typeface="Arial" panose="020B0604020202020204" pitchFamily="34" charset="0"/>
              <a:buChar char="•"/>
            </a:pPr>
            <a:r>
              <a:rPr lang="en-US" dirty="0"/>
              <a:t>Blueprints</a:t>
            </a:r>
          </a:p>
          <a:p>
            <a:pPr marL="457112" indent="-457112">
              <a:buFont typeface="Arial" panose="020B0604020202020204" pitchFamily="34" charset="0"/>
              <a:buChar char="•"/>
            </a:pPr>
            <a:r>
              <a:rPr lang="en-US" dirty="0"/>
              <a:t>Cost Management</a:t>
            </a:r>
          </a:p>
          <a:p>
            <a:pPr marL="457112" indent="-457112">
              <a:buFont typeface="Arial" panose="020B0604020202020204" pitchFamily="34" charset="0"/>
              <a:buChar char="•"/>
            </a:pPr>
            <a:r>
              <a:rPr lang="en-US" dirty="0"/>
              <a:t>Resource Graph</a:t>
            </a:r>
          </a:p>
        </p:txBody>
      </p:sp>
    </p:spTree>
    <p:extLst>
      <p:ext uri="{BB962C8B-B14F-4D97-AF65-F5344CB8AC3E}">
        <p14:creationId xmlns:p14="http://schemas.microsoft.com/office/powerpoint/2010/main" val="326140201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VM SKUs of basic A series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4" y="1138960"/>
            <a:ext cx="11353102" cy="5474263"/>
          </a:xfrm>
        </p:spPr>
        <p:txBody>
          <a:bodyPr wrap="square">
            <a:noAutofit/>
          </a:bodyPr>
          <a:lstStyle/>
          <a:p>
            <a:pPr>
              <a:spcBef>
                <a:spcPts val="0"/>
              </a:spcBef>
            </a:pPr>
            <a:r>
              <a:rPr lang="en-US" sz="1567" dirty="0">
                <a:solidFill>
                  <a:schemeClr val="tx1"/>
                </a:solidFill>
                <a:latin typeface="Courier New" panose="02070309020205020404" pitchFamily="49" charset="0"/>
                <a:cs typeface="Courier New" panose="02070309020205020404" pitchFamily="49" charset="0"/>
              </a:rPr>
              <a:t>"properties":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displayName</a:t>
            </a:r>
            <a:r>
              <a:rPr lang="en-US" sz="1567" dirty="0">
                <a:solidFill>
                  <a:schemeClr val="tx1"/>
                </a:solidFill>
                <a:latin typeface="Courier New" panose="02070309020205020404" pitchFamily="49" charset="0"/>
                <a:cs typeface="Courier New" panose="02070309020205020404" pitchFamily="49" charset="0"/>
              </a:rPr>
              <a:t>": "Allowed VM </a:t>
            </a:r>
            <a:r>
              <a:rPr lang="en-US" sz="1567" dirty="0" err="1">
                <a:solidFill>
                  <a:schemeClr val="tx1"/>
                </a:solidFill>
                <a:latin typeface="Courier New" panose="02070309020205020404" pitchFamily="49" charset="0"/>
                <a:cs typeface="Courier New" panose="02070309020205020404" pitchFamily="49" charset="0"/>
              </a:rPr>
              <a:t>Skus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organization can deploy.“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policyRule</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"if":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allOf</a:t>
            </a: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 "type",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"equals": "</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"not":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"field":"</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/sku.name",</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"in": ["Basic_A0”,”Basic_A1”,”Basic_A2”,”Basic_A3”,”Basic_A4”]</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"then":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"effect": "Deny“</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spcBef>
                <a:spcPts val="0"/>
              </a:spcBef>
            </a:pPr>
            <a:r>
              <a:rPr lang="en-US" sz="1567"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8118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a:xfrm>
            <a:off x="589044" y="457622"/>
            <a:ext cx="11016957" cy="553920"/>
          </a:xfrm>
        </p:spPr>
        <p:txBody>
          <a:bodyPr/>
          <a:lstStyle/>
          <a:p>
            <a:r>
              <a:rPr lang="en-US" dirty="0"/>
              <a:t>Enforce VM SKUs using parameters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589045" y="1382765"/>
            <a:ext cx="11651868" cy="5221366"/>
          </a:xfrm>
        </p:spPr>
        <p:txBody>
          <a:bodyPr wrap="square">
            <a:spAutoFit/>
          </a:bodyPr>
          <a:lstStyle/>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"properties":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displayName</a:t>
            </a:r>
            <a:r>
              <a:rPr lang="en-US" sz="1567" dirty="0">
                <a:solidFill>
                  <a:schemeClr val="tx1"/>
                </a:solidFill>
                <a:latin typeface="Courier New" panose="02070309020205020404" pitchFamily="49" charset="0"/>
                <a:cs typeface="Courier New" panose="02070309020205020404" pitchFamily="49" charset="0"/>
              </a:rPr>
              <a:t>": "Allowed VM </a:t>
            </a:r>
            <a:r>
              <a:rPr lang="en-US" sz="1567" dirty="0" err="1">
                <a:solidFill>
                  <a:schemeClr val="tx1"/>
                </a:solidFill>
                <a:latin typeface="Courier New" panose="02070309020205020404" pitchFamily="49" charset="0"/>
                <a:cs typeface="Courier New" panose="02070309020205020404" pitchFamily="49" charset="0"/>
              </a:rPr>
              <a:t>Skus</a:t>
            </a: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organization can deploy.",</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"parameters":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listOfAllowedSKUs</a:t>
            </a:r>
            <a:r>
              <a:rPr lang="en-US" sz="1567" dirty="0">
                <a:solidFill>
                  <a:schemeClr val="tx1"/>
                </a:solidFill>
                <a:latin typeface="Courier New" panose="02070309020205020404" pitchFamily="49" charset="0"/>
                <a:cs typeface="Courier New" panose="02070309020205020404" pitchFamily="49" charset="0"/>
              </a:rPr>
              <a:t>": {"type": "array"}</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policyRule</a:t>
            </a: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"if":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r>
              <a:rPr lang="en-US" sz="1567" dirty="0" err="1">
                <a:solidFill>
                  <a:schemeClr val="tx1"/>
                </a:solidFill>
                <a:latin typeface="Courier New" panose="02070309020205020404" pitchFamily="49" charset="0"/>
                <a:cs typeface="Courier New" panose="02070309020205020404" pitchFamily="49" charset="0"/>
              </a:rPr>
              <a:t>allOf</a:t>
            </a: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"field": "type",</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"equals": "</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"not":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"field":"</a:t>
            </a:r>
            <a:r>
              <a:rPr lang="en-US" sz="1567" dirty="0" err="1">
                <a:solidFill>
                  <a:schemeClr val="tx1"/>
                </a:solidFill>
                <a:latin typeface="Courier New" panose="02070309020205020404" pitchFamily="49" charset="0"/>
                <a:cs typeface="Courier New" panose="02070309020205020404" pitchFamily="49" charset="0"/>
              </a:rPr>
              <a:t>Microsoft.Compute</a:t>
            </a:r>
            <a:r>
              <a:rPr lang="en-US" sz="1567" dirty="0">
                <a:solidFill>
                  <a:schemeClr val="tx1"/>
                </a:solidFill>
                <a:latin typeface="Courier New" panose="02070309020205020404" pitchFamily="49" charset="0"/>
                <a:cs typeface="Courier New" panose="02070309020205020404" pitchFamily="49" charset="0"/>
              </a:rPr>
              <a:t>/</a:t>
            </a:r>
            <a:r>
              <a:rPr lang="en-US" sz="1567" dirty="0" err="1">
                <a:solidFill>
                  <a:schemeClr val="tx1"/>
                </a:solidFill>
                <a:latin typeface="Courier New" panose="02070309020205020404" pitchFamily="49" charset="0"/>
                <a:cs typeface="Courier New" panose="02070309020205020404" pitchFamily="49" charset="0"/>
              </a:rPr>
              <a:t>virtualMachines</a:t>
            </a:r>
            <a:r>
              <a:rPr lang="en-US" sz="1567" dirty="0">
                <a:solidFill>
                  <a:schemeClr val="tx1"/>
                </a:solidFill>
                <a:latin typeface="Courier New" panose="02070309020205020404" pitchFamily="49" charset="0"/>
                <a:cs typeface="Courier New" panose="02070309020205020404" pitchFamily="49" charset="0"/>
              </a:rPr>
              <a:t>/sku.name",</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"in": "[parameters('</a:t>
            </a:r>
            <a:r>
              <a:rPr lang="en-US" sz="1567" dirty="0" err="1">
                <a:solidFill>
                  <a:schemeClr val="tx1"/>
                </a:solidFill>
                <a:latin typeface="Courier New" panose="02070309020205020404" pitchFamily="49" charset="0"/>
                <a:cs typeface="Courier New" panose="02070309020205020404" pitchFamily="49" charset="0"/>
              </a:rPr>
              <a:t>listOfAllowedSKUs</a:t>
            </a:r>
            <a:r>
              <a:rPr lang="en-US" sz="1567" dirty="0">
                <a:solidFill>
                  <a:schemeClr val="tx1"/>
                </a:solidFill>
                <a:latin typeface="Courier New" panose="02070309020205020404" pitchFamily="49" charset="0"/>
                <a:cs typeface="Courier New" panose="02070309020205020404" pitchFamily="49" charset="0"/>
              </a:rPr>
              <a:t>’)]”</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"then":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"effect": "Deny“</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  }</a:t>
            </a:r>
          </a:p>
          <a:p>
            <a:pPr>
              <a:lnSpc>
                <a:spcPct val="80000"/>
              </a:lnSpc>
              <a:spcBef>
                <a:spcPts val="0"/>
              </a:spcBef>
            </a:pPr>
            <a:r>
              <a:rPr lang="en-US" sz="1567"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37379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6FBFAE31-0D1C-4079-A1B0-C55638D2BD20}"/>
              </a:ext>
            </a:extLst>
          </p:cNvPr>
          <p:cNvPicPr>
            <a:picLocks noChangeAspect="1"/>
          </p:cNvPicPr>
          <p:nvPr/>
        </p:nvPicPr>
        <p:blipFill>
          <a:blip r:embed="rId3"/>
          <a:stretch>
            <a:fillRect/>
          </a:stretch>
        </p:blipFill>
        <p:spPr>
          <a:xfrm>
            <a:off x="137983" y="440917"/>
            <a:ext cx="11859481" cy="6050868"/>
          </a:xfrm>
          <a:prstGeom prst="rect">
            <a:avLst/>
          </a:prstGeom>
        </p:spPr>
      </p:pic>
    </p:spTree>
    <p:extLst>
      <p:ext uri="{BB962C8B-B14F-4D97-AF65-F5344CB8AC3E}">
        <p14:creationId xmlns:p14="http://schemas.microsoft.com/office/powerpoint/2010/main" val="25877447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D64096-859A-47BE-A025-6FAB1E8E1123}"/>
              </a:ext>
            </a:extLst>
          </p:cNvPr>
          <p:cNvSpPr>
            <a:spLocks noGrp="1"/>
          </p:cNvSpPr>
          <p:nvPr>
            <p:ph type="title"/>
          </p:nvPr>
        </p:nvSpPr>
        <p:spPr>
          <a:xfrm>
            <a:off x="458450" y="457622"/>
            <a:ext cx="11016957" cy="553920"/>
          </a:xfrm>
        </p:spPr>
        <p:txBody>
          <a:bodyPr/>
          <a:lstStyle/>
          <a:p>
            <a:r>
              <a:rPr lang="en-US"/>
              <a:t>Azure Policy Best Practices</a:t>
            </a:r>
          </a:p>
        </p:txBody>
      </p:sp>
      <p:cxnSp>
        <p:nvCxnSpPr>
          <p:cNvPr id="35" name="Straight Connector 34">
            <a:extLst>
              <a:ext uri="{FF2B5EF4-FFF2-40B4-BE49-F238E27FC236}">
                <a16:creationId xmlns:a16="http://schemas.microsoft.com/office/drawing/2014/main" id="{1969EE24-3BD6-4C86-A18C-AC4132758531}"/>
              </a:ext>
            </a:extLst>
          </p:cNvPr>
          <p:cNvCxnSpPr>
            <a:cxnSpLocks/>
          </p:cNvCxnSpPr>
          <p:nvPr/>
        </p:nvCxnSpPr>
        <p:spPr>
          <a:xfrm>
            <a:off x="267748" y="2301507"/>
            <a:ext cx="11656508" cy="0"/>
          </a:xfrm>
          <a:prstGeom prst="line">
            <a:avLst/>
          </a:prstGeom>
          <a:ln w="158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Arrow: Chevron 35">
            <a:extLst>
              <a:ext uri="{FF2B5EF4-FFF2-40B4-BE49-F238E27FC236}">
                <a16:creationId xmlns:a16="http://schemas.microsoft.com/office/drawing/2014/main" id="{F7038474-B23D-4EEE-89A7-C8CE66027D9B}"/>
              </a:ext>
            </a:extLst>
          </p:cNvPr>
          <p:cNvSpPr/>
          <p:nvPr/>
        </p:nvSpPr>
        <p:spPr bwMode="auto">
          <a:xfrm>
            <a:off x="2384625"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Arrow: Chevron 36">
            <a:extLst>
              <a:ext uri="{FF2B5EF4-FFF2-40B4-BE49-F238E27FC236}">
                <a16:creationId xmlns:a16="http://schemas.microsoft.com/office/drawing/2014/main" id="{D215622C-49BB-409D-88CC-68B8D4E2B4C7}"/>
              </a:ext>
            </a:extLst>
          </p:cNvPr>
          <p:cNvSpPr/>
          <p:nvPr/>
        </p:nvSpPr>
        <p:spPr bwMode="auto">
          <a:xfrm>
            <a:off x="5668101" y="1692899"/>
            <a:ext cx="188564" cy="483036"/>
          </a:xfrm>
          <a:prstGeom prst="chevron">
            <a:avLst>
              <a:gd name="adj" fmla="val 70934"/>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9F5DAE32-AAA6-4983-96BC-22160C25E173}"/>
              </a:ext>
            </a:extLst>
          </p:cNvPr>
          <p:cNvGrpSpPr/>
          <p:nvPr/>
        </p:nvGrpSpPr>
        <p:grpSpPr>
          <a:xfrm>
            <a:off x="2855737" y="1626700"/>
            <a:ext cx="2765371" cy="1739959"/>
            <a:chOff x="2912531" y="1722061"/>
            <a:chExt cx="2821222" cy="1775100"/>
          </a:xfrm>
        </p:grpSpPr>
        <p:sp>
          <p:nvSpPr>
            <p:cNvPr id="40" name="Rectangle 39">
              <a:extLst>
                <a:ext uri="{FF2B5EF4-FFF2-40B4-BE49-F238E27FC236}">
                  <a16:creationId xmlns:a16="http://schemas.microsoft.com/office/drawing/2014/main" id="{67DAF760-4C11-40E5-8655-6C49331D805C}"/>
                </a:ext>
              </a:extLst>
            </p:cNvPr>
            <p:cNvSpPr/>
            <p:nvPr/>
          </p:nvSpPr>
          <p:spPr>
            <a:xfrm>
              <a:off x="2912531" y="2521870"/>
              <a:ext cx="2821222" cy="975291"/>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dirty="0">
                  <a:solidFill>
                    <a:srgbClr val="1A1A1A"/>
                  </a:solidFill>
                  <a:latin typeface="Segoe UI"/>
                </a:rPr>
                <a:t>“Initiative" owners like</a:t>
              </a:r>
              <a:br>
                <a:rPr lang="en-US" sz="1371" dirty="0">
                  <a:solidFill>
                    <a:srgbClr val="1A1A1A"/>
                  </a:solidFill>
                  <a:latin typeface="Segoe UI"/>
                </a:rPr>
              </a:br>
              <a:r>
                <a:rPr lang="en-US" sz="1371" dirty="0">
                  <a:solidFill>
                    <a:srgbClr val="1A1A1A"/>
                  </a:solidFill>
                  <a:latin typeface="Segoe UI"/>
                </a:rPr>
                <a:t>Security Architect or </a:t>
              </a:r>
              <a:br>
                <a:rPr lang="en-US" sz="1371" dirty="0">
                  <a:solidFill>
                    <a:srgbClr val="1A1A1A"/>
                  </a:solidFill>
                  <a:latin typeface="Segoe UI"/>
                </a:rPr>
              </a:br>
              <a:r>
                <a:rPr lang="en-US" sz="1371" dirty="0">
                  <a:solidFill>
                    <a:srgbClr val="1A1A1A"/>
                  </a:solidFill>
                  <a:latin typeface="Segoe UI"/>
                </a:rPr>
                <a:t>Cloud Architect or </a:t>
              </a:r>
              <a:br>
                <a:rPr lang="en-US" sz="1371" dirty="0">
                  <a:solidFill>
                    <a:srgbClr val="1A1A1A"/>
                  </a:solidFill>
                  <a:latin typeface="Segoe UI"/>
                </a:rPr>
              </a:br>
              <a:r>
                <a:rPr lang="en-US" sz="1371" dirty="0">
                  <a:solidFill>
                    <a:srgbClr val="1A1A1A"/>
                  </a:solidFill>
                  <a:latin typeface="Segoe UI"/>
                </a:rPr>
                <a:t>Cloud Engineers</a:t>
              </a:r>
            </a:p>
          </p:txBody>
        </p:sp>
        <p:sp>
          <p:nvSpPr>
            <p:cNvPr id="41" name="Freeform: Shape 40">
              <a:extLst>
                <a:ext uri="{FF2B5EF4-FFF2-40B4-BE49-F238E27FC236}">
                  <a16:creationId xmlns:a16="http://schemas.microsoft.com/office/drawing/2014/main" id="{F1CD2643-2950-46DF-A349-2D637E6C1475}"/>
                </a:ext>
              </a:extLst>
            </p:cNvPr>
            <p:cNvSpPr/>
            <p:nvPr/>
          </p:nvSpPr>
          <p:spPr>
            <a:xfrm>
              <a:off x="2912531" y="1722061"/>
              <a:ext cx="2821222" cy="627670"/>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Who owns policy definitions &amp; implementation?</a:t>
              </a:r>
            </a:p>
          </p:txBody>
        </p:sp>
      </p:grpSp>
      <p:grpSp>
        <p:nvGrpSpPr>
          <p:cNvPr id="42" name="Group 41">
            <a:extLst>
              <a:ext uri="{FF2B5EF4-FFF2-40B4-BE49-F238E27FC236}">
                <a16:creationId xmlns:a16="http://schemas.microsoft.com/office/drawing/2014/main" id="{D39A4812-F882-45E5-BA26-7F2A1E32686A}"/>
              </a:ext>
            </a:extLst>
          </p:cNvPr>
          <p:cNvGrpSpPr/>
          <p:nvPr/>
        </p:nvGrpSpPr>
        <p:grpSpPr>
          <a:xfrm>
            <a:off x="5980364" y="1409488"/>
            <a:ext cx="2937153" cy="5179254"/>
            <a:chOff x="6022008" y="1500462"/>
            <a:chExt cx="2996474" cy="5283858"/>
          </a:xfrm>
        </p:grpSpPr>
        <p:sp>
          <p:nvSpPr>
            <p:cNvPr id="43" name="Rectangle 42">
              <a:extLst>
                <a:ext uri="{FF2B5EF4-FFF2-40B4-BE49-F238E27FC236}">
                  <a16:creationId xmlns:a16="http://schemas.microsoft.com/office/drawing/2014/main" id="{44258289-6CBE-4D08-832B-B20AACB47D84}"/>
                </a:ext>
              </a:extLst>
            </p:cNvPr>
            <p:cNvSpPr/>
            <p:nvPr/>
          </p:nvSpPr>
          <p:spPr>
            <a:xfrm>
              <a:off x="6022008" y="2521870"/>
              <a:ext cx="2996474" cy="4262450"/>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Research or gather evidence on the impact of a particular configuration on a particular fundamental (like cost or security)</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What-if analysis of </a:t>
              </a:r>
              <a:br>
                <a:rPr lang="en-US" sz="1371">
                  <a:solidFill>
                    <a:srgbClr val="1A1A1A"/>
                  </a:solidFill>
                  <a:latin typeface="Segoe UI"/>
                </a:rPr>
              </a:br>
              <a:r>
                <a:rPr lang="en-US" sz="1371">
                  <a:solidFill>
                    <a:srgbClr val="1A1A1A"/>
                  </a:solidFill>
                  <a:latin typeface="Segoe UI"/>
                </a:rPr>
                <a:t>enforcing configuration </a:t>
              </a:r>
              <a:br>
                <a:rPr lang="en-US" sz="1371">
                  <a:solidFill>
                    <a:srgbClr val="1A1A1A"/>
                  </a:solidFill>
                  <a:latin typeface="Segoe UI"/>
                </a:rPr>
              </a:br>
              <a:r>
                <a:rPr lang="en-US" sz="1371">
                  <a:solidFill>
                    <a:srgbClr val="1A1A1A"/>
                  </a:solidFill>
                  <a:latin typeface="Segoe UI"/>
                </a:rPr>
                <a:t>in a particular manner</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Assess the current state of compliance to understand the impact of new policy and what exceptions are needed</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 out new policy in phases</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Understand the applications &amp; teams who are non-compliant</a:t>
              </a:r>
            </a:p>
            <a:p>
              <a:pPr marL="179243" lvl="1" indent="-179243" defTabSz="457443">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Rollout remediation in stages via </a:t>
              </a:r>
              <a:r>
                <a:rPr lang="en-US" sz="1371" err="1">
                  <a:solidFill>
                    <a:srgbClr val="1A1A1A"/>
                  </a:solidFill>
                  <a:latin typeface="Segoe UI"/>
                </a:rPr>
                <a:t>SafeDeploy</a:t>
              </a:r>
              <a:r>
                <a:rPr lang="en-US" sz="1371">
                  <a:solidFill>
                    <a:srgbClr val="1A1A1A"/>
                  </a:solidFill>
                  <a:latin typeface="Segoe UI"/>
                </a:rPr>
                <a:t> practices</a:t>
              </a:r>
            </a:p>
          </p:txBody>
        </p:sp>
        <p:sp>
          <p:nvSpPr>
            <p:cNvPr id="44" name="Freeform: Shape 43">
              <a:extLst>
                <a:ext uri="{FF2B5EF4-FFF2-40B4-BE49-F238E27FC236}">
                  <a16:creationId xmlns:a16="http://schemas.microsoft.com/office/drawing/2014/main" id="{84766107-D05F-4818-B027-A9509E10EA9A}"/>
                </a:ext>
              </a:extLst>
            </p:cNvPr>
            <p:cNvSpPr/>
            <p:nvPr/>
          </p:nvSpPr>
          <p:spPr>
            <a:xfrm>
              <a:off x="6022008" y="1500462"/>
              <a:ext cx="2474224" cy="849172"/>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is involved in defining a new Policy or refining an existing one?</a:t>
              </a:r>
            </a:p>
          </p:txBody>
        </p:sp>
      </p:grpSp>
      <p:grpSp>
        <p:nvGrpSpPr>
          <p:cNvPr id="45" name="Group 44">
            <a:extLst>
              <a:ext uri="{FF2B5EF4-FFF2-40B4-BE49-F238E27FC236}">
                <a16:creationId xmlns:a16="http://schemas.microsoft.com/office/drawing/2014/main" id="{E1B5CCFA-60DB-4C70-A7B3-333948D6462E}"/>
              </a:ext>
            </a:extLst>
          </p:cNvPr>
          <p:cNvGrpSpPr/>
          <p:nvPr/>
        </p:nvGrpSpPr>
        <p:grpSpPr>
          <a:xfrm>
            <a:off x="267748" y="1626701"/>
            <a:ext cx="2430964" cy="2936655"/>
            <a:chOff x="272272" y="1722061"/>
            <a:chExt cx="2480062" cy="2995966"/>
          </a:xfrm>
        </p:grpSpPr>
        <p:sp>
          <p:nvSpPr>
            <p:cNvPr id="46" name="Rectangle 45">
              <a:extLst>
                <a:ext uri="{FF2B5EF4-FFF2-40B4-BE49-F238E27FC236}">
                  <a16:creationId xmlns:a16="http://schemas.microsoft.com/office/drawing/2014/main" id="{ADD95A7D-CEC6-4FB6-8645-44D7EC700259}"/>
                </a:ext>
              </a:extLst>
            </p:cNvPr>
            <p:cNvSpPr/>
            <p:nvPr/>
          </p:nvSpPr>
          <p:spPr>
            <a:xfrm>
              <a:off x="272272" y="2521870"/>
              <a:ext cx="2480062" cy="2196157"/>
            </a:xfrm>
            <a:prstGeom prst="rect">
              <a:avLst/>
            </a:pr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9630" tIns="89630" rIns="89630" bIns="89630" numCol="1" spcCol="1270" anchor="t" anchorCtr="0">
              <a:spAutoFit/>
            </a:bodyPr>
            <a:lstStyle/>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Regulatory Compliance</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Controlling cost</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S</a:t>
              </a:r>
              <a:r>
                <a:rPr lang="en-US" sz="1371" err="1">
                  <a:solidFill>
                    <a:srgbClr val="1A1A1A"/>
                  </a:solidFill>
                  <a:latin typeface="Segoe UI"/>
                </a:rPr>
                <a:t>tandards</a:t>
              </a:r>
              <a:r>
                <a:rPr lang="en-US" sz="1371">
                  <a:solidFill>
                    <a:srgbClr val="1A1A1A"/>
                  </a:solidFill>
                  <a:latin typeface="Segoe UI"/>
                </a:rPr>
                <a:t> &amp; Tagging</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Maintain security and performance consistency</a:t>
              </a:r>
            </a:p>
            <a:p>
              <a:pPr marL="179243" lvl="1" indent="-179243" defTabSz="479226">
                <a:lnSpc>
                  <a:spcPct val="90000"/>
                </a:lnSpc>
                <a:spcBef>
                  <a:spcPct val="0"/>
                </a:spcBef>
                <a:spcAft>
                  <a:spcPts val="1175"/>
                </a:spcAft>
                <a:buFont typeface="Arial" panose="020B0604020202020204" pitchFamily="34" charset="0"/>
                <a:buChar char="•"/>
                <a:defRPr/>
              </a:pPr>
              <a:r>
                <a:rPr lang="en-US" sz="1371">
                  <a:solidFill>
                    <a:srgbClr val="1A1A1A"/>
                  </a:solidFill>
                  <a:latin typeface="Segoe UI"/>
                </a:rPr>
                <a:t> Enforce enterprise wide design principles</a:t>
              </a:r>
            </a:p>
          </p:txBody>
        </p:sp>
        <p:sp>
          <p:nvSpPr>
            <p:cNvPr id="47" name="Freeform: Shape 46">
              <a:extLst>
                <a:ext uri="{FF2B5EF4-FFF2-40B4-BE49-F238E27FC236}">
                  <a16:creationId xmlns:a16="http://schemas.microsoft.com/office/drawing/2014/main" id="{A12BEDBC-1EAF-4D81-9B64-F787521C4EB5}"/>
                </a:ext>
              </a:extLst>
            </p:cNvPr>
            <p:cNvSpPr/>
            <p:nvPr/>
          </p:nvSpPr>
          <p:spPr>
            <a:xfrm>
              <a:off x="272272" y="1722061"/>
              <a:ext cx="2159631" cy="636489"/>
            </a:xfrm>
            <a:custGeom>
              <a:avLst/>
              <a:gdLst>
                <a:gd name="connsiteX0" fmla="*/ 0 w 1919672"/>
                <a:gd name="connsiteY0" fmla="*/ 76339 h 763390"/>
                <a:gd name="connsiteX1" fmla="*/ 76339 w 1919672"/>
                <a:gd name="connsiteY1" fmla="*/ 0 h 763390"/>
                <a:gd name="connsiteX2" fmla="*/ 1843333 w 1919672"/>
                <a:gd name="connsiteY2" fmla="*/ 0 h 763390"/>
                <a:gd name="connsiteX3" fmla="*/ 1919672 w 1919672"/>
                <a:gd name="connsiteY3" fmla="*/ 76339 h 763390"/>
                <a:gd name="connsiteX4" fmla="*/ 1919672 w 1919672"/>
                <a:gd name="connsiteY4" fmla="*/ 687051 h 763390"/>
                <a:gd name="connsiteX5" fmla="*/ 1843333 w 1919672"/>
                <a:gd name="connsiteY5" fmla="*/ 763390 h 763390"/>
                <a:gd name="connsiteX6" fmla="*/ 76339 w 1919672"/>
                <a:gd name="connsiteY6" fmla="*/ 763390 h 763390"/>
                <a:gd name="connsiteX7" fmla="*/ 0 w 1919672"/>
                <a:gd name="connsiteY7" fmla="*/ 687051 h 763390"/>
                <a:gd name="connsiteX8" fmla="*/ 0 w 1919672"/>
                <a:gd name="connsiteY8" fmla="*/ 76339 h 76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9672" h="763390">
                  <a:moveTo>
                    <a:pt x="0" y="76339"/>
                  </a:moveTo>
                  <a:cubicBezTo>
                    <a:pt x="0" y="34178"/>
                    <a:pt x="34178" y="0"/>
                    <a:pt x="76339" y="0"/>
                  </a:cubicBezTo>
                  <a:lnTo>
                    <a:pt x="1843333" y="0"/>
                  </a:lnTo>
                  <a:cubicBezTo>
                    <a:pt x="1885494" y="0"/>
                    <a:pt x="1919672" y="34178"/>
                    <a:pt x="1919672" y="76339"/>
                  </a:cubicBezTo>
                  <a:lnTo>
                    <a:pt x="1919672" y="687051"/>
                  </a:lnTo>
                  <a:cubicBezTo>
                    <a:pt x="1919672" y="729212"/>
                    <a:pt x="1885494" y="763390"/>
                    <a:pt x="1843333" y="763390"/>
                  </a:cubicBezTo>
                  <a:lnTo>
                    <a:pt x="76339" y="763390"/>
                  </a:lnTo>
                  <a:cubicBezTo>
                    <a:pt x="34178" y="763390"/>
                    <a:pt x="0" y="729212"/>
                    <a:pt x="0" y="687051"/>
                  </a:cubicBezTo>
                  <a:lnTo>
                    <a:pt x="0" y="76339"/>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9630" tIns="89630" rIns="89630" bIns="89630" numCol="1" spcCol="1270" anchor="t" anchorCtr="0">
              <a:spAutoFit/>
            </a:bodyPr>
            <a:lstStyle/>
            <a:p>
              <a:pPr defTabSz="566358">
                <a:lnSpc>
                  <a:spcPct val="90000"/>
                </a:lnSpc>
                <a:spcBef>
                  <a:spcPct val="0"/>
                </a:spcBef>
                <a:spcAft>
                  <a:spcPct val="35000"/>
                </a:spcAft>
                <a:defRPr/>
              </a:pPr>
              <a:r>
                <a:rPr lang="en-US" sz="1567">
                  <a:solidFill>
                    <a:srgbClr val="505050"/>
                  </a:solidFill>
                  <a:latin typeface="Segoe UI Semibold" panose="020B0702040204020203" pitchFamily="34" charset="0"/>
                </a:rPr>
                <a:t>What drives your need for Policy?</a:t>
              </a:r>
            </a:p>
          </p:txBody>
        </p:sp>
      </p:grpSp>
    </p:spTree>
    <p:extLst>
      <p:ext uri="{BB962C8B-B14F-4D97-AF65-F5344CB8AC3E}">
        <p14:creationId xmlns:p14="http://schemas.microsoft.com/office/powerpoint/2010/main" val="2993746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750" fill="hold"/>
                                        <p:tgtEl>
                                          <p:spTgt spid="45"/>
                                        </p:tgtEl>
                                        <p:attrNameLst>
                                          <p:attrName>ppt_x</p:attrName>
                                        </p:attrNameLst>
                                      </p:cBhvr>
                                      <p:tavLst>
                                        <p:tav tm="0">
                                          <p:val>
                                            <p:strVal val="1+#ppt_w/2"/>
                                          </p:val>
                                        </p:tav>
                                        <p:tav tm="100000">
                                          <p:val>
                                            <p:strVal val="#ppt_x"/>
                                          </p:val>
                                        </p:tav>
                                      </p:tavLst>
                                    </p:anim>
                                    <p:anim calcmode="lin" valueType="num">
                                      <p:cBhvr additive="base">
                                        <p:cTn id="8"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750" fill="hold"/>
                                        <p:tgtEl>
                                          <p:spTgt spid="39"/>
                                        </p:tgtEl>
                                        <p:attrNameLst>
                                          <p:attrName>ppt_x</p:attrName>
                                        </p:attrNameLst>
                                      </p:cBhvr>
                                      <p:tavLst>
                                        <p:tav tm="0">
                                          <p:val>
                                            <p:strVal val="1+#ppt_w/2"/>
                                          </p:val>
                                        </p:tav>
                                        <p:tav tm="100000">
                                          <p:val>
                                            <p:strVal val="#ppt_x"/>
                                          </p:val>
                                        </p:tav>
                                      </p:tavLst>
                                    </p:anim>
                                    <p:anim calcmode="lin" valueType="num">
                                      <p:cBhvr additive="base">
                                        <p:cTn id="14" dur="750" fill="hold"/>
                                        <p:tgtEl>
                                          <p:spTgt spid="39"/>
                                        </p:tgtEl>
                                        <p:attrNameLst>
                                          <p:attrName>ppt_y</p:attrName>
                                        </p:attrNameLst>
                                      </p:cBhvr>
                                      <p:tavLst>
                                        <p:tav tm="0">
                                          <p:val>
                                            <p:strVal val="#ppt_y"/>
                                          </p:val>
                                        </p:tav>
                                        <p:tav tm="100000">
                                          <p:val>
                                            <p:strVal val="#ppt_y"/>
                                          </p:val>
                                        </p:tav>
                                      </p:tavLst>
                                    </p:anim>
                                  </p:childTnLst>
                                </p:cTn>
                              </p:par>
                            </p:childTnLst>
                          </p:cTn>
                        </p:par>
                        <p:par>
                          <p:cTn id="15" fill="hold">
                            <p:stCondLst>
                              <p:cond delay="750"/>
                            </p:stCondLst>
                            <p:childTnLst>
                              <p:par>
                                <p:cTn id="16" presetID="22" presetClass="entr" presetSubtype="8" fill="hold" grpId="0"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750" fill="hold"/>
                                        <p:tgtEl>
                                          <p:spTgt spid="42"/>
                                        </p:tgtEl>
                                        <p:attrNameLst>
                                          <p:attrName>ppt_x</p:attrName>
                                        </p:attrNameLst>
                                      </p:cBhvr>
                                      <p:tavLst>
                                        <p:tav tm="0">
                                          <p:val>
                                            <p:strVal val="1+#ppt_w/2"/>
                                          </p:val>
                                        </p:tav>
                                        <p:tav tm="100000">
                                          <p:val>
                                            <p:strVal val="#ppt_x"/>
                                          </p:val>
                                        </p:tav>
                                      </p:tavLst>
                                    </p:anim>
                                    <p:anim calcmode="lin" valueType="num">
                                      <p:cBhvr additive="base">
                                        <p:cTn id="24" dur="750" fill="hold"/>
                                        <p:tgtEl>
                                          <p:spTgt spid="42"/>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2" presetClass="entr" presetSubtype="8"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14D2D-183D-402E-81DF-7AC870DED9A8}"/>
              </a:ext>
            </a:extLst>
          </p:cNvPr>
          <p:cNvSpPr>
            <a:spLocks noGrp="1"/>
          </p:cNvSpPr>
          <p:nvPr>
            <p:ph type="title"/>
          </p:nvPr>
        </p:nvSpPr>
        <p:spPr/>
        <p:txBody>
          <a:bodyPr/>
          <a:lstStyle/>
          <a:p>
            <a:r>
              <a:rPr lang="en-US" dirty="0"/>
              <a:t>Policy Initiatives</a:t>
            </a:r>
          </a:p>
        </p:txBody>
      </p:sp>
      <p:sp>
        <p:nvSpPr>
          <p:cNvPr id="3" name="Text Placeholder 2">
            <a:extLst>
              <a:ext uri="{FF2B5EF4-FFF2-40B4-BE49-F238E27FC236}">
                <a16:creationId xmlns:a16="http://schemas.microsoft.com/office/drawing/2014/main" id="{B59DE8A7-9B1E-476B-ACE6-1C5D642F519E}"/>
              </a:ext>
            </a:extLst>
          </p:cNvPr>
          <p:cNvSpPr>
            <a:spLocks noGrp="1"/>
          </p:cNvSpPr>
          <p:nvPr>
            <p:ph type="body" sz="quarter" idx="10"/>
          </p:nvPr>
        </p:nvSpPr>
        <p:spPr>
          <a:xfrm>
            <a:off x="584200" y="1097280"/>
            <a:ext cx="11018520" cy="2052320"/>
          </a:xfrm>
        </p:spPr>
        <p:txBody>
          <a:bodyPr/>
          <a:lstStyle/>
          <a:p>
            <a:r>
              <a:rPr lang="en-US" b="1" dirty="0"/>
              <a:t>Examples: </a:t>
            </a:r>
          </a:p>
          <a:p>
            <a:r>
              <a:rPr lang="en-US" b="1" dirty="0"/>
              <a:t>Azure Policy's Guest Configuration</a:t>
            </a:r>
          </a:p>
          <a:p>
            <a:r>
              <a:rPr lang="en-US" dirty="0"/>
              <a:t>Industry security baselines such as </a:t>
            </a:r>
            <a:r>
              <a:rPr lang="en-US" b="1" dirty="0"/>
              <a:t>CIS</a:t>
            </a:r>
            <a:r>
              <a:rPr lang="en-US" dirty="0"/>
              <a:t>/STIG/ISO27001</a:t>
            </a:r>
          </a:p>
          <a:p>
            <a:r>
              <a:rPr lang="en-US" dirty="0"/>
              <a:t>Out of box</a:t>
            </a:r>
          </a:p>
          <a:p>
            <a:endParaRPr lang="en-US" b="1" dirty="0"/>
          </a:p>
          <a:p>
            <a:endParaRPr lang="en-US" dirty="0"/>
          </a:p>
        </p:txBody>
      </p:sp>
      <p:pic>
        <p:nvPicPr>
          <p:cNvPr id="4" name="Picture 3">
            <a:extLst>
              <a:ext uri="{FF2B5EF4-FFF2-40B4-BE49-F238E27FC236}">
                <a16:creationId xmlns:a16="http://schemas.microsoft.com/office/drawing/2014/main" id="{15463242-7F7B-4181-B06B-EE9976951EF3}"/>
              </a:ext>
            </a:extLst>
          </p:cNvPr>
          <p:cNvPicPr>
            <a:picLocks noChangeAspect="1"/>
          </p:cNvPicPr>
          <p:nvPr/>
        </p:nvPicPr>
        <p:blipFill>
          <a:blip r:embed="rId3"/>
          <a:stretch>
            <a:fillRect/>
          </a:stretch>
        </p:blipFill>
        <p:spPr>
          <a:xfrm>
            <a:off x="2563232" y="2667000"/>
            <a:ext cx="9368840" cy="4085364"/>
          </a:xfrm>
          <a:prstGeom prst="rect">
            <a:avLst/>
          </a:prstGeom>
        </p:spPr>
      </p:pic>
    </p:spTree>
    <p:extLst>
      <p:ext uri="{BB962C8B-B14F-4D97-AF65-F5344CB8AC3E}">
        <p14:creationId xmlns:p14="http://schemas.microsoft.com/office/powerpoint/2010/main" val="417929264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522DF8-9F32-4785-8AB1-F2D27B55E4D5}"/>
              </a:ext>
            </a:extLst>
          </p:cNvPr>
          <p:cNvSpPr txBox="1"/>
          <p:nvPr/>
        </p:nvSpPr>
        <p:spPr>
          <a:xfrm>
            <a:off x="324944" y="1745580"/>
            <a:ext cx="4941256" cy="4308872"/>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2000">
                <a:solidFill>
                  <a:srgbClr val="1A1A1A"/>
                </a:solidFill>
                <a:latin typeface="Segoe UI"/>
              </a:rPr>
              <a:t>No central way to compose and enforce what goes into or made available in a subscription.</a:t>
            </a:r>
          </a:p>
          <a:p>
            <a:pPr marL="342834" indent="-342834" defTabSz="914192">
              <a:buFont typeface="Arial" panose="020B0604020202020204" pitchFamily="34" charset="0"/>
              <a:buChar char="•"/>
              <a:defRPr/>
            </a:pPr>
            <a:endParaRPr lang="en-US" sz="2000">
              <a:solidFill>
                <a:srgbClr val="1A1A1A"/>
              </a:solidFill>
              <a:latin typeface="Segoe UI"/>
            </a:endParaRPr>
          </a:p>
          <a:p>
            <a:pPr marL="342834" indent="-342834" defTabSz="914192">
              <a:buFont typeface="Arial" panose="020B0604020202020204" pitchFamily="34" charset="0"/>
              <a:buChar char="•"/>
              <a:defRPr/>
            </a:pPr>
            <a:r>
              <a:rPr lang="en-US" sz="2000">
                <a:solidFill>
                  <a:srgbClr val="1A1A1A"/>
                </a:solidFill>
                <a:latin typeface="Segoe UI"/>
                <a:cs typeface="Segoe UI Semilight" panose="020B0402040204020203" pitchFamily="34" charset="0"/>
              </a:rPr>
              <a:t>Challenging to setup foundational infrastructure </a:t>
            </a:r>
          </a:p>
          <a:p>
            <a:pPr marL="342834" indent="-342834" defTabSz="914192">
              <a:buFont typeface="Arial" panose="020B0604020202020204" pitchFamily="34" charset="0"/>
              <a:buChar char="•"/>
              <a:defRPr/>
            </a:pPr>
            <a:endParaRPr lang="en-US" sz="2000">
              <a:solidFill>
                <a:srgbClr val="1A1A1A"/>
              </a:solidFill>
              <a:latin typeface="Segoe UI"/>
            </a:endParaRPr>
          </a:p>
          <a:p>
            <a:pPr marL="342834" indent="-342834" defTabSz="914192">
              <a:buFont typeface="Arial" panose="020B0604020202020204" pitchFamily="34" charset="0"/>
              <a:buChar char="•"/>
              <a:defRPr/>
            </a:pPr>
            <a:r>
              <a:rPr lang="en-US" sz="2000">
                <a:gradFill>
                  <a:gsLst>
                    <a:gs pos="5417">
                      <a:srgbClr val="353535"/>
                    </a:gs>
                    <a:gs pos="28000">
                      <a:srgbClr val="353535"/>
                    </a:gs>
                  </a:gsLst>
                  <a:lin ang="5400000" scaled="0"/>
                </a:gradFill>
                <a:latin typeface="Segoe UI"/>
              </a:rPr>
              <a:t>Subscription owners can modify resources and remove policies breaking best practices defined by Cloud Architects</a:t>
            </a:r>
          </a:p>
          <a:p>
            <a:pPr marL="342834" indent="-342834" defTabSz="914192">
              <a:buFont typeface="Arial" panose="020B0604020202020204" pitchFamily="34" charset="0"/>
              <a:buChar char="•"/>
              <a:defRPr/>
            </a:pPr>
            <a:endParaRPr lang="en-US" sz="2000">
              <a:gradFill>
                <a:gsLst>
                  <a:gs pos="5417">
                    <a:srgbClr val="353535"/>
                  </a:gs>
                  <a:gs pos="28000">
                    <a:srgbClr val="353535"/>
                  </a:gs>
                </a:gsLst>
                <a:lin ang="5400000" scaled="0"/>
              </a:gradFill>
              <a:latin typeface="Segoe UI"/>
            </a:endParaRPr>
          </a:p>
          <a:p>
            <a:pPr marL="342834" indent="-342834" defTabSz="914192">
              <a:buFont typeface="Arial" panose="020B0604020202020204" pitchFamily="34" charset="0"/>
              <a:buChar char="•"/>
              <a:defRPr/>
            </a:pPr>
            <a:r>
              <a:rPr lang="en-US" sz="2000">
                <a:gradFill>
                  <a:gsLst>
                    <a:gs pos="5417">
                      <a:srgbClr val="353535"/>
                    </a:gs>
                    <a:gs pos="28000">
                      <a:srgbClr val="353535"/>
                    </a:gs>
                  </a:gsLst>
                  <a:lin ang="5400000" scaled="0"/>
                </a:gradFill>
                <a:latin typeface="Segoe UI"/>
              </a:rPr>
              <a:t>No way to codify best practices</a:t>
            </a:r>
          </a:p>
          <a:p>
            <a:pPr marL="342834" indent="-342834" defTabSz="914192">
              <a:buFont typeface="Arial" panose="020B0604020202020204" pitchFamily="34" charset="0"/>
              <a:buChar char="•"/>
              <a:defRPr/>
            </a:pPr>
            <a:endParaRPr lang="en-US" sz="2000">
              <a:solidFill>
                <a:srgbClr val="1A1A1A"/>
              </a:solidFill>
              <a:latin typeface="Segoe UI"/>
              <a:cs typeface="Segoe UI Semilight" panose="020B0402040204020203" pitchFamily="34" charset="0"/>
            </a:endParaRPr>
          </a:p>
        </p:txBody>
      </p:sp>
      <p:pic>
        <p:nvPicPr>
          <p:cNvPr id="10" name="Picture 9" descr="3 people having a discussion in a conference room around a coffee table" title="Microsoft brand photo">
            <a:extLst>
              <a:ext uri="{FF2B5EF4-FFF2-40B4-BE49-F238E27FC236}">
                <a16:creationId xmlns:a16="http://schemas.microsoft.com/office/drawing/2014/main" id="{BF4AC9A6-D5E2-4CA3-BF92-20BEE27FB9F1}"/>
              </a:ext>
            </a:extLst>
          </p:cNvPr>
          <p:cNvPicPr>
            <a:picLocks noChangeAspect="1"/>
          </p:cNvPicPr>
          <p:nvPr/>
        </p:nvPicPr>
        <p:blipFill rotWithShape="1">
          <a:blip r:embed="rId3"/>
          <a:srcRect l="15297" t="14273" r="35516" b="11946"/>
          <a:stretch/>
        </p:blipFill>
        <p:spPr>
          <a:xfrm>
            <a:off x="5334109" y="487"/>
            <a:ext cx="6857027" cy="6857027"/>
          </a:xfrm>
          <a:prstGeom prst="rect">
            <a:avLst/>
          </a:prstGeom>
        </p:spPr>
      </p:pic>
      <p:sp>
        <p:nvSpPr>
          <p:cNvPr id="8" name="Title 3">
            <a:extLst>
              <a:ext uri="{FF2B5EF4-FFF2-40B4-BE49-F238E27FC236}">
                <a16:creationId xmlns:a16="http://schemas.microsoft.com/office/drawing/2014/main" id="{4DE5FE54-DC6C-4C23-B66A-91742A8EBC84}"/>
              </a:ext>
            </a:extLst>
          </p:cNvPr>
          <p:cNvSpPr txBox="1">
            <a:spLocks/>
          </p:cNvSpPr>
          <p:nvPr/>
        </p:nvSpPr>
        <p:spPr>
          <a:xfrm>
            <a:off x="579913" y="489632"/>
            <a:ext cx="4686287" cy="492373"/>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200">
                <a:gradFill>
                  <a:gsLst>
                    <a:gs pos="1250">
                      <a:srgbClr val="1A1A1A"/>
                    </a:gs>
                    <a:gs pos="100000">
                      <a:srgbClr val="1A1A1A"/>
                    </a:gs>
                  </a:gsLst>
                  <a:lin ang="5400000" scaled="0"/>
                </a:gradFill>
                <a:latin typeface="Segoe UI Semibold" panose="020B0702040204020203" pitchFamily="34" charset="0"/>
                <a:cs typeface="Segoe UI Semibold" panose="020B0702040204020203" pitchFamily="34" charset="0"/>
              </a:rPr>
              <a:t>Cloud Factory</a:t>
            </a:r>
          </a:p>
        </p:txBody>
      </p:sp>
      <p:sp>
        <p:nvSpPr>
          <p:cNvPr id="9" name="Rectangle 8">
            <a:extLst>
              <a:ext uri="{FF2B5EF4-FFF2-40B4-BE49-F238E27FC236}">
                <a16:creationId xmlns:a16="http://schemas.microsoft.com/office/drawing/2014/main" id="{3EABE8E5-3CD7-4048-A413-897C5D38B349}"/>
              </a:ext>
            </a:extLst>
          </p:cNvPr>
          <p:cNvSpPr/>
          <p:nvPr/>
        </p:nvSpPr>
        <p:spPr>
          <a:xfrm>
            <a:off x="524727" y="1376300"/>
            <a:ext cx="2436731" cy="374793"/>
          </a:xfrm>
          <a:prstGeom prst="rect">
            <a:avLst/>
          </a:prstGeom>
        </p:spPr>
        <p:txBody>
          <a:bodyPr wrap="none">
            <a:spAutoFit/>
          </a:bodyPr>
          <a:lstStyle/>
          <a:p>
            <a:pPr defTabSz="914192">
              <a:defRPr/>
            </a:pPr>
            <a:r>
              <a:rPr lang="en-US">
                <a:solidFill>
                  <a:srgbClr val="1A1A1A"/>
                </a:solidFill>
                <a:latin typeface="Segoe UI Semibold" panose="020B0702040204020203" pitchFamily="34" charset="0"/>
                <a:cs typeface="Segoe UI Semibold" panose="020B0702040204020203" pitchFamily="34" charset="0"/>
              </a:rPr>
              <a:t>Customer Challenges</a:t>
            </a:r>
            <a:endParaRPr lang="en-US" sz="1765">
              <a:solidFill>
                <a:srgbClr val="1A1A1A"/>
              </a:solidFill>
              <a:latin typeface="Segoe UI"/>
            </a:endParaRPr>
          </a:p>
        </p:txBody>
      </p:sp>
    </p:spTree>
    <p:extLst>
      <p:ext uri="{BB962C8B-B14F-4D97-AF65-F5344CB8AC3E}">
        <p14:creationId xmlns:p14="http://schemas.microsoft.com/office/powerpoint/2010/main" val="6951117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291428" y="2961598"/>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6" name="Rectangle 5"/>
          <p:cNvSpPr/>
          <p:nvPr/>
        </p:nvSpPr>
        <p:spPr bwMode="auto">
          <a:xfrm>
            <a:off x="293688" y="4771521"/>
            <a:ext cx="1794967" cy="1794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sp>
        <p:nvSpPr>
          <p:cNvPr id="33" name="Title 2">
            <a:extLst>
              <a:ext uri="{FF2B5EF4-FFF2-40B4-BE49-F238E27FC236}">
                <a16:creationId xmlns:a16="http://schemas.microsoft.com/office/drawing/2014/main" id="{066C05C2-4823-46D2-95B9-76E06C4FFFF5}"/>
              </a:ext>
            </a:extLst>
          </p:cNvPr>
          <p:cNvSpPr txBox="1">
            <a:spLocks/>
          </p:cNvSpPr>
          <p:nvPr/>
        </p:nvSpPr>
        <p:spPr>
          <a:xfrm>
            <a:off x="293688" y="20569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Azure Customer Challenges</a:t>
            </a:r>
          </a:p>
        </p:txBody>
      </p:sp>
      <p:sp>
        <p:nvSpPr>
          <p:cNvPr id="34" name="Accessiblity definition">
            <a:extLst>
              <a:ext uri="{FF2B5EF4-FFF2-40B4-BE49-F238E27FC236}">
                <a16:creationId xmlns:a16="http://schemas.microsoft.com/office/drawing/2014/main" id="{9E1F1A94-1F47-4123-863A-FCA915F00A13}"/>
              </a:ext>
            </a:extLst>
          </p:cNvPr>
          <p:cNvSpPr txBox="1">
            <a:spLocks/>
          </p:cNvSpPr>
          <p:nvPr/>
        </p:nvSpPr>
        <p:spPr>
          <a:xfrm>
            <a:off x="293688" y="765673"/>
            <a:ext cx="11025188" cy="2215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600">
                <a:solidFill>
                  <a:schemeClr val="tx1"/>
                </a:solidFill>
              </a:rPr>
              <a:t>Designing and Building Governed Azure Subscriptions  </a:t>
            </a:r>
          </a:p>
        </p:txBody>
      </p:sp>
      <p:sp>
        <p:nvSpPr>
          <p:cNvPr id="35" name="TextBox 34">
            <a:extLst>
              <a:ext uri="{FF2B5EF4-FFF2-40B4-BE49-F238E27FC236}">
                <a16:creationId xmlns:a16="http://schemas.microsoft.com/office/drawing/2014/main" id="{A3748273-1E2B-448B-A46C-F40B15AE52D0}"/>
              </a:ext>
            </a:extLst>
          </p:cNvPr>
          <p:cNvSpPr txBox="1"/>
          <p:nvPr/>
        </p:nvSpPr>
        <p:spPr>
          <a:xfrm>
            <a:off x="2188249" y="1664050"/>
            <a:ext cx="9834123" cy="723275"/>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dirty="0">
                <a:gradFill>
                  <a:gsLst>
                    <a:gs pos="5417">
                      <a:srgbClr val="353535"/>
                    </a:gs>
                    <a:gs pos="28000">
                      <a:srgbClr val="353535"/>
                    </a:gs>
                  </a:gsLst>
                  <a:lin ang="5400000" scaled="0"/>
                </a:gradFill>
              </a:rPr>
              <a:t>Challenging to setup foundational infrastructure </a:t>
            </a:r>
          </a:p>
          <a:p>
            <a:pPr lvl="0" defTabSz="896350">
              <a:defRPr/>
            </a:pPr>
            <a:r>
              <a:rPr lang="en-US" sz="2000" dirty="0">
                <a:gradFill>
                  <a:gsLst>
                    <a:gs pos="5417">
                      <a:srgbClr val="353535"/>
                    </a:gs>
                    <a:gs pos="28000">
                      <a:srgbClr val="353535"/>
                    </a:gs>
                  </a:gsLst>
                  <a:lin ang="5400000" scaled="0"/>
                </a:gradFill>
              </a:rPr>
              <a:t>Cumbersome to create and redeploy infra. </a:t>
            </a:r>
          </a:p>
        </p:txBody>
      </p:sp>
      <p:sp>
        <p:nvSpPr>
          <p:cNvPr id="37" name="TextBox 36">
            <a:extLst>
              <a:ext uri="{FF2B5EF4-FFF2-40B4-BE49-F238E27FC236}">
                <a16:creationId xmlns:a16="http://schemas.microsoft.com/office/drawing/2014/main" id="{F2E9FDF6-49A3-44C1-91D6-F0A5D5DE980B}"/>
              </a:ext>
            </a:extLst>
          </p:cNvPr>
          <p:cNvSpPr txBox="1"/>
          <p:nvPr/>
        </p:nvSpPr>
        <p:spPr>
          <a:xfrm>
            <a:off x="2188249" y="3335043"/>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Inability to create governed subscriptions</a:t>
            </a:r>
          </a:p>
          <a:p>
            <a:pPr lvl="0" defTabSz="896350">
              <a:defRPr/>
            </a:pPr>
            <a:r>
              <a:rPr lang="en-US" sz="2000">
                <a:gradFill>
                  <a:gsLst>
                    <a:gs pos="5417">
                      <a:srgbClr val="353535"/>
                    </a:gs>
                    <a:gs pos="28000">
                      <a:srgbClr val="353535"/>
                    </a:gs>
                  </a:gsLst>
                  <a:lin ang="5400000" scaled="0"/>
                </a:gradFill>
              </a:rPr>
              <a:t>No central way to compose and enforce what goes into or made available in a subscription. Customer use a ton a scripts to try and accomplish this.</a:t>
            </a:r>
          </a:p>
        </p:txBody>
      </p:sp>
      <p:sp>
        <p:nvSpPr>
          <p:cNvPr id="46" name="TextBox 45">
            <a:extLst>
              <a:ext uri="{FF2B5EF4-FFF2-40B4-BE49-F238E27FC236}">
                <a16:creationId xmlns:a16="http://schemas.microsoft.com/office/drawing/2014/main" id="{A7571753-1275-4B86-B608-563E2381AA43}"/>
              </a:ext>
            </a:extLst>
          </p:cNvPr>
          <p:cNvSpPr txBox="1"/>
          <p:nvPr/>
        </p:nvSpPr>
        <p:spPr>
          <a:xfrm>
            <a:off x="2188249" y="5075407"/>
            <a:ext cx="10003751" cy="1031051"/>
          </a:xfrm>
          <a:prstGeom prst="rect">
            <a:avLst/>
          </a:prstGeom>
          <a:noFill/>
        </p:spPr>
        <p:txBody>
          <a:bodyPr wrap="square" lIns="0" tIns="0" rIns="0" bIns="0" rtlCol="0">
            <a:spAutoFit/>
          </a:bodyPr>
          <a:lstStyle/>
          <a:p>
            <a:pPr lvl="0" defTabSz="896350">
              <a:lnSpc>
                <a:spcPct val="90000"/>
              </a:lnSpc>
              <a:spcBef>
                <a:spcPct val="20000"/>
              </a:spcBef>
              <a:buSzPct val="90000"/>
              <a:defRPr/>
            </a:pPr>
            <a:r>
              <a:rPr lang="en-US" sz="3000" spc="-69">
                <a:gradFill>
                  <a:gsLst>
                    <a:gs pos="5417">
                      <a:srgbClr val="353535"/>
                    </a:gs>
                    <a:gs pos="28000">
                      <a:srgbClr val="353535"/>
                    </a:gs>
                  </a:gsLst>
                  <a:lin ang="5400000" scaled="0"/>
                </a:gradFill>
              </a:rPr>
              <a:t>Protecting foundational resources </a:t>
            </a:r>
          </a:p>
          <a:p>
            <a:pPr lvl="0" defTabSz="896350">
              <a:defRPr/>
            </a:pPr>
            <a:r>
              <a:rPr lang="en-US" sz="2000">
                <a:gradFill>
                  <a:gsLst>
                    <a:gs pos="5417">
                      <a:srgbClr val="353535"/>
                    </a:gs>
                    <a:gs pos="28000">
                      <a:srgbClr val="353535"/>
                    </a:gs>
                  </a:gsLst>
                  <a:lin ang="5400000" scaled="0"/>
                </a:gradFill>
              </a:rPr>
              <a:t>Subscription owners can modify resources and remove policies breaking best practices defined by Cloud Architects</a:t>
            </a:r>
          </a:p>
        </p:txBody>
      </p:sp>
      <p:sp>
        <p:nvSpPr>
          <p:cNvPr id="65" name="Rectangle 64">
            <a:extLst>
              <a:ext uri="{FF2B5EF4-FFF2-40B4-BE49-F238E27FC236}">
                <a16:creationId xmlns:a16="http://schemas.microsoft.com/office/drawing/2014/main" id="{1C73A254-25A1-4C38-ACD2-23BB6D42209F}"/>
              </a:ext>
            </a:extLst>
          </p:cNvPr>
          <p:cNvSpPr/>
          <p:nvPr/>
        </p:nvSpPr>
        <p:spPr bwMode="auto">
          <a:xfrm>
            <a:off x="291428" y="1151675"/>
            <a:ext cx="1794967" cy="1748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1961">
              <a:gradFill>
                <a:gsLst>
                  <a:gs pos="0">
                    <a:srgbClr val="FFFFFF"/>
                  </a:gs>
                  <a:gs pos="100000">
                    <a:srgbClr val="FFFFFF"/>
                  </a:gs>
                </a:gsLst>
                <a:lin ang="5400000" scaled="0"/>
              </a:gradFill>
              <a:latin typeface="Segoe UI Semilight"/>
              <a:cs typeface="Segoe UI" pitchFamily="34" charset="0"/>
            </a:endParaRPr>
          </a:p>
        </p:txBody>
      </p:sp>
      <p:pic>
        <p:nvPicPr>
          <p:cNvPr id="13" name="Graphic 12">
            <a:extLst>
              <a:ext uri="{FF2B5EF4-FFF2-40B4-BE49-F238E27FC236}">
                <a16:creationId xmlns:a16="http://schemas.microsoft.com/office/drawing/2014/main" id="{17EE88CA-540D-4F78-8D4C-9FECE54402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3373" y="3214675"/>
            <a:ext cx="1151419" cy="1151419"/>
          </a:xfrm>
          <a:prstGeom prst="rect">
            <a:avLst/>
          </a:prstGeom>
        </p:spPr>
      </p:pic>
      <p:pic>
        <p:nvPicPr>
          <p:cNvPr id="14" name="Graphic 13">
            <a:extLst>
              <a:ext uri="{FF2B5EF4-FFF2-40B4-BE49-F238E27FC236}">
                <a16:creationId xmlns:a16="http://schemas.microsoft.com/office/drawing/2014/main" id="{8CECADCA-8848-488F-8094-CE47718B2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9177" y="5041198"/>
            <a:ext cx="1099467" cy="1099467"/>
          </a:xfrm>
          <a:prstGeom prst="rect">
            <a:avLst/>
          </a:prstGeom>
        </p:spPr>
      </p:pic>
      <p:pic>
        <p:nvPicPr>
          <p:cNvPr id="15" name="Graphic 14">
            <a:extLst>
              <a:ext uri="{FF2B5EF4-FFF2-40B4-BE49-F238E27FC236}">
                <a16:creationId xmlns:a16="http://schemas.microsoft.com/office/drawing/2014/main" id="{CE9D04FD-F5BE-4780-81E1-1A6EE44544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3373" y="1449979"/>
            <a:ext cx="1151419" cy="1151419"/>
          </a:xfrm>
          <a:prstGeom prst="rect">
            <a:avLst/>
          </a:prstGeom>
        </p:spPr>
      </p:pic>
      <p:sp>
        <p:nvSpPr>
          <p:cNvPr id="2" name="Rectangle 1">
            <a:extLst>
              <a:ext uri="{FF2B5EF4-FFF2-40B4-BE49-F238E27FC236}">
                <a16:creationId xmlns:a16="http://schemas.microsoft.com/office/drawing/2014/main" id="{C88B5827-2CC6-4320-922B-D092E7573ADE}"/>
              </a:ext>
            </a:extLst>
          </p:cNvPr>
          <p:cNvSpPr/>
          <p:nvPr/>
        </p:nvSpPr>
        <p:spPr>
          <a:xfrm>
            <a:off x="6887742" y="2055667"/>
            <a:ext cx="4675895" cy="369332"/>
          </a:xfrm>
          <a:prstGeom prst="rect">
            <a:avLst/>
          </a:prstGeom>
        </p:spPr>
        <p:txBody>
          <a:bodyPr wrap="none">
            <a:spAutoFit/>
          </a:bodyPr>
          <a:lstStyle/>
          <a:p>
            <a:r>
              <a:rPr lang="en-US" sz="1800" dirty="0">
                <a:gradFill>
                  <a:gsLst>
                    <a:gs pos="5417">
                      <a:srgbClr val="353535"/>
                    </a:gs>
                    <a:gs pos="28000">
                      <a:srgbClr val="353535"/>
                    </a:gs>
                  </a:gsLst>
                  <a:lin ang="5400000" scaled="0"/>
                </a:gradFill>
              </a:rPr>
              <a:t>Takes ~7 months to setup foundational infra</a:t>
            </a:r>
            <a:endParaRPr lang="en-US" dirty="0"/>
          </a:p>
        </p:txBody>
      </p:sp>
    </p:spTree>
    <p:extLst>
      <p:ext uri="{BB962C8B-B14F-4D97-AF65-F5344CB8AC3E}">
        <p14:creationId xmlns:p14="http://schemas.microsoft.com/office/powerpoint/2010/main" val="2805308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BDF1B8-AD64-482E-AE55-ABBCF9DD3D14}"/>
              </a:ext>
            </a:extLst>
          </p:cNvPr>
          <p:cNvSpPr/>
          <p:nvPr/>
        </p:nvSpPr>
        <p:spPr bwMode="auto">
          <a:xfrm>
            <a:off x="0" y="-103781"/>
            <a:ext cx="12192000" cy="3630752"/>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4">
            <a:extLst>
              <a:ext uri="{FF2B5EF4-FFF2-40B4-BE49-F238E27FC236}">
                <a16:creationId xmlns:a16="http://schemas.microsoft.com/office/drawing/2014/main" id="{D947505E-7242-449A-B0A8-8078D0490D19}"/>
              </a:ext>
            </a:extLst>
          </p:cNvPr>
          <p:cNvSpPr>
            <a:spLocks noGrp="1"/>
          </p:cNvSpPr>
          <p:nvPr>
            <p:ph type="title"/>
          </p:nvPr>
        </p:nvSpPr>
        <p:spPr>
          <a:xfrm>
            <a:off x="2220688" y="457200"/>
            <a:ext cx="9535387" cy="553998"/>
          </a:xfrm>
        </p:spPr>
        <p:txBody>
          <a:bodyPr/>
          <a:lstStyle/>
          <a:p>
            <a:r>
              <a:rPr lang="en-US" dirty="0">
                <a:solidFill>
                  <a:schemeClr val="bg1"/>
                </a:solidFill>
              </a:rPr>
              <a:t>Introducing Azure Blueprints solution</a:t>
            </a:r>
          </a:p>
        </p:txBody>
      </p:sp>
      <p:pic>
        <p:nvPicPr>
          <p:cNvPr id="7" name="Graphic 6">
            <a:extLst>
              <a:ext uri="{FF2B5EF4-FFF2-40B4-BE49-F238E27FC236}">
                <a16:creationId xmlns:a16="http://schemas.microsoft.com/office/drawing/2014/main" id="{86B59AE6-81D4-44A4-97E0-9ED24441E4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6612" y="280269"/>
            <a:ext cx="1772213" cy="1250973"/>
          </a:xfrm>
          <a:prstGeom prst="rect">
            <a:avLst/>
          </a:prstGeom>
        </p:spPr>
      </p:pic>
      <p:sp>
        <p:nvSpPr>
          <p:cNvPr id="10" name="Accessiblity definition">
            <a:extLst>
              <a:ext uri="{FF2B5EF4-FFF2-40B4-BE49-F238E27FC236}">
                <a16:creationId xmlns:a16="http://schemas.microsoft.com/office/drawing/2014/main" id="{78D6D2A1-D5B5-44FC-B11F-3EF69CA4B070}"/>
              </a:ext>
            </a:extLst>
          </p:cNvPr>
          <p:cNvSpPr txBox="1">
            <a:spLocks/>
          </p:cNvSpPr>
          <p:nvPr/>
        </p:nvSpPr>
        <p:spPr>
          <a:xfrm>
            <a:off x="2220688" y="1148816"/>
            <a:ext cx="9383754" cy="230384"/>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defRPr/>
            </a:pPr>
            <a:r>
              <a:rPr lang="en-US" sz="1600" dirty="0">
                <a:solidFill>
                  <a:srgbClr val="FFFFFF"/>
                </a:solidFill>
                <a:latin typeface="Segoe UI"/>
              </a:rPr>
              <a:t>automated, easy-to-deploy solution to help setup governed Azure Subscriptions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50B2C1F4-645B-4B5E-B990-04C4CD9E9F23}"/>
              </a:ext>
            </a:extLst>
          </p:cNvPr>
          <p:cNvSpPr txBox="1"/>
          <p:nvPr/>
        </p:nvSpPr>
        <p:spPr>
          <a:xfrm>
            <a:off x="94702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Empower</a:t>
            </a:r>
          </a:p>
        </p:txBody>
      </p:sp>
      <p:sp>
        <p:nvSpPr>
          <p:cNvPr id="12" name="TextBox 11">
            <a:extLst>
              <a:ext uri="{FF2B5EF4-FFF2-40B4-BE49-F238E27FC236}">
                <a16:creationId xmlns:a16="http://schemas.microsoft.com/office/drawing/2014/main" id="{77151CB9-4E95-4F58-8BEB-08BF02D69E27}"/>
              </a:ext>
            </a:extLst>
          </p:cNvPr>
          <p:cNvSpPr txBox="1"/>
          <p:nvPr/>
        </p:nvSpPr>
        <p:spPr>
          <a:xfrm>
            <a:off x="789878"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Compose</a:t>
            </a:r>
          </a:p>
        </p:txBody>
      </p:sp>
      <p:cxnSp>
        <p:nvCxnSpPr>
          <p:cNvPr id="13" name="Straight Connector 12">
            <a:extLst>
              <a:ext uri="{FF2B5EF4-FFF2-40B4-BE49-F238E27FC236}">
                <a16:creationId xmlns:a16="http://schemas.microsoft.com/office/drawing/2014/main" id="{B1DDEB61-6284-48BC-BB6B-D47FBC7E20D5}"/>
              </a:ext>
            </a:extLst>
          </p:cNvPr>
          <p:cNvCxnSpPr>
            <a:cxnSpLocks/>
          </p:cNvCxnSpPr>
          <p:nvPr/>
        </p:nvCxnSpPr>
        <p:spPr>
          <a:xfrm rot="5400000" flipH="1">
            <a:off x="2604964" y="2587514"/>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AC1B24-0904-4224-8AE3-225003711796}"/>
              </a:ext>
            </a:extLst>
          </p:cNvPr>
          <p:cNvSpPr txBox="1"/>
          <p:nvPr/>
        </p:nvSpPr>
        <p:spPr>
          <a:xfrm>
            <a:off x="36833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Orchestrate</a:t>
            </a:r>
          </a:p>
        </p:txBody>
      </p:sp>
      <p:grpSp>
        <p:nvGrpSpPr>
          <p:cNvPr id="15" name="Group 28">
            <a:extLst>
              <a:ext uri="{FF2B5EF4-FFF2-40B4-BE49-F238E27FC236}">
                <a16:creationId xmlns:a16="http://schemas.microsoft.com/office/drawing/2014/main" id="{3E5BC9FA-258D-410A-89C4-EB25918EF278}"/>
              </a:ext>
            </a:extLst>
          </p:cNvPr>
          <p:cNvGrpSpPr>
            <a:grpSpLocks noChangeAspect="1"/>
          </p:cNvGrpSpPr>
          <p:nvPr/>
        </p:nvGrpSpPr>
        <p:grpSpPr bwMode="auto">
          <a:xfrm>
            <a:off x="4369883" y="1893004"/>
            <a:ext cx="677962" cy="502691"/>
            <a:chOff x="-707" y="2449"/>
            <a:chExt cx="431" cy="435"/>
          </a:xfrm>
        </p:grpSpPr>
        <p:sp>
          <p:nvSpPr>
            <p:cNvPr id="16" name="Freeform 29">
              <a:extLst>
                <a:ext uri="{FF2B5EF4-FFF2-40B4-BE49-F238E27FC236}">
                  <a16:creationId xmlns:a16="http://schemas.microsoft.com/office/drawing/2014/main" id="{D6266102-4CBF-4613-A335-E116AC6BA492}"/>
                </a:ext>
              </a:extLst>
            </p:cNvPr>
            <p:cNvSpPr>
              <a:spLocks/>
            </p:cNvSpPr>
            <p:nvPr/>
          </p:nvSpPr>
          <p:spPr bwMode="auto">
            <a:xfrm>
              <a:off x="-704" y="2521"/>
              <a:ext cx="428" cy="311"/>
            </a:xfrm>
            <a:custGeom>
              <a:avLst/>
              <a:gdLst>
                <a:gd name="T0" fmla="*/ 0 w 179"/>
                <a:gd name="T1" fmla="*/ 12 h 130"/>
                <a:gd name="T2" fmla="*/ 72 w 179"/>
                <a:gd name="T3" fmla="*/ 39 h 130"/>
                <a:gd name="T4" fmla="*/ 174 w 179"/>
                <a:gd name="T5" fmla="*/ 116 h 130"/>
                <a:gd name="T6" fmla="*/ 179 w 179"/>
                <a:gd name="T7" fmla="*/ 115 h 130"/>
              </a:gdLst>
              <a:ahLst/>
              <a:cxnLst>
                <a:cxn ang="0">
                  <a:pos x="T0" y="T1"/>
                </a:cxn>
                <a:cxn ang="0">
                  <a:pos x="T2" y="T3"/>
                </a:cxn>
                <a:cxn ang="0">
                  <a:pos x="T4" y="T5"/>
                </a:cxn>
                <a:cxn ang="0">
                  <a:pos x="T6" y="T7"/>
                </a:cxn>
              </a:cxnLst>
              <a:rect l="0" t="0" r="r" b="b"/>
              <a:pathLst>
                <a:path w="179" h="130">
                  <a:moveTo>
                    <a:pt x="0" y="12"/>
                  </a:moveTo>
                  <a:cubicBezTo>
                    <a:pt x="0" y="12"/>
                    <a:pt x="38" y="0"/>
                    <a:pt x="72" y="39"/>
                  </a:cubicBezTo>
                  <a:cubicBezTo>
                    <a:pt x="100" y="70"/>
                    <a:pt x="122" y="130"/>
                    <a:pt x="174" y="116"/>
                  </a:cubicBezTo>
                  <a:cubicBezTo>
                    <a:pt x="179" y="115"/>
                    <a:pt x="179" y="115"/>
                    <a:pt x="179" y="1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30">
              <a:extLst>
                <a:ext uri="{FF2B5EF4-FFF2-40B4-BE49-F238E27FC236}">
                  <a16:creationId xmlns:a16="http://schemas.microsoft.com/office/drawing/2014/main" id="{01E68233-3F4E-4E63-B19A-76231B84666D}"/>
                </a:ext>
              </a:extLst>
            </p:cNvPr>
            <p:cNvSpPr>
              <a:spLocks/>
            </p:cNvSpPr>
            <p:nvPr/>
          </p:nvSpPr>
          <p:spPr bwMode="auto">
            <a:xfrm>
              <a:off x="-704" y="2464"/>
              <a:ext cx="43" cy="172"/>
            </a:xfrm>
            <a:custGeom>
              <a:avLst/>
              <a:gdLst>
                <a:gd name="T0" fmla="*/ 18 w 18"/>
                <a:gd name="T1" fmla="*/ 0 h 72"/>
                <a:gd name="T2" fmla="*/ 0 w 18"/>
                <a:gd name="T3" fmla="*/ 35 h 72"/>
                <a:gd name="T4" fmla="*/ 0 w 18"/>
                <a:gd name="T5" fmla="*/ 38 h 72"/>
                <a:gd name="T6" fmla="*/ 17 w 18"/>
                <a:gd name="T7" fmla="*/ 72 h 72"/>
              </a:gdLst>
              <a:ahLst/>
              <a:cxnLst>
                <a:cxn ang="0">
                  <a:pos x="T0" y="T1"/>
                </a:cxn>
                <a:cxn ang="0">
                  <a:pos x="T2" y="T3"/>
                </a:cxn>
                <a:cxn ang="0">
                  <a:pos x="T4" y="T5"/>
                </a:cxn>
                <a:cxn ang="0">
                  <a:pos x="T6" y="T7"/>
                </a:cxn>
              </a:cxnLst>
              <a:rect l="0" t="0" r="r" b="b"/>
              <a:pathLst>
                <a:path w="18" h="72">
                  <a:moveTo>
                    <a:pt x="18" y="0"/>
                  </a:moveTo>
                  <a:cubicBezTo>
                    <a:pt x="0" y="35"/>
                    <a:pt x="0" y="35"/>
                    <a:pt x="0" y="35"/>
                  </a:cubicBezTo>
                  <a:cubicBezTo>
                    <a:pt x="0" y="36"/>
                    <a:pt x="0" y="37"/>
                    <a:pt x="0" y="38"/>
                  </a:cubicBezTo>
                  <a:cubicBezTo>
                    <a:pt x="17" y="72"/>
                    <a:pt x="17" y="72"/>
                    <a:pt x="17" y="72"/>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31">
              <a:extLst>
                <a:ext uri="{FF2B5EF4-FFF2-40B4-BE49-F238E27FC236}">
                  <a16:creationId xmlns:a16="http://schemas.microsoft.com/office/drawing/2014/main" id="{EA482206-9444-47FB-97F8-F39F95B3E0FF}"/>
                </a:ext>
              </a:extLst>
            </p:cNvPr>
            <p:cNvSpPr>
              <a:spLocks/>
            </p:cNvSpPr>
            <p:nvPr/>
          </p:nvSpPr>
          <p:spPr bwMode="auto">
            <a:xfrm>
              <a:off x="-319" y="2710"/>
              <a:ext cx="43" cy="174"/>
            </a:xfrm>
            <a:custGeom>
              <a:avLst/>
              <a:gdLst>
                <a:gd name="T0" fmla="*/ 0 w 18"/>
                <a:gd name="T1" fmla="*/ 73 h 73"/>
                <a:gd name="T2" fmla="*/ 18 w 18"/>
                <a:gd name="T3" fmla="*/ 38 h 73"/>
                <a:gd name="T4" fmla="*/ 18 w 18"/>
                <a:gd name="T5" fmla="*/ 35 h 73"/>
                <a:gd name="T6" fmla="*/ 1 w 18"/>
                <a:gd name="T7" fmla="*/ 0 h 73"/>
              </a:gdLst>
              <a:ahLst/>
              <a:cxnLst>
                <a:cxn ang="0">
                  <a:pos x="T0" y="T1"/>
                </a:cxn>
                <a:cxn ang="0">
                  <a:pos x="T2" y="T3"/>
                </a:cxn>
                <a:cxn ang="0">
                  <a:pos x="T4" y="T5"/>
                </a:cxn>
                <a:cxn ang="0">
                  <a:pos x="T6" y="T7"/>
                </a:cxn>
              </a:cxnLst>
              <a:rect l="0" t="0" r="r" b="b"/>
              <a:pathLst>
                <a:path w="18" h="73">
                  <a:moveTo>
                    <a:pt x="0" y="73"/>
                  </a:moveTo>
                  <a:cubicBezTo>
                    <a:pt x="18" y="38"/>
                    <a:pt x="18" y="38"/>
                    <a:pt x="18" y="38"/>
                  </a:cubicBezTo>
                  <a:cubicBezTo>
                    <a:pt x="18" y="37"/>
                    <a:pt x="18" y="36"/>
                    <a:pt x="18" y="35"/>
                  </a:cubicBezTo>
                  <a:cubicBezTo>
                    <a:pt x="1" y="0"/>
                    <a:pt x="1" y="0"/>
                    <a:pt x="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32">
              <a:extLst>
                <a:ext uri="{FF2B5EF4-FFF2-40B4-BE49-F238E27FC236}">
                  <a16:creationId xmlns:a16="http://schemas.microsoft.com/office/drawing/2014/main" id="{D60B0A26-A73D-48ED-A53E-270718A86420}"/>
                </a:ext>
              </a:extLst>
            </p:cNvPr>
            <p:cNvSpPr>
              <a:spLocks/>
            </p:cNvSpPr>
            <p:nvPr/>
          </p:nvSpPr>
          <p:spPr bwMode="auto">
            <a:xfrm>
              <a:off x="-704" y="2696"/>
              <a:ext cx="186" cy="112"/>
            </a:xfrm>
            <a:custGeom>
              <a:avLst/>
              <a:gdLst>
                <a:gd name="T0" fmla="*/ 78 w 78"/>
                <a:gd name="T1" fmla="*/ 0 h 47"/>
                <a:gd name="T2" fmla="*/ 5 w 78"/>
                <a:gd name="T3" fmla="*/ 38 h 47"/>
                <a:gd name="T4" fmla="*/ 0 w 78"/>
                <a:gd name="T5" fmla="*/ 36 h 47"/>
              </a:gdLst>
              <a:ahLst/>
              <a:cxnLst>
                <a:cxn ang="0">
                  <a:pos x="T0" y="T1"/>
                </a:cxn>
                <a:cxn ang="0">
                  <a:pos x="T2" y="T3"/>
                </a:cxn>
                <a:cxn ang="0">
                  <a:pos x="T4" y="T5"/>
                </a:cxn>
              </a:cxnLst>
              <a:rect l="0" t="0" r="r" b="b"/>
              <a:pathLst>
                <a:path w="78" h="47">
                  <a:moveTo>
                    <a:pt x="78" y="0"/>
                  </a:moveTo>
                  <a:cubicBezTo>
                    <a:pt x="60" y="25"/>
                    <a:pt x="38" y="47"/>
                    <a:pt x="5" y="38"/>
                  </a:cubicBezTo>
                  <a:cubicBezTo>
                    <a:pt x="0" y="36"/>
                    <a:pt x="0" y="36"/>
                    <a:pt x="0" y="3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33">
              <a:extLst>
                <a:ext uri="{FF2B5EF4-FFF2-40B4-BE49-F238E27FC236}">
                  <a16:creationId xmlns:a16="http://schemas.microsoft.com/office/drawing/2014/main" id="{88780D0B-D4D7-49D4-9FD4-D0743D58FC78}"/>
                </a:ext>
              </a:extLst>
            </p:cNvPr>
            <p:cNvSpPr>
              <a:spLocks/>
            </p:cNvSpPr>
            <p:nvPr/>
          </p:nvSpPr>
          <p:spPr bwMode="auto">
            <a:xfrm>
              <a:off x="-467" y="2488"/>
              <a:ext cx="191" cy="133"/>
            </a:xfrm>
            <a:custGeom>
              <a:avLst/>
              <a:gdLst>
                <a:gd name="T0" fmla="*/ 80 w 80"/>
                <a:gd name="T1" fmla="*/ 21 h 56"/>
                <a:gd name="T2" fmla="*/ 7 w 80"/>
                <a:gd name="T3" fmla="*/ 47 h 56"/>
                <a:gd name="T4" fmla="*/ 0 w 80"/>
                <a:gd name="T5" fmla="*/ 56 h 56"/>
              </a:gdLst>
              <a:ahLst/>
              <a:cxnLst>
                <a:cxn ang="0">
                  <a:pos x="T0" y="T1"/>
                </a:cxn>
                <a:cxn ang="0">
                  <a:pos x="T2" y="T3"/>
                </a:cxn>
                <a:cxn ang="0">
                  <a:pos x="T4" y="T5"/>
                </a:cxn>
              </a:cxnLst>
              <a:rect l="0" t="0" r="r" b="b"/>
              <a:pathLst>
                <a:path w="80" h="56">
                  <a:moveTo>
                    <a:pt x="80" y="21"/>
                  </a:moveTo>
                  <a:cubicBezTo>
                    <a:pt x="80" y="21"/>
                    <a:pt x="46" y="0"/>
                    <a:pt x="7" y="47"/>
                  </a:cubicBezTo>
                  <a:cubicBezTo>
                    <a:pt x="5" y="50"/>
                    <a:pt x="2" y="53"/>
                    <a:pt x="0" y="5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34">
              <a:extLst>
                <a:ext uri="{FF2B5EF4-FFF2-40B4-BE49-F238E27FC236}">
                  <a16:creationId xmlns:a16="http://schemas.microsoft.com/office/drawing/2014/main" id="{22BE14CF-6999-419A-A4DF-2B4FCB5FF4F7}"/>
                </a:ext>
              </a:extLst>
            </p:cNvPr>
            <p:cNvSpPr>
              <a:spLocks/>
            </p:cNvSpPr>
            <p:nvPr/>
          </p:nvSpPr>
          <p:spPr bwMode="auto">
            <a:xfrm>
              <a:off x="-321" y="2449"/>
              <a:ext cx="45" cy="175"/>
            </a:xfrm>
            <a:custGeom>
              <a:avLst/>
              <a:gdLst>
                <a:gd name="T0" fmla="*/ 0 w 19"/>
                <a:gd name="T1" fmla="*/ 0 h 73"/>
                <a:gd name="T2" fmla="*/ 18 w 19"/>
                <a:gd name="T3" fmla="*/ 35 h 73"/>
                <a:gd name="T4" fmla="*/ 18 w 19"/>
                <a:gd name="T5" fmla="*/ 38 h 73"/>
                <a:gd name="T6" fmla="*/ 1 w 19"/>
                <a:gd name="T7" fmla="*/ 73 h 73"/>
              </a:gdLst>
              <a:ahLst/>
              <a:cxnLst>
                <a:cxn ang="0">
                  <a:pos x="T0" y="T1"/>
                </a:cxn>
                <a:cxn ang="0">
                  <a:pos x="T2" y="T3"/>
                </a:cxn>
                <a:cxn ang="0">
                  <a:pos x="T4" y="T5"/>
                </a:cxn>
                <a:cxn ang="0">
                  <a:pos x="T6" y="T7"/>
                </a:cxn>
              </a:cxnLst>
              <a:rect l="0" t="0" r="r" b="b"/>
              <a:pathLst>
                <a:path w="19" h="73">
                  <a:moveTo>
                    <a:pt x="0" y="0"/>
                  </a:moveTo>
                  <a:cubicBezTo>
                    <a:pt x="18" y="35"/>
                    <a:pt x="18" y="35"/>
                    <a:pt x="18" y="35"/>
                  </a:cubicBezTo>
                  <a:cubicBezTo>
                    <a:pt x="19" y="36"/>
                    <a:pt x="19" y="37"/>
                    <a:pt x="18" y="38"/>
                  </a:cubicBezTo>
                  <a:cubicBezTo>
                    <a:pt x="1" y="73"/>
                    <a:pt x="1" y="73"/>
                    <a:pt x="1" y="73"/>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Freeform 35">
              <a:extLst>
                <a:ext uri="{FF2B5EF4-FFF2-40B4-BE49-F238E27FC236}">
                  <a16:creationId xmlns:a16="http://schemas.microsoft.com/office/drawing/2014/main" id="{AA95480E-6B07-4F25-9F2F-1470B6EC223B}"/>
                </a:ext>
              </a:extLst>
            </p:cNvPr>
            <p:cNvSpPr>
              <a:spLocks/>
            </p:cNvSpPr>
            <p:nvPr/>
          </p:nvSpPr>
          <p:spPr bwMode="auto">
            <a:xfrm>
              <a:off x="-707" y="2698"/>
              <a:ext cx="46" cy="172"/>
            </a:xfrm>
            <a:custGeom>
              <a:avLst/>
              <a:gdLst>
                <a:gd name="T0" fmla="*/ 19 w 19"/>
                <a:gd name="T1" fmla="*/ 72 h 72"/>
                <a:gd name="T2" fmla="*/ 1 w 19"/>
                <a:gd name="T3" fmla="*/ 37 h 72"/>
                <a:gd name="T4" fmla="*/ 1 w 19"/>
                <a:gd name="T5" fmla="*/ 34 h 72"/>
                <a:gd name="T6" fmla="*/ 18 w 19"/>
                <a:gd name="T7" fmla="*/ 0 h 72"/>
              </a:gdLst>
              <a:ahLst/>
              <a:cxnLst>
                <a:cxn ang="0">
                  <a:pos x="T0" y="T1"/>
                </a:cxn>
                <a:cxn ang="0">
                  <a:pos x="T2" y="T3"/>
                </a:cxn>
                <a:cxn ang="0">
                  <a:pos x="T4" y="T5"/>
                </a:cxn>
                <a:cxn ang="0">
                  <a:pos x="T6" y="T7"/>
                </a:cxn>
              </a:cxnLst>
              <a:rect l="0" t="0" r="r" b="b"/>
              <a:pathLst>
                <a:path w="19" h="72">
                  <a:moveTo>
                    <a:pt x="19" y="72"/>
                  </a:moveTo>
                  <a:cubicBezTo>
                    <a:pt x="1" y="37"/>
                    <a:pt x="1" y="37"/>
                    <a:pt x="1" y="37"/>
                  </a:cubicBezTo>
                  <a:cubicBezTo>
                    <a:pt x="0" y="36"/>
                    <a:pt x="0" y="35"/>
                    <a:pt x="1" y="34"/>
                  </a:cubicBezTo>
                  <a:cubicBezTo>
                    <a:pt x="18" y="0"/>
                    <a:pt x="18" y="0"/>
                    <a:pt x="18"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cxnSp>
        <p:nvCxnSpPr>
          <p:cNvPr id="23" name="Straight Connector 22">
            <a:extLst>
              <a:ext uri="{FF2B5EF4-FFF2-40B4-BE49-F238E27FC236}">
                <a16:creationId xmlns:a16="http://schemas.microsoft.com/office/drawing/2014/main" id="{9C7FC830-3E89-4A5F-A3D0-24EDBEF87FC8}"/>
              </a:ext>
            </a:extLst>
          </p:cNvPr>
          <p:cNvCxnSpPr>
            <a:cxnSpLocks/>
          </p:cNvCxnSpPr>
          <p:nvPr/>
        </p:nvCxnSpPr>
        <p:spPr>
          <a:xfrm rot="5400000" flipH="1">
            <a:off x="5633197" y="2547361"/>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018277-6012-41E2-A2A3-532B231B7DB0}"/>
              </a:ext>
            </a:extLst>
          </p:cNvPr>
          <p:cNvSpPr txBox="1"/>
          <p:nvPr/>
        </p:nvSpPr>
        <p:spPr>
          <a:xfrm>
            <a:off x="6472341"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Protect</a:t>
            </a:r>
          </a:p>
        </p:txBody>
      </p:sp>
      <p:cxnSp>
        <p:nvCxnSpPr>
          <p:cNvPr id="25" name="Straight Connector 24">
            <a:extLst>
              <a:ext uri="{FF2B5EF4-FFF2-40B4-BE49-F238E27FC236}">
                <a16:creationId xmlns:a16="http://schemas.microsoft.com/office/drawing/2014/main" id="{202DF308-0D64-44C7-9C86-5F8D33BBFA4A}"/>
              </a:ext>
            </a:extLst>
          </p:cNvPr>
          <p:cNvCxnSpPr>
            <a:cxnSpLocks/>
          </p:cNvCxnSpPr>
          <p:nvPr/>
        </p:nvCxnSpPr>
        <p:spPr>
          <a:xfrm rot="5400000" flipH="1">
            <a:off x="8292590" y="2536093"/>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6EDE38-7C7A-4948-9A91-121E57A17B80}"/>
              </a:ext>
            </a:extLst>
          </p:cNvPr>
          <p:cNvSpPr/>
          <p:nvPr/>
        </p:nvSpPr>
        <p:spPr>
          <a:xfrm>
            <a:off x="6438686" y="4212687"/>
            <a:ext cx="2134220"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Lock down </a:t>
            </a: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Light"/>
              </a:rPr>
              <a:t>foundational infrastructure </a:t>
            </a:r>
            <a:r>
              <a:rPr kumimoji="0" lang="en-US" sz="1800" b="0" i="0" u="none" strike="noStrike" kern="1200" cap="none" spc="0" normalizeH="0" baseline="0" noProof="0" dirty="0">
                <a:ln>
                  <a:noFill/>
                </a:ln>
                <a:solidFill>
                  <a:srgbClr val="1A1A1A"/>
                </a:solidFill>
                <a:effectLst/>
                <a:uLnTx/>
                <a:uFillTx/>
                <a:latin typeface="Segoe UI Semilight"/>
                <a:ea typeface="+mn-ea"/>
                <a:cs typeface="Segoe UI Light"/>
              </a:rPr>
              <a:t>that are shared across subscriptions</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8467EF36-9B26-4646-BA04-FCE15703EB7A}"/>
              </a:ext>
            </a:extLst>
          </p:cNvPr>
          <p:cNvSpPr/>
          <p:nvPr/>
        </p:nvSpPr>
        <p:spPr>
          <a:xfrm>
            <a:off x="3590470" y="4212687"/>
            <a:ext cx="2370397"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Orchestrate  </a:t>
            </a:r>
            <a:r>
              <a:rPr kumimoji="0" lang="en-US" sz="18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deployment of Resource Templates, Policies, and RBAC </a:t>
            </a:r>
            <a:endParaRPr kumimoji="0" lang="en-US" sz="1961" b="1" i="0" u="none" strike="noStrike" kern="1200" cap="none" spc="0" normalizeH="0" baseline="0" noProof="0" dirty="0">
              <a:ln>
                <a:noFill/>
              </a:ln>
              <a:solidFill>
                <a:srgbClr val="353535"/>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A9D2DC16-FDEC-4EFD-A005-9716CB4D95B8}"/>
              </a:ext>
            </a:extLst>
          </p:cNvPr>
          <p:cNvSpPr/>
          <p:nvPr/>
        </p:nvSpPr>
        <p:spPr>
          <a:xfrm>
            <a:off x="9470227" y="3972515"/>
            <a:ext cx="2134220" cy="201914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Let app teams use Azure in a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self-service</a:t>
            </a:r>
            <a:r>
              <a:rPr kumimoji="0" lang="en-US" sz="1800" b="0" i="0" u="none" strike="noStrike" kern="1200" cap="none" spc="0" normalizeH="0" baseline="0" noProof="0">
                <a:ln>
                  <a:noFill/>
                </a:ln>
                <a:solidFill>
                  <a:srgbClr val="1A1A1A"/>
                </a:solidFill>
                <a:effectLst/>
                <a:uLnTx/>
                <a:uFillTx/>
                <a:latin typeface="Segoe UI Semilight"/>
                <a:ea typeface="+mn-ea"/>
                <a:cs typeface="Segoe UI Light"/>
              </a:rPr>
              <a:t> manner while ensuring </a:t>
            </a:r>
            <a:r>
              <a:rPr kumimoji="0" lang="en-US" sz="18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organizational standards</a:t>
            </a:r>
            <a:endParaRPr kumimoji="0" lang="en-US" sz="1961"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C41B7AEC-9C8A-47F1-BE82-0A4A40FE56F4}"/>
              </a:ext>
            </a:extLst>
          </p:cNvPr>
          <p:cNvSpPr/>
          <p:nvPr/>
        </p:nvSpPr>
        <p:spPr>
          <a:xfrm>
            <a:off x="587553" y="4212687"/>
            <a:ext cx="2358275"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Compose, </a:t>
            </a:r>
            <a:r>
              <a:rPr kumimoji="0" lang="en-US" sz="196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deploy and update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cloud environments in a </a:t>
            </a:r>
            <a:r>
              <a:rPr kumimoji="0" lang="en-US" sz="1961"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repeatable</a:t>
            </a:r>
            <a:r>
              <a:rPr kumimoji="0" lang="en-US" sz="1961" b="1" i="0" u="none" strike="noStrike" kern="1200" cap="none" spc="0" normalizeH="0" baseline="0" noProof="0" dirty="0">
                <a:ln>
                  <a:noFill/>
                </a:ln>
                <a:solidFill>
                  <a:srgbClr val="1A1A1A"/>
                </a:solidFill>
                <a:effectLst/>
                <a:uLnTx/>
                <a:uFillTx/>
                <a:latin typeface="Segoe UI Semilight"/>
                <a:ea typeface="+mn-ea"/>
                <a:cs typeface="Segoe UI Light"/>
              </a:rPr>
              <a:t> </a:t>
            </a:r>
            <a:r>
              <a:rPr kumimoji="0" lang="en-US" sz="1961" b="0" i="0" u="none" strike="noStrike" kern="1200" cap="none" spc="0" normalizeH="0" baseline="0" noProof="0" dirty="0">
                <a:ln>
                  <a:noFill/>
                </a:ln>
                <a:solidFill>
                  <a:srgbClr val="1A1A1A"/>
                </a:solidFill>
                <a:effectLst/>
                <a:uLnTx/>
                <a:uFillTx/>
                <a:latin typeface="Segoe UI Semilight"/>
                <a:ea typeface="+mn-ea"/>
                <a:cs typeface="Segoe UI Light"/>
              </a:rPr>
              <a:t>manner</a:t>
            </a:r>
            <a:endParaRPr kumimoji="0" lang="en-US" sz="1765"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2D338BED-E6B7-4F7C-8799-DEBFC73A3DC8}"/>
              </a:ext>
            </a:extLst>
          </p:cNvPr>
          <p:cNvCxnSpPr>
            <a:cxnSpLocks/>
          </p:cNvCxnSpPr>
          <p:nvPr/>
        </p:nvCxnSpPr>
        <p:spPr>
          <a:xfrm>
            <a:off x="3236170"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CF4DCC-80AB-4619-90FF-FE5D5AADC62F}"/>
              </a:ext>
            </a:extLst>
          </p:cNvPr>
          <p:cNvCxnSpPr>
            <a:cxnSpLocks/>
          </p:cNvCxnSpPr>
          <p:nvPr/>
        </p:nvCxnSpPr>
        <p:spPr>
          <a:xfrm>
            <a:off x="6261948"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84EC794-FCED-49B9-80B0-D8C9857B9121}"/>
              </a:ext>
            </a:extLst>
          </p:cNvPr>
          <p:cNvCxnSpPr>
            <a:cxnSpLocks/>
          </p:cNvCxnSpPr>
          <p:nvPr/>
        </p:nvCxnSpPr>
        <p:spPr>
          <a:xfrm>
            <a:off x="8922503"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9345C1E-3DDB-4D58-AA34-4590A1AAFB71}"/>
              </a:ext>
            </a:extLst>
          </p:cNvPr>
          <p:cNvGrpSpPr/>
          <p:nvPr/>
        </p:nvGrpSpPr>
        <p:grpSpPr>
          <a:xfrm>
            <a:off x="7208186" y="1976208"/>
            <a:ext cx="598501" cy="449768"/>
            <a:chOff x="3043238" y="5605463"/>
            <a:chExt cx="579438" cy="458787"/>
          </a:xfrm>
        </p:grpSpPr>
        <p:sp>
          <p:nvSpPr>
            <p:cNvPr id="34" name="Rectangle 55">
              <a:extLst>
                <a:ext uri="{FF2B5EF4-FFF2-40B4-BE49-F238E27FC236}">
                  <a16:creationId xmlns:a16="http://schemas.microsoft.com/office/drawing/2014/main" id="{D4131E0A-7E10-4F1B-86D6-9E889F3316D9}"/>
                </a:ext>
              </a:extLst>
            </p:cNvPr>
            <p:cNvSpPr>
              <a:spLocks noChangeArrowheads="1"/>
            </p:cNvSpPr>
            <p:nvPr/>
          </p:nvSpPr>
          <p:spPr bwMode="auto">
            <a:xfrm>
              <a:off x="3043238" y="5605463"/>
              <a:ext cx="579438" cy="376237"/>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Line 56">
              <a:extLst>
                <a:ext uri="{FF2B5EF4-FFF2-40B4-BE49-F238E27FC236}">
                  <a16:creationId xmlns:a16="http://schemas.microsoft.com/office/drawing/2014/main" id="{CC92C5D0-F89E-4640-81BA-45120B547905}"/>
                </a:ext>
              </a:extLst>
            </p:cNvPr>
            <p:cNvSpPr>
              <a:spLocks noChangeShapeType="1"/>
            </p:cNvSpPr>
            <p:nvPr/>
          </p:nvSpPr>
          <p:spPr bwMode="auto">
            <a:xfrm>
              <a:off x="3236913"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Line 57">
              <a:extLst>
                <a:ext uri="{FF2B5EF4-FFF2-40B4-BE49-F238E27FC236}">
                  <a16:creationId xmlns:a16="http://schemas.microsoft.com/office/drawing/2014/main" id="{4B2B3E5E-B4C3-43E3-B56E-E6EBECFEE176}"/>
                </a:ext>
              </a:extLst>
            </p:cNvPr>
            <p:cNvSpPr>
              <a:spLocks noChangeShapeType="1"/>
            </p:cNvSpPr>
            <p:nvPr/>
          </p:nvSpPr>
          <p:spPr bwMode="auto">
            <a:xfrm>
              <a:off x="3425825"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Line 58">
              <a:extLst>
                <a:ext uri="{FF2B5EF4-FFF2-40B4-BE49-F238E27FC236}">
                  <a16:creationId xmlns:a16="http://schemas.microsoft.com/office/drawing/2014/main" id="{AFD26889-D138-4F57-8244-151ECACD0E20}"/>
                </a:ext>
              </a:extLst>
            </p:cNvPr>
            <p:cNvSpPr>
              <a:spLocks noChangeShapeType="1"/>
            </p:cNvSpPr>
            <p:nvPr/>
          </p:nvSpPr>
          <p:spPr bwMode="auto">
            <a:xfrm>
              <a:off x="3122613" y="6064250"/>
              <a:ext cx="41751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59">
              <a:extLst>
                <a:ext uri="{FF2B5EF4-FFF2-40B4-BE49-F238E27FC236}">
                  <a16:creationId xmlns:a16="http://schemas.microsoft.com/office/drawing/2014/main" id="{F7B648DC-1AFA-49BD-AAD0-6719291AA966}"/>
                </a:ext>
              </a:extLst>
            </p:cNvPr>
            <p:cNvSpPr>
              <a:spLocks/>
            </p:cNvSpPr>
            <p:nvPr/>
          </p:nvSpPr>
          <p:spPr bwMode="auto">
            <a:xfrm>
              <a:off x="3243263" y="5768975"/>
              <a:ext cx="176213" cy="142875"/>
            </a:xfrm>
            <a:custGeom>
              <a:avLst/>
              <a:gdLst>
                <a:gd name="T0" fmla="*/ 3 w 51"/>
                <a:gd name="T1" fmla="*/ 0 h 41"/>
                <a:gd name="T2" fmla="*/ 48 w 51"/>
                <a:gd name="T3" fmla="*/ 0 h 41"/>
                <a:gd name="T4" fmla="*/ 51 w 51"/>
                <a:gd name="T5" fmla="*/ 3 h 41"/>
                <a:gd name="T6" fmla="*/ 51 w 51"/>
                <a:gd name="T7" fmla="*/ 37 h 41"/>
                <a:gd name="T8" fmla="*/ 48 w 51"/>
                <a:gd name="T9" fmla="*/ 41 h 41"/>
                <a:gd name="T10" fmla="*/ 3 w 51"/>
                <a:gd name="T11" fmla="*/ 41 h 41"/>
                <a:gd name="T12" fmla="*/ 0 w 51"/>
                <a:gd name="T13" fmla="*/ 37 h 41"/>
                <a:gd name="T14" fmla="*/ 0 w 51"/>
                <a:gd name="T15" fmla="*/ 3 h 41"/>
                <a:gd name="T16" fmla="*/ 3 w 5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41">
                  <a:moveTo>
                    <a:pt x="3" y="0"/>
                  </a:moveTo>
                  <a:cubicBezTo>
                    <a:pt x="48" y="0"/>
                    <a:pt x="48" y="0"/>
                    <a:pt x="48" y="0"/>
                  </a:cubicBezTo>
                  <a:cubicBezTo>
                    <a:pt x="50" y="0"/>
                    <a:pt x="51" y="1"/>
                    <a:pt x="51" y="3"/>
                  </a:cubicBezTo>
                  <a:cubicBezTo>
                    <a:pt x="51" y="37"/>
                    <a:pt x="51" y="37"/>
                    <a:pt x="51" y="37"/>
                  </a:cubicBezTo>
                  <a:cubicBezTo>
                    <a:pt x="51" y="39"/>
                    <a:pt x="50" y="41"/>
                    <a:pt x="48" y="41"/>
                  </a:cubicBezTo>
                  <a:cubicBezTo>
                    <a:pt x="3" y="41"/>
                    <a:pt x="3" y="41"/>
                    <a:pt x="3" y="41"/>
                  </a:cubicBezTo>
                  <a:cubicBezTo>
                    <a:pt x="1" y="41"/>
                    <a:pt x="0" y="39"/>
                    <a:pt x="0" y="37"/>
                  </a:cubicBezTo>
                  <a:cubicBezTo>
                    <a:pt x="0" y="3"/>
                    <a:pt x="0" y="3"/>
                    <a:pt x="0" y="3"/>
                  </a:cubicBezTo>
                  <a:cubicBezTo>
                    <a:pt x="0" y="1"/>
                    <a:pt x="1" y="0"/>
                    <a:pt x="3"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60">
              <a:extLst>
                <a:ext uri="{FF2B5EF4-FFF2-40B4-BE49-F238E27FC236}">
                  <a16:creationId xmlns:a16="http://schemas.microsoft.com/office/drawing/2014/main" id="{455D71CD-73D7-4240-88B3-D80FC2226C5B}"/>
                </a:ext>
              </a:extLst>
            </p:cNvPr>
            <p:cNvSpPr>
              <a:spLocks/>
            </p:cNvSpPr>
            <p:nvPr/>
          </p:nvSpPr>
          <p:spPr bwMode="auto">
            <a:xfrm>
              <a:off x="3278188" y="5695950"/>
              <a:ext cx="106363" cy="73025"/>
            </a:xfrm>
            <a:custGeom>
              <a:avLst/>
              <a:gdLst>
                <a:gd name="T0" fmla="*/ 0 w 31"/>
                <a:gd name="T1" fmla="*/ 21 h 21"/>
                <a:gd name="T2" fmla="*/ 0 w 31"/>
                <a:gd name="T3" fmla="*/ 15 h 21"/>
                <a:gd name="T4" fmla="*/ 16 w 31"/>
                <a:gd name="T5" fmla="*/ 0 h 21"/>
                <a:gd name="T6" fmla="*/ 16 w 31"/>
                <a:gd name="T7" fmla="*/ 0 h 21"/>
                <a:gd name="T8" fmla="*/ 31 w 31"/>
                <a:gd name="T9" fmla="*/ 15 h 21"/>
                <a:gd name="T10" fmla="*/ 31 w 31"/>
                <a:gd name="T11" fmla="*/ 21 h 21"/>
              </a:gdLst>
              <a:ahLst/>
              <a:cxnLst>
                <a:cxn ang="0">
                  <a:pos x="T0" y="T1"/>
                </a:cxn>
                <a:cxn ang="0">
                  <a:pos x="T2" y="T3"/>
                </a:cxn>
                <a:cxn ang="0">
                  <a:pos x="T4" y="T5"/>
                </a:cxn>
                <a:cxn ang="0">
                  <a:pos x="T6" y="T7"/>
                </a:cxn>
                <a:cxn ang="0">
                  <a:pos x="T8" y="T9"/>
                </a:cxn>
                <a:cxn ang="0">
                  <a:pos x="T10" y="T11"/>
                </a:cxn>
              </a:cxnLst>
              <a:rect l="0" t="0" r="r" b="b"/>
              <a:pathLst>
                <a:path w="31" h="21">
                  <a:moveTo>
                    <a:pt x="0" y="21"/>
                  </a:moveTo>
                  <a:cubicBezTo>
                    <a:pt x="0" y="15"/>
                    <a:pt x="0" y="15"/>
                    <a:pt x="0" y="15"/>
                  </a:cubicBezTo>
                  <a:cubicBezTo>
                    <a:pt x="0" y="6"/>
                    <a:pt x="7" y="0"/>
                    <a:pt x="16" y="0"/>
                  </a:cubicBezTo>
                  <a:cubicBezTo>
                    <a:pt x="16" y="0"/>
                    <a:pt x="16" y="0"/>
                    <a:pt x="16" y="0"/>
                  </a:cubicBezTo>
                  <a:cubicBezTo>
                    <a:pt x="24" y="0"/>
                    <a:pt x="31" y="6"/>
                    <a:pt x="31" y="15"/>
                  </a:cubicBezTo>
                  <a:cubicBezTo>
                    <a:pt x="31" y="21"/>
                    <a:pt x="31" y="21"/>
                    <a:pt x="31" y="2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Oval 61">
              <a:extLst>
                <a:ext uri="{FF2B5EF4-FFF2-40B4-BE49-F238E27FC236}">
                  <a16:creationId xmlns:a16="http://schemas.microsoft.com/office/drawing/2014/main" id="{4C0EFA11-2738-4F59-93A5-3250B42A2E91}"/>
                </a:ext>
              </a:extLst>
            </p:cNvPr>
            <p:cNvSpPr>
              <a:spLocks noChangeArrowheads="1"/>
            </p:cNvSpPr>
            <p:nvPr/>
          </p:nvSpPr>
          <p:spPr bwMode="auto">
            <a:xfrm>
              <a:off x="3310097" y="5814623"/>
              <a:ext cx="45720" cy="48406"/>
            </a:xfrm>
            <a:prstGeom prst="ellipse">
              <a:avLst/>
            </a:prstGeom>
            <a:solidFill>
              <a:schemeClr val="tx1"/>
            </a:solidFill>
            <a:ln w="19050">
              <a:solidFill>
                <a:schemeClr val="bg1"/>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Line 62">
              <a:extLst>
                <a:ext uri="{FF2B5EF4-FFF2-40B4-BE49-F238E27FC236}">
                  <a16:creationId xmlns:a16="http://schemas.microsoft.com/office/drawing/2014/main" id="{3F98B62A-8143-4364-B081-2E1DF88580CF}"/>
                </a:ext>
              </a:extLst>
            </p:cNvPr>
            <p:cNvSpPr>
              <a:spLocks noChangeShapeType="1"/>
            </p:cNvSpPr>
            <p:nvPr/>
          </p:nvSpPr>
          <p:spPr bwMode="auto">
            <a:xfrm flipV="1">
              <a:off x="3333750" y="5842000"/>
              <a:ext cx="0" cy="42862"/>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2" name="Group 41">
            <a:extLst>
              <a:ext uri="{FF2B5EF4-FFF2-40B4-BE49-F238E27FC236}">
                <a16:creationId xmlns:a16="http://schemas.microsoft.com/office/drawing/2014/main" id="{5D585547-462A-4F90-89AE-1100AC56DC88}"/>
              </a:ext>
            </a:extLst>
          </p:cNvPr>
          <p:cNvGrpSpPr/>
          <p:nvPr/>
        </p:nvGrpSpPr>
        <p:grpSpPr>
          <a:xfrm>
            <a:off x="1467304" y="1879393"/>
            <a:ext cx="566491" cy="572716"/>
            <a:chOff x="3713163" y="5575300"/>
            <a:chExt cx="577850" cy="584200"/>
          </a:xfrm>
        </p:grpSpPr>
        <p:sp>
          <p:nvSpPr>
            <p:cNvPr id="43" name="Rectangle 63">
              <a:extLst>
                <a:ext uri="{FF2B5EF4-FFF2-40B4-BE49-F238E27FC236}">
                  <a16:creationId xmlns:a16="http://schemas.microsoft.com/office/drawing/2014/main" id="{FFBBB1D8-BF31-4223-909A-D43CC68F8A6A}"/>
                </a:ext>
              </a:extLst>
            </p:cNvPr>
            <p:cNvSpPr>
              <a:spLocks noChangeArrowheads="1"/>
            </p:cNvSpPr>
            <p:nvPr/>
          </p:nvSpPr>
          <p:spPr bwMode="auto">
            <a:xfrm>
              <a:off x="3863975" y="5727700"/>
              <a:ext cx="427038" cy="431800"/>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Line 64">
              <a:extLst>
                <a:ext uri="{FF2B5EF4-FFF2-40B4-BE49-F238E27FC236}">
                  <a16:creationId xmlns:a16="http://schemas.microsoft.com/office/drawing/2014/main" id="{C3D636E8-78CE-4971-A23A-A9E12A4053AA}"/>
                </a:ext>
              </a:extLst>
            </p:cNvPr>
            <p:cNvSpPr>
              <a:spLocks noChangeShapeType="1"/>
            </p:cNvSpPr>
            <p:nvPr/>
          </p:nvSpPr>
          <p:spPr bwMode="auto">
            <a:xfrm flipH="1" flipV="1">
              <a:off x="4137025" y="5575300"/>
              <a:ext cx="153988"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Line 65">
              <a:extLst>
                <a:ext uri="{FF2B5EF4-FFF2-40B4-BE49-F238E27FC236}">
                  <a16:creationId xmlns:a16="http://schemas.microsoft.com/office/drawing/2014/main" id="{79E524B2-1AD6-43DA-AC3C-B84D87127709}"/>
                </a:ext>
              </a:extLst>
            </p:cNvPr>
            <p:cNvSpPr>
              <a:spLocks noChangeShapeType="1"/>
            </p:cNvSpPr>
            <p:nvPr/>
          </p:nvSpPr>
          <p:spPr bwMode="auto">
            <a:xfrm flipH="1" flipV="1">
              <a:off x="3922713" y="5575300"/>
              <a:ext cx="155575"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Line 66">
              <a:extLst>
                <a:ext uri="{FF2B5EF4-FFF2-40B4-BE49-F238E27FC236}">
                  <a16:creationId xmlns:a16="http://schemas.microsoft.com/office/drawing/2014/main" id="{5D07C8F1-CB8F-4683-A5B6-F36CA70E00B1}"/>
                </a:ext>
              </a:extLst>
            </p:cNvPr>
            <p:cNvSpPr>
              <a:spLocks noChangeShapeType="1"/>
            </p:cNvSpPr>
            <p:nvPr/>
          </p:nvSpPr>
          <p:spPr bwMode="auto">
            <a:xfrm flipH="1" flipV="1">
              <a:off x="3713163" y="5575300"/>
              <a:ext cx="150813"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67">
              <a:extLst>
                <a:ext uri="{FF2B5EF4-FFF2-40B4-BE49-F238E27FC236}">
                  <a16:creationId xmlns:a16="http://schemas.microsoft.com/office/drawing/2014/main" id="{65AB6FD2-0193-4996-AA30-59DB381B395E}"/>
                </a:ext>
              </a:extLst>
            </p:cNvPr>
            <p:cNvSpPr>
              <a:spLocks/>
            </p:cNvSpPr>
            <p:nvPr/>
          </p:nvSpPr>
          <p:spPr bwMode="auto">
            <a:xfrm>
              <a:off x="3713163" y="5575300"/>
              <a:ext cx="423863" cy="584200"/>
            </a:xfrm>
            <a:custGeom>
              <a:avLst/>
              <a:gdLst>
                <a:gd name="T0" fmla="*/ 95 w 267"/>
                <a:gd name="T1" fmla="*/ 368 h 368"/>
                <a:gd name="T2" fmla="*/ 0 w 267"/>
                <a:gd name="T3" fmla="*/ 271 h 368"/>
                <a:gd name="T4" fmla="*/ 0 w 267"/>
                <a:gd name="T5" fmla="*/ 0 h 368"/>
                <a:gd name="T6" fmla="*/ 267 w 267"/>
                <a:gd name="T7" fmla="*/ 0 h 368"/>
              </a:gdLst>
              <a:ahLst/>
              <a:cxnLst>
                <a:cxn ang="0">
                  <a:pos x="T0" y="T1"/>
                </a:cxn>
                <a:cxn ang="0">
                  <a:pos x="T2" y="T3"/>
                </a:cxn>
                <a:cxn ang="0">
                  <a:pos x="T4" y="T5"/>
                </a:cxn>
                <a:cxn ang="0">
                  <a:pos x="T6" y="T7"/>
                </a:cxn>
              </a:cxnLst>
              <a:rect l="0" t="0" r="r" b="b"/>
              <a:pathLst>
                <a:path w="267" h="368">
                  <a:moveTo>
                    <a:pt x="95" y="368"/>
                  </a:moveTo>
                  <a:lnTo>
                    <a:pt x="0" y="271"/>
                  </a:lnTo>
                  <a:lnTo>
                    <a:pt x="0" y="0"/>
                  </a:lnTo>
                  <a:lnTo>
                    <a:pt x="267"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Line 68">
              <a:extLst>
                <a:ext uri="{FF2B5EF4-FFF2-40B4-BE49-F238E27FC236}">
                  <a16:creationId xmlns:a16="http://schemas.microsoft.com/office/drawing/2014/main" id="{AA4B2C14-BD70-46BB-9F5C-48CC890B5053}"/>
                </a:ext>
              </a:extLst>
            </p:cNvPr>
            <p:cNvSpPr>
              <a:spLocks noChangeShapeType="1"/>
            </p:cNvSpPr>
            <p:nvPr/>
          </p:nvSpPr>
          <p:spPr bwMode="auto">
            <a:xfrm>
              <a:off x="4002088" y="5651500"/>
              <a:ext cx="2095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49" name="Picture 18" descr="https://d30y9cdsu7xlg0.cloudfront.net/png/741367-200.png">
            <a:extLst>
              <a:ext uri="{FF2B5EF4-FFF2-40B4-BE49-F238E27FC236}">
                <a16:creationId xmlns:a16="http://schemas.microsoft.com/office/drawing/2014/main" id="{6F016733-8A0F-40B5-95EB-03CB5B3D70BB}"/>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6609"/>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10826" y="1691549"/>
            <a:ext cx="857066" cy="85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00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69D9B-26D5-4E8B-B39A-91597916FD9C}"/>
              </a:ext>
            </a:extLst>
          </p:cNvPr>
          <p:cNvSpPr>
            <a:spLocks noGrp="1"/>
          </p:cNvSpPr>
          <p:nvPr>
            <p:ph type="title"/>
          </p:nvPr>
        </p:nvSpPr>
        <p:spPr>
          <a:xfrm>
            <a:off x="586390" y="121138"/>
            <a:ext cx="11018520" cy="553998"/>
          </a:xfrm>
        </p:spPr>
        <p:txBody>
          <a:bodyPr/>
          <a:lstStyle/>
          <a:p>
            <a:r>
              <a:rPr lang="en-US"/>
              <a:t>How Blueprints work?</a:t>
            </a:r>
          </a:p>
        </p:txBody>
      </p:sp>
      <p:grpSp>
        <p:nvGrpSpPr>
          <p:cNvPr id="5" name="Group 4">
            <a:extLst>
              <a:ext uri="{FF2B5EF4-FFF2-40B4-BE49-F238E27FC236}">
                <a16:creationId xmlns:a16="http://schemas.microsoft.com/office/drawing/2014/main" id="{5ED4A8CB-D562-41D4-A1C4-7A0FC37A37E5}"/>
              </a:ext>
            </a:extLst>
          </p:cNvPr>
          <p:cNvGrpSpPr/>
          <p:nvPr/>
        </p:nvGrpSpPr>
        <p:grpSpPr>
          <a:xfrm>
            <a:off x="535022" y="1900820"/>
            <a:ext cx="1622239" cy="777824"/>
            <a:chOff x="130114" y="1066801"/>
            <a:chExt cx="1622239" cy="777824"/>
          </a:xfrm>
        </p:grpSpPr>
        <p:pic>
          <p:nvPicPr>
            <p:cNvPr id="53" name="Picture 52" descr="File:&lt;strong&gt;User&lt;/strong&gt; font awesome.svg - Wikimedia Commons">
              <a:extLst>
                <a:ext uri="{FF2B5EF4-FFF2-40B4-BE49-F238E27FC236}">
                  <a16:creationId xmlns:a16="http://schemas.microsoft.com/office/drawing/2014/main" id="{CB936044-DF67-4741-8980-F380AE24C1CF}"/>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54" name="TextBox 53">
              <a:extLst>
                <a:ext uri="{FF2B5EF4-FFF2-40B4-BE49-F238E27FC236}">
                  <a16:creationId xmlns:a16="http://schemas.microsoft.com/office/drawing/2014/main" id="{F2795885-AFC3-4DF6-AA8E-EF39858A3F6E}"/>
                </a:ext>
              </a:extLst>
            </p:cNvPr>
            <p:cNvSpPr txBox="1"/>
            <p:nvPr/>
          </p:nvSpPr>
          <p:spPr>
            <a:xfrm>
              <a:off x="130114" y="1506071"/>
              <a:ext cx="1622239" cy="338554"/>
            </a:xfrm>
            <a:prstGeom prst="rect">
              <a:avLst/>
            </a:prstGeom>
            <a:noFill/>
          </p:spPr>
          <p:txBody>
            <a:bodyPr wrap="square" rtlCol="0">
              <a:spAutoFit/>
            </a:bodyPr>
            <a:lstStyle/>
            <a:p>
              <a:pPr algn="ctr"/>
              <a:r>
                <a:rPr lang="en-US" sz="1600">
                  <a:latin typeface="Segoe UI Semilight" panose="020B0402040204020203" pitchFamily="34" charset="0"/>
                  <a:cs typeface="Segoe UI Semilight" panose="020B0402040204020203" pitchFamily="34" charset="0"/>
                </a:rPr>
                <a:t>Cloud Engineer</a:t>
              </a:r>
            </a:p>
          </p:txBody>
        </p:sp>
      </p:grpSp>
      <p:grpSp>
        <p:nvGrpSpPr>
          <p:cNvPr id="6" name="Group 5">
            <a:extLst>
              <a:ext uri="{FF2B5EF4-FFF2-40B4-BE49-F238E27FC236}">
                <a16:creationId xmlns:a16="http://schemas.microsoft.com/office/drawing/2014/main" id="{B297E278-AC20-4732-916E-1103C313E464}"/>
              </a:ext>
            </a:extLst>
          </p:cNvPr>
          <p:cNvGrpSpPr/>
          <p:nvPr/>
        </p:nvGrpSpPr>
        <p:grpSpPr>
          <a:xfrm>
            <a:off x="2156216" y="1955348"/>
            <a:ext cx="2820220" cy="370980"/>
            <a:chOff x="1267485" y="1069571"/>
            <a:chExt cx="2820220" cy="370980"/>
          </a:xfrm>
        </p:grpSpPr>
        <p:cxnSp>
          <p:nvCxnSpPr>
            <p:cNvPr id="50" name="Straight Arrow Connector 49">
              <a:extLst>
                <a:ext uri="{FF2B5EF4-FFF2-40B4-BE49-F238E27FC236}">
                  <a16:creationId xmlns:a16="http://schemas.microsoft.com/office/drawing/2014/main" id="{46B64C70-DE29-4AE9-A5C9-5B745B0DF4B3}"/>
                </a:ext>
              </a:extLst>
            </p:cNvPr>
            <p:cNvCxnSpPr/>
            <p:nvPr/>
          </p:nvCxnSpPr>
          <p:spPr>
            <a:xfrm>
              <a:off x="1470212" y="1434354"/>
              <a:ext cx="244268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EFFBD1A-2078-4DE5-9080-A631074F60FF}"/>
                </a:ext>
              </a:extLst>
            </p:cNvPr>
            <p:cNvSpPr/>
            <p:nvPr/>
          </p:nvSpPr>
          <p:spPr>
            <a:xfrm>
              <a:off x="1267485" y="1069571"/>
              <a:ext cx="295835" cy="279413"/>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a:solidFill>
                    <a:schemeClr val="bg1"/>
                  </a:solidFill>
                  <a:latin typeface="Segoe UI Semibold" panose="020B0702040204020203" pitchFamily="34" charset="0"/>
                  <a:cs typeface="Segoe UI Semibold" panose="020B0702040204020203" pitchFamily="34" charset="0"/>
                </a:rPr>
                <a:t>1</a:t>
              </a:r>
            </a:p>
          </p:txBody>
        </p:sp>
        <p:sp>
          <p:nvSpPr>
            <p:cNvPr id="52" name="TextBox 51">
              <a:extLst>
                <a:ext uri="{FF2B5EF4-FFF2-40B4-BE49-F238E27FC236}">
                  <a16:creationId xmlns:a16="http://schemas.microsoft.com/office/drawing/2014/main" id="{21D3626B-28B4-41B7-84C9-FE62D6391262}"/>
                </a:ext>
              </a:extLst>
            </p:cNvPr>
            <p:cNvSpPr txBox="1"/>
            <p:nvPr/>
          </p:nvSpPr>
          <p:spPr>
            <a:xfrm>
              <a:off x="1367117" y="1186635"/>
              <a:ext cx="2720588" cy="253916"/>
            </a:xfrm>
            <a:prstGeom prst="rect">
              <a:avLst/>
            </a:prstGeom>
            <a:noFill/>
          </p:spPr>
          <p:txBody>
            <a:bodyPr wrap="square" rtlCol="0">
              <a:spAutoFit/>
            </a:bodyPr>
            <a:lstStyle/>
            <a:p>
              <a:pPr algn="ctr"/>
              <a:r>
                <a:rPr lang="en-US" sz="1050">
                  <a:latin typeface="Segoe UI Semilight" panose="020B0402040204020203" pitchFamily="34" charset="0"/>
                  <a:cs typeface="Segoe UI Semilight" panose="020B0402040204020203" pitchFamily="34" charset="0"/>
                </a:rPr>
                <a:t>Creates a Blueprint</a:t>
              </a:r>
            </a:p>
          </p:txBody>
        </p:sp>
      </p:grpSp>
      <p:grpSp>
        <p:nvGrpSpPr>
          <p:cNvPr id="65" name="Group 64">
            <a:extLst>
              <a:ext uri="{FF2B5EF4-FFF2-40B4-BE49-F238E27FC236}">
                <a16:creationId xmlns:a16="http://schemas.microsoft.com/office/drawing/2014/main" id="{5A7B3443-5AF1-45E2-B3ED-277965F04846}"/>
              </a:ext>
            </a:extLst>
          </p:cNvPr>
          <p:cNvGrpSpPr/>
          <p:nvPr/>
        </p:nvGrpSpPr>
        <p:grpSpPr>
          <a:xfrm>
            <a:off x="4939380" y="1259384"/>
            <a:ext cx="2456330" cy="4015997"/>
            <a:chOff x="4939380" y="1259384"/>
            <a:chExt cx="2456330" cy="4015997"/>
          </a:xfrm>
        </p:grpSpPr>
        <p:grpSp>
          <p:nvGrpSpPr>
            <p:cNvPr id="7" name="Group 6">
              <a:extLst>
                <a:ext uri="{FF2B5EF4-FFF2-40B4-BE49-F238E27FC236}">
                  <a16:creationId xmlns:a16="http://schemas.microsoft.com/office/drawing/2014/main" id="{751107C1-B094-44F2-A378-96DF33A18384}"/>
                </a:ext>
              </a:extLst>
            </p:cNvPr>
            <p:cNvGrpSpPr/>
            <p:nvPr/>
          </p:nvGrpSpPr>
          <p:grpSpPr>
            <a:xfrm>
              <a:off x="4939380" y="1259384"/>
              <a:ext cx="2456330" cy="4015997"/>
              <a:chOff x="4397184" y="171570"/>
              <a:chExt cx="2456330" cy="4015997"/>
            </a:xfrm>
          </p:grpSpPr>
          <p:sp>
            <p:nvSpPr>
              <p:cNvPr id="48" name="Rectangle: Rounded Corners 47">
                <a:extLst>
                  <a:ext uri="{FF2B5EF4-FFF2-40B4-BE49-F238E27FC236}">
                    <a16:creationId xmlns:a16="http://schemas.microsoft.com/office/drawing/2014/main" id="{CFC1F4E9-776E-4D4F-90FF-3055E8522390}"/>
                  </a:ext>
                </a:extLst>
              </p:cNvPr>
              <p:cNvSpPr/>
              <p:nvPr/>
            </p:nvSpPr>
            <p:spPr>
              <a:xfrm>
                <a:off x="4397184" y="424319"/>
                <a:ext cx="2456330" cy="3763248"/>
              </a:xfrm>
              <a:prstGeom prst="round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pic>
            <p:nvPicPr>
              <p:cNvPr id="49" name="Picture 48">
                <a:extLst>
                  <a:ext uri="{FF2B5EF4-FFF2-40B4-BE49-F238E27FC236}">
                    <a16:creationId xmlns:a16="http://schemas.microsoft.com/office/drawing/2014/main" id="{423451B1-6939-4B1C-885F-858B0F0B7D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9500" y="171570"/>
                <a:ext cx="746706" cy="385397"/>
              </a:xfrm>
              <a:prstGeom prst="rect">
                <a:avLst/>
              </a:prstGeom>
            </p:spPr>
          </p:pic>
        </p:grpSp>
        <p:sp>
          <p:nvSpPr>
            <p:cNvPr id="8" name="TextBox 7">
              <a:extLst>
                <a:ext uri="{FF2B5EF4-FFF2-40B4-BE49-F238E27FC236}">
                  <a16:creationId xmlns:a16="http://schemas.microsoft.com/office/drawing/2014/main" id="{680A1E53-1639-47FC-A042-EBCE9AE93521}"/>
                </a:ext>
              </a:extLst>
            </p:cNvPr>
            <p:cNvSpPr txBox="1"/>
            <p:nvPr/>
          </p:nvSpPr>
          <p:spPr>
            <a:xfrm>
              <a:off x="4939380" y="1878705"/>
              <a:ext cx="2456330" cy="369332"/>
            </a:xfrm>
            <a:prstGeom prst="rect">
              <a:avLst/>
            </a:prstGeom>
            <a:noFill/>
          </p:spPr>
          <p:txBody>
            <a:bodyPr wrap="square" rtlCol="0">
              <a:spAutoFit/>
            </a:bodyPr>
            <a:lstStyle/>
            <a:p>
              <a:pPr algn="ctr"/>
              <a:r>
                <a:rPr lang="en-US" sz="1800" dirty="0">
                  <a:latin typeface="Segoe UI Semibold" panose="020B0702040204020203" pitchFamily="34" charset="0"/>
                  <a:cs typeface="Segoe UI Semibold" panose="020B0702040204020203" pitchFamily="34" charset="0"/>
                </a:rPr>
                <a:t>Contoso Blueprint</a:t>
              </a:r>
            </a:p>
          </p:txBody>
        </p:sp>
      </p:grpSp>
      <p:grpSp>
        <p:nvGrpSpPr>
          <p:cNvPr id="9" name="Group 8">
            <a:extLst>
              <a:ext uri="{FF2B5EF4-FFF2-40B4-BE49-F238E27FC236}">
                <a16:creationId xmlns:a16="http://schemas.microsoft.com/office/drawing/2014/main" id="{5151939B-CE92-4C84-AE2C-F7CA4101C79D}"/>
              </a:ext>
            </a:extLst>
          </p:cNvPr>
          <p:cNvGrpSpPr/>
          <p:nvPr/>
        </p:nvGrpSpPr>
        <p:grpSpPr>
          <a:xfrm>
            <a:off x="2156216" y="2686563"/>
            <a:ext cx="2630942" cy="552769"/>
            <a:chOff x="1219200" y="1075013"/>
            <a:chExt cx="2630942" cy="552769"/>
          </a:xfrm>
        </p:grpSpPr>
        <p:cxnSp>
          <p:nvCxnSpPr>
            <p:cNvPr id="45" name="Straight Arrow Connector 44">
              <a:extLst>
                <a:ext uri="{FF2B5EF4-FFF2-40B4-BE49-F238E27FC236}">
                  <a16:creationId xmlns:a16="http://schemas.microsoft.com/office/drawing/2014/main" id="{43B7E67B-E7BE-4337-BA1F-6A82EFE17A20}"/>
                </a:ext>
              </a:extLst>
            </p:cNvPr>
            <p:cNvCxnSpPr/>
            <p:nvPr/>
          </p:nvCxnSpPr>
          <p:spPr>
            <a:xfrm>
              <a:off x="1470212" y="1627782"/>
              <a:ext cx="237993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EF6E175F-C2F9-43BE-B36C-E3DAD000EA19}"/>
                </a:ext>
              </a:extLst>
            </p:cNvPr>
            <p:cNvSpPr/>
            <p:nvPr/>
          </p:nvSpPr>
          <p:spPr>
            <a:xfrm>
              <a:off x="1219200" y="1075013"/>
              <a:ext cx="295835" cy="279413"/>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a:solidFill>
                    <a:schemeClr val="bg1"/>
                  </a:solidFill>
                  <a:latin typeface="Segoe UI Semibold" panose="020B0702040204020203" pitchFamily="34" charset="0"/>
                  <a:cs typeface="Segoe UI Semibold" panose="020B0702040204020203" pitchFamily="34" charset="0"/>
                </a:rPr>
                <a:t>2</a:t>
              </a:r>
            </a:p>
          </p:txBody>
        </p:sp>
        <p:sp>
          <p:nvSpPr>
            <p:cNvPr id="47" name="TextBox 46">
              <a:extLst>
                <a:ext uri="{FF2B5EF4-FFF2-40B4-BE49-F238E27FC236}">
                  <a16:creationId xmlns:a16="http://schemas.microsoft.com/office/drawing/2014/main" id="{1436692E-C230-4093-A7E5-1BF30B6FFB98}"/>
                </a:ext>
              </a:extLst>
            </p:cNvPr>
            <p:cNvSpPr txBox="1"/>
            <p:nvPr/>
          </p:nvSpPr>
          <p:spPr>
            <a:xfrm>
              <a:off x="1652790" y="1190204"/>
              <a:ext cx="1910492" cy="415498"/>
            </a:xfrm>
            <a:prstGeom prst="rect">
              <a:avLst/>
            </a:prstGeom>
            <a:noFill/>
          </p:spPr>
          <p:txBody>
            <a:bodyPr wrap="square" rtlCol="0">
              <a:spAutoFit/>
            </a:bodyPr>
            <a:lstStyle/>
            <a:p>
              <a:pPr algn="ctr"/>
              <a:r>
                <a:rPr lang="en-US" sz="1050">
                  <a:latin typeface="Segoe UI Semilight" panose="020B0402040204020203" pitchFamily="34" charset="0"/>
                  <a:cs typeface="Segoe UI Semilight" panose="020B0402040204020203" pitchFamily="34" charset="0"/>
                </a:rPr>
                <a:t>Adds artifacts (azure resources) to be used</a:t>
              </a:r>
            </a:p>
          </p:txBody>
        </p:sp>
      </p:grpSp>
      <p:grpSp>
        <p:nvGrpSpPr>
          <p:cNvPr id="10" name="Group 9">
            <a:extLst>
              <a:ext uri="{FF2B5EF4-FFF2-40B4-BE49-F238E27FC236}">
                <a16:creationId xmlns:a16="http://schemas.microsoft.com/office/drawing/2014/main" id="{1DB388C1-51E4-4622-8AEE-D97C8A8B7EE7}"/>
              </a:ext>
            </a:extLst>
          </p:cNvPr>
          <p:cNvGrpSpPr/>
          <p:nvPr/>
        </p:nvGrpSpPr>
        <p:grpSpPr>
          <a:xfrm>
            <a:off x="2156216" y="3775034"/>
            <a:ext cx="2668101" cy="609219"/>
            <a:chOff x="1219200" y="825135"/>
            <a:chExt cx="2668101" cy="609219"/>
          </a:xfrm>
        </p:grpSpPr>
        <p:cxnSp>
          <p:nvCxnSpPr>
            <p:cNvPr id="42" name="Straight Arrow Connector 41">
              <a:extLst>
                <a:ext uri="{FF2B5EF4-FFF2-40B4-BE49-F238E27FC236}">
                  <a16:creationId xmlns:a16="http://schemas.microsoft.com/office/drawing/2014/main" id="{992F2C00-9DB0-47D6-83AE-9BD38C270D39}"/>
                </a:ext>
              </a:extLst>
            </p:cNvPr>
            <p:cNvCxnSpPr/>
            <p:nvPr/>
          </p:nvCxnSpPr>
          <p:spPr>
            <a:xfrm>
              <a:off x="1470212" y="1434354"/>
              <a:ext cx="237993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DE1BB747-C7C3-4FDF-B2D8-14D53C6F1965}"/>
                </a:ext>
              </a:extLst>
            </p:cNvPr>
            <p:cNvSpPr/>
            <p:nvPr/>
          </p:nvSpPr>
          <p:spPr>
            <a:xfrm>
              <a:off x="1219200" y="1075013"/>
              <a:ext cx="295835" cy="279413"/>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a:solidFill>
                    <a:schemeClr val="bg1"/>
                  </a:solidFill>
                  <a:latin typeface="Segoe UI Semibold" panose="020B0702040204020203" pitchFamily="34" charset="0"/>
                  <a:cs typeface="Segoe UI Semibold" panose="020B0702040204020203" pitchFamily="34" charset="0"/>
                </a:rPr>
                <a:t>3</a:t>
              </a:r>
            </a:p>
          </p:txBody>
        </p:sp>
        <p:sp>
          <p:nvSpPr>
            <p:cNvPr id="44" name="TextBox 43">
              <a:extLst>
                <a:ext uri="{FF2B5EF4-FFF2-40B4-BE49-F238E27FC236}">
                  <a16:creationId xmlns:a16="http://schemas.microsoft.com/office/drawing/2014/main" id="{9893C616-CBE9-4C24-99DC-BE5E8D212D5E}"/>
                </a:ext>
              </a:extLst>
            </p:cNvPr>
            <p:cNvSpPr txBox="1"/>
            <p:nvPr/>
          </p:nvSpPr>
          <p:spPr>
            <a:xfrm>
              <a:off x="1553495" y="825135"/>
              <a:ext cx="2333806" cy="577081"/>
            </a:xfrm>
            <a:prstGeom prst="rect">
              <a:avLst/>
            </a:prstGeom>
            <a:noFill/>
          </p:spPr>
          <p:txBody>
            <a:bodyPr wrap="square" rtlCol="0">
              <a:spAutoFit/>
            </a:bodyPr>
            <a:lstStyle/>
            <a:p>
              <a:pPr algn="ctr"/>
              <a:r>
                <a:rPr lang="en-US" sz="1050">
                  <a:latin typeface="Segoe UI Semilight" panose="020B0402040204020203" pitchFamily="34" charset="0"/>
                  <a:cs typeface="Segoe UI Semilight" panose="020B0402040204020203" pitchFamily="34" charset="0"/>
                </a:rPr>
                <a:t>Identifies artifacts to be instantiated by default.</a:t>
              </a:r>
            </a:p>
            <a:p>
              <a:pPr algn="ctr"/>
              <a:r>
                <a:rPr lang="en-US" sz="1050">
                  <a:latin typeface="Segoe UI Semilight" panose="020B0402040204020203" pitchFamily="34" charset="0"/>
                  <a:cs typeface="Segoe UI Semilight" panose="020B0402040204020203" pitchFamily="34" charset="0"/>
                </a:rPr>
                <a:t>Sequence Deployments</a:t>
              </a:r>
            </a:p>
          </p:txBody>
        </p:sp>
      </p:grpSp>
      <p:grpSp>
        <p:nvGrpSpPr>
          <p:cNvPr id="64" name="Group 63">
            <a:extLst>
              <a:ext uri="{FF2B5EF4-FFF2-40B4-BE49-F238E27FC236}">
                <a16:creationId xmlns:a16="http://schemas.microsoft.com/office/drawing/2014/main" id="{8838CD3A-A0B1-43FE-BA43-9090EE662182}"/>
              </a:ext>
            </a:extLst>
          </p:cNvPr>
          <p:cNvGrpSpPr/>
          <p:nvPr/>
        </p:nvGrpSpPr>
        <p:grpSpPr>
          <a:xfrm>
            <a:off x="7644649" y="1993064"/>
            <a:ext cx="4522646" cy="2484055"/>
            <a:chOff x="7644649" y="1993064"/>
            <a:chExt cx="4522646" cy="2484055"/>
          </a:xfrm>
        </p:grpSpPr>
        <p:cxnSp>
          <p:nvCxnSpPr>
            <p:cNvPr id="14" name="Straight Arrow Connector 13">
              <a:extLst>
                <a:ext uri="{FF2B5EF4-FFF2-40B4-BE49-F238E27FC236}">
                  <a16:creationId xmlns:a16="http://schemas.microsoft.com/office/drawing/2014/main" id="{5A2B4531-6418-4A7F-931D-CD1079FD20E4}"/>
                </a:ext>
              </a:extLst>
            </p:cNvPr>
            <p:cNvCxnSpPr>
              <a:cxnSpLocks/>
            </p:cNvCxnSpPr>
            <p:nvPr/>
          </p:nvCxnSpPr>
          <p:spPr>
            <a:xfrm>
              <a:off x="8025837" y="3577310"/>
              <a:ext cx="22383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884974A-CE53-43D4-9F9C-0A29E04801F3}"/>
                </a:ext>
              </a:extLst>
            </p:cNvPr>
            <p:cNvSpPr/>
            <p:nvPr/>
          </p:nvSpPr>
          <p:spPr>
            <a:xfrm>
              <a:off x="7644649" y="3159560"/>
              <a:ext cx="295835" cy="279413"/>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50">
                  <a:solidFill>
                    <a:schemeClr val="bg1"/>
                  </a:solidFill>
                  <a:latin typeface="Segoe UI Semibold" panose="020B0702040204020203" pitchFamily="34" charset="0"/>
                  <a:cs typeface="Segoe UI Semibold" panose="020B0702040204020203" pitchFamily="34" charset="0"/>
                </a:rPr>
                <a:t>4</a:t>
              </a:r>
            </a:p>
          </p:txBody>
        </p:sp>
        <p:sp>
          <p:nvSpPr>
            <p:cNvPr id="16" name="TextBox 15">
              <a:extLst>
                <a:ext uri="{FF2B5EF4-FFF2-40B4-BE49-F238E27FC236}">
                  <a16:creationId xmlns:a16="http://schemas.microsoft.com/office/drawing/2014/main" id="{E1C81D24-BD10-4760-8EA0-DB04F12C274B}"/>
                </a:ext>
              </a:extLst>
            </p:cNvPr>
            <p:cNvSpPr txBox="1"/>
            <p:nvPr/>
          </p:nvSpPr>
          <p:spPr>
            <a:xfrm>
              <a:off x="8025837" y="3176155"/>
              <a:ext cx="2238300" cy="253916"/>
            </a:xfrm>
            <a:prstGeom prst="rect">
              <a:avLst/>
            </a:prstGeom>
            <a:noFill/>
          </p:spPr>
          <p:txBody>
            <a:bodyPr wrap="square" rtlCol="0">
              <a:spAutoFit/>
            </a:bodyPr>
            <a:lstStyle/>
            <a:p>
              <a:pPr algn="ctr"/>
              <a:r>
                <a:rPr lang="en-US" sz="1050">
                  <a:latin typeface="Segoe UI Semilight" panose="020B0402040204020203" pitchFamily="34" charset="0"/>
                  <a:cs typeface="Segoe UI Semilight" panose="020B0402040204020203" pitchFamily="34" charset="0"/>
                </a:rPr>
                <a:t>Apply Blueprint to Scope (MG, Sub)</a:t>
              </a:r>
            </a:p>
          </p:txBody>
        </p:sp>
        <p:grpSp>
          <p:nvGrpSpPr>
            <p:cNvPr id="19" name="Group 18">
              <a:extLst>
                <a:ext uri="{FF2B5EF4-FFF2-40B4-BE49-F238E27FC236}">
                  <a16:creationId xmlns:a16="http://schemas.microsoft.com/office/drawing/2014/main" id="{A6867B35-AB38-47E2-9B52-937B49B6CD61}"/>
                </a:ext>
              </a:extLst>
            </p:cNvPr>
            <p:cNvGrpSpPr/>
            <p:nvPr/>
          </p:nvGrpSpPr>
          <p:grpSpPr>
            <a:xfrm>
              <a:off x="8332910" y="1993064"/>
              <a:ext cx="1624154" cy="777824"/>
              <a:chOff x="180025" y="1066801"/>
              <a:chExt cx="1624154" cy="777824"/>
            </a:xfrm>
          </p:grpSpPr>
          <p:pic>
            <p:nvPicPr>
              <p:cNvPr id="21" name="Picture 20" descr="File:&lt;strong&gt;User&lt;/strong&gt; font awesome.svg - Wikimedia Commons">
                <a:extLst>
                  <a:ext uri="{FF2B5EF4-FFF2-40B4-BE49-F238E27FC236}">
                    <a16:creationId xmlns:a16="http://schemas.microsoft.com/office/drawing/2014/main" id="{DFAA2F75-152F-4AE1-8784-ED4C5CAF0238}"/>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22" name="TextBox 21">
                <a:extLst>
                  <a:ext uri="{FF2B5EF4-FFF2-40B4-BE49-F238E27FC236}">
                    <a16:creationId xmlns:a16="http://schemas.microsoft.com/office/drawing/2014/main" id="{A5377708-6B54-447E-9432-1EA0D094CF48}"/>
                  </a:ext>
                </a:extLst>
              </p:cNvPr>
              <p:cNvSpPr txBox="1"/>
              <p:nvPr/>
            </p:nvSpPr>
            <p:spPr>
              <a:xfrm>
                <a:off x="180025" y="1506071"/>
                <a:ext cx="1624154" cy="338554"/>
              </a:xfrm>
              <a:prstGeom prst="rect">
                <a:avLst/>
              </a:prstGeom>
              <a:noFill/>
            </p:spPr>
            <p:txBody>
              <a:bodyPr wrap="square" rtlCol="0">
                <a:spAutoFit/>
              </a:bodyPr>
              <a:lstStyle/>
              <a:p>
                <a:pPr algn="ctr"/>
                <a:r>
                  <a:rPr lang="en-US" sz="1600">
                    <a:latin typeface="Segoe UI Semilight" panose="020B0402040204020203" pitchFamily="34" charset="0"/>
                    <a:cs typeface="Segoe UI Semilight" panose="020B0402040204020203" pitchFamily="34" charset="0"/>
                  </a:rPr>
                  <a:t>Cloud Engineer</a:t>
                </a:r>
              </a:p>
            </p:txBody>
          </p:sp>
        </p:grpSp>
        <p:grpSp>
          <p:nvGrpSpPr>
            <p:cNvPr id="63" name="Group 62">
              <a:extLst>
                <a:ext uri="{FF2B5EF4-FFF2-40B4-BE49-F238E27FC236}">
                  <a16:creationId xmlns:a16="http://schemas.microsoft.com/office/drawing/2014/main" id="{0E776A13-24EB-4AF8-B3B8-E43FCDB4EA2C}"/>
                </a:ext>
              </a:extLst>
            </p:cNvPr>
            <p:cNvGrpSpPr/>
            <p:nvPr/>
          </p:nvGrpSpPr>
          <p:grpSpPr>
            <a:xfrm>
              <a:off x="9928995" y="2691592"/>
              <a:ext cx="2238300" cy="1785527"/>
              <a:chOff x="9928995" y="2691592"/>
              <a:chExt cx="2238300" cy="1785527"/>
            </a:xfrm>
          </p:grpSpPr>
          <p:pic>
            <p:nvPicPr>
              <p:cNvPr id="18" name="Picture 17">
                <a:extLst>
                  <a:ext uri="{FF2B5EF4-FFF2-40B4-BE49-F238E27FC236}">
                    <a16:creationId xmlns:a16="http://schemas.microsoft.com/office/drawing/2014/main" id="{07237CF1-028F-4419-B940-6EDB41FE9F24}"/>
                  </a:ext>
                </a:extLst>
              </p:cNvPr>
              <p:cNvPicPr>
                <a:picLocks noChangeAspect="1"/>
              </p:cNvPicPr>
              <p:nvPr/>
            </p:nvPicPr>
            <p:blipFill>
              <a:blip r:embed="rId4"/>
              <a:stretch>
                <a:fillRect/>
              </a:stretch>
            </p:blipFill>
            <p:spPr>
              <a:xfrm>
                <a:off x="10468740" y="2691592"/>
                <a:ext cx="972466" cy="1356600"/>
              </a:xfrm>
              <a:prstGeom prst="rect">
                <a:avLst/>
              </a:prstGeom>
            </p:spPr>
          </p:pic>
          <p:sp>
            <p:nvSpPr>
              <p:cNvPr id="58" name="TextBox 57">
                <a:extLst>
                  <a:ext uri="{FF2B5EF4-FFF2-40B4-BE49-F238E27FC236}">
                    <a16:creationId xmlns:a16="http://schemas.microsoft.com/office/drawing/2014/main" id="{A35C29B5-08B3-48C9-8733-43A17B8AA7CF}"/>
                  </a:ext>
                </a:extLst>
              </p:cNvPr>
              <p:cNvSpPr txBox="1"/>
              <p:nvPr/>
            </p:nvSpPr>
            <p:spPr>
              <a:xfrm>
                <a:off x="9928995" y="4061621"/>
                <a:ext cx="2238300" cy="415498"/>
              </a:xfrm>
              <a:prstGeom prst="rect">
                <a:avLst/>
              </a:prstGeom>
              <a:noFill/>
            </p:spPr>
            <p:txBody>
              <a:bodyPr wrap="square" rtlCol="0">
                <a:spAutoFit/>
              </a:bodyPr>
              <a:lstStyle/>
              <a:p>
                <a:pPr algn="ctr"/>
                <a:r>
                  <a:rPr lang="en-US" sz="1050">
                    <a:latin typeface="Segoe UI Semilight" panose="020B0402040204020203" pitchFamily="34" charset="0"/>
                    <a:cs typeface="Segoe UI Semilight" panose="020B0402040204020203" pitchFamily="34" charset="0"/>
                  </a:rPr>
                  <a:t>Azure Subscription created and secured</a:t>
                </a:r>
              </a:p>
            </p:txBody>
          </p:sp>
        </p:grpSp>
      </p:grpSp>
      <p:grpSp>
        <p:nvGrpSpPr>
          <p:cNvPr id="12" name="Group 11">
            <a:extLst>
              <a:ext uri="{FF2B5EF4-FFF2-40B4-BE49-F238E27FC236}">
                <a16:creationId xmlns:a16="http://schemas.microsoft.com/office/drawing/2014/main" id="{C77CD6FB-CB79-4BC4-AFD0-CCBCD7C341C6}"/>
              </a:ext>
            </a:extLst>
          </p:cNvPr>
          <p:cNvGrpSpPr/>
          <p:nvPr/>
        </p:nvGrpSpPr>
        <p:grpSpPr>
          <a:xfrm>
            <a:off x="5241517" y="2646852"/>
            <a:ext cx="2032970" cy="2224228"/>
            <a:chOff x="5241517" y="4257938"/>
            <a:chExt cx="2032970" cy="2224228"/>
          </a:xfrm>
        </p:grpSpPr>
        <p:grpSp>
          <p:nvGrpSpPr>
            <p:cNvPr id="23" name="Group 22">
              <a:extLst>
                <a:ext uri="{FF2B5EF4-FFF2-40B4-BE49-F238E27FC236}">
                  <a16:creationId xmlns:a16="http://schemas.microsoft.com/office/drawing/2014/main" id="{EEE55466-3A0A-46EC-BADE-68065FD68AB0}"/>
                </a:ext>
              </a:extLst>
            </p:cNvPr>
            <p:cNvGrpSpPr/>
            <p:nvPr/>
          </p:nvGrpSpPr>
          <p:grpSpPr>
            <a:xfrm>
              <a:off x="5241517" y="4257938"/>
              <a:ext cx="2032970" cy="2224228"/>
              <a:chOff x="5241517" y="4257938"/>
              <a:chExt cx="2032970" cy="2224228"/>
            </a:xfrm>
          </p:grpSpPr>
          <p:grpSp>
            <p:nvGrpSpPr>
              <p:cNvPr id="25" name="Group 24">
                <a:extLst>
                  <a:ext uri="{FF2B5EF4-FFF2-40B4-BE49-F238E27FC236}">
                    <a16:creationId xmlns:a16="http://schemas.microsoft.com/office/drawing/2014/main" id="{21187CAB-25F4-4720-8269-41B26E618F47}"/>
                  </a:ext>
                </a:extLst>
              </p:cNvPr>
              <p:cNvGrpSpPr/>
              <p:nvPr/>
            </p:nvGrpSpPr>
            <p:grpSpPr>
              <a:xfrm>
                <a:off x="5241517" y="4257938"/>
                <a:ext cx="2032970" cy="2224228"/>
                <a:chOff x="5142661" y="4257938"/>
                <a:chExt cx="2032970" cy="2224228"/>
              </a:xfrm>
            </p:grpSpPr>
            <p:grpSp>
              <p:nvGrpSpPr>
                <p:cNvPr id="27" name="Group 26">
                  <a:extLst>
                    <a:ext uri="{FF2B5EF4-FFF2-40B4-BE49-F238E27FC236}">
                      <a16:creationId xmlns:a16="http://schemas.microsoft.com/office/drawing/2014/main" id="{218C824B-FBD7-46BD-A560-33856CE67E7D}"/>
                    </a:ext>
                  </a:extLst>
                </p:cNvPr>
                <p:cNvGrpSpPr/>
                <p:nvPr/>
              </p:nvGrpSpPr>
              <p:grpSpPr>
                <a:xfrm>
                  <a:off x="5143397" y="6228250"/>
                  <a:ext cx="1745374" cy="253916"/>
                  <a:chOff x="7957751" y="5446562"/>
                  <a:chExt cx="1745374" cy="253916"/>
                </a:xfrm>
              </p:grpSpPr>
              <p:sp>
                <p:nvSpPr>
                  <p:cNvPr id="40" name="Rectangle 39">
                    <a:extLst>
                      <a:ext uri="{FF2B5EF4-FFF2-40B4-BE49-F238E27FC236}">
                        <a16:creationId xmlns:a16="http://schemas.microsoft.com/office/drawing/2014/main" id="{780934F9-F4F4-4BF7-B716-DDE969DEC3EF}"/>
                      </a:ext>
                    </a:extLst>
                  </p:cNvPr>
                  <p:cNvSpPr/>
                  <p:nvPr/>
                </p:nvSpPr>
                <p:spPr>
                  <a:xfrm>
                    <a:off x="7957751" y="5470996"/>
                    <a:ext cx="193707" cy="1937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41" name="TextBox 40">
                    <a:extLst>
                      <a:ext uri="{FF2B5EF4-FFF2-40B4-BE49-F238E27FC236}">
                        <a16:creationId xmlns:a16="http://schemas.microsoft.com/office/drawing/2014/main" id="{A8A2A1FF-5E88-405C-AC43-611A8F1C90EC}"/>
                      </a:ext>
                    </a:extLst>
                  </p:cNvPr>
                  <p:cNvSpPr txBox="1"/>
                  <p:nvPr/>
                </p:nvSpPr>
                <p:spPr>
                  <a:xfrm>
                    <a:off x="8151459" y="5446562"/>
                    <a:ext cx="1551666" cy="253916"/>
                  </a:xfrm>
                  <a:prstGeom prst="rect">
                    <a:avLst/>
                  </a:prstGeom>
                  <a:noFill/>
                  <a:ln>
                    <a:noFill/>
                  </a:ln>
                </p:spPr>
                <p:txBody>
                  <a:bodyPr wrap="square" rtlCol="0">
                    <a:spAutoFit/>
                  </a:bodyPr>
                  <a:lstStyle/>
                  <a:p>
                    <a:r>
                      <a:rPr lang="en-US" sz="1050">
                        <a:latin typeface="Segoe UI Semilight" panose="020B0402040204020203" pitchFamily="34" charset="0"/>
                        <a:cs typeface="Segoe UI Semilight" panose="020B0402040204020203" pitchFamily="34" charset="0"/>
                      </a:rPr>
                      <a:t>Other Templates</a:t>
                    </a:r>
                  </a:p>
                </p:txBody>
              </p:sp>
            </p:grpSp>
            <p:grpSp>
              <p:nvGrpSpPr>
                <p:cNvPr id="28" name="Group 27">
                  <a:extLst>
                    <a:ext uri="{FF2B5EF4-FFF2-40B4-BE49-F238E27FC236}">
                      <a16:creationId xmlns:a16="http://schemas.microsoft.com/office/drawing/2014/main" id="{E3C5480C-8B2C-456B-8A03-D0528C3C463C}"/>
                    </a:ext>
                  </a:extLst>
                </p:cNvPr>
                <p:cNvGrpSpPr/>
                <p:nvPr/>
              </p:nvGrpSpPr>
              <p:grpSpPr>
                <a:xfrm>
                  <a:off x="5143397" y="4257938"/>
                  <a:ext cx="800540" cy="253916"/>
                  <a:chOff x="7957751" y="3073475"/>
                  <a:chExt cx="800540" cy="253916"/>
                </a:xfrm>
              </p:grpSpPr>
              <p:sp>
                <p:nvSpPr>
                  <p:cNvPr id="38" name="Rectangle 37">
                    <a:extLst>
                      <a:ext uri="{FF2B5EF4-FFF2-40B4-BE49-F238E27FC236}">
                        <a16:creationId xmlns:a16="http://schemas.microsoft.com/office/drawing/2014/main" id="{B1E121AF-CCC9-44C4-A0C5-27638696CDBC}"/>
                      </a:ext>
                    </a:extLst>
                  </p:cNvPr>
                  <p:cNvSpPr/>
                  <p:nvPr/>
                </p:nvSpPr>
                <p:spPr>
                  <a:xfrm>
                    <a:off x="7957751" y="3097905"/>
                    <a:ext cx="193707" cy="193707"/>
                  </a:xfrm>
                  <a:prstGeom prst="rect">
                    <a:avLst/>
                  </a:prstGeom>
                  <a:solidFill>
                    <a:srgbClr val="8E4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9" name="TextBox 38">
                    <a:extLst>
                      <a:ext uri="{FF2B5EF4-FFF2-40B4-BE49-F238E27FC236}">
                        <a16:creationId xmlns:a16="http://schemas.microsoft.com/office/drawing/2014/main" id="{AD63B752-6C81-4DA3-AB1B-FFEA95A976E4}"/>
                      </a:ext>
                    </a:extLst>
                  </p:cNvPr>
                  <p:cNvSpPr txBox="1"/>
                  <p:nvPr/>
                </p:nvSpPr>
                <p:spPr>
                  <a:xfrm>
                    <a:off x="8151459" y="3073475"/>
                    <a:ext cx="606832" cy="253916"/>
                  </a:xfrm>
                  <a:prstGeom prst="rect">
                    <a:avLst/>
                  </a:prstGeom>
                  <a:noFill/>
                  <a:ln>
                    <a:noFill/>
                  </a:ln>
                </p:spPr>
                <p:txBody>
                  <a:bodyPr wrap="square" rtlCol="0">
                    <a:spAutoFit/>
                  </a:bodyPr>
                  <a:lstStyle/>
                  <a:p>
                    <a:r>
                      <a:rPr lang="en-US" sz="1050">
                        <a:latin typeface="Segoe UI Semilight" panose="020B0402040204020203" pitchFamily="34" charset="0"/>
                        <a:cs typeface="Segoe UI Semilight" panose="020B0402040204020203" pitchFamily="34" charset="0"/>
                      </a:rPr>
                      <a:t>Policies</a:t>
                    </a:r>
                  </a:p>
                </p:txBody>
              </p:sp>
            </p:grpSp>
            <p:grpSp>
              <p:nvGrpSpPr>
                <p:cNvPr id="29" name="Group 28">
                  <a:extLst>
                    <a:ext uri="{FF2B5EF4-FFF2-40B4-BE49-F238E27FC236}">
                      <a16:creationId xmlns:a16="http://schemas.microsoft.com/office/drawing/2014/main" id="{81F928C5-DAF8-4E87-AAC9-6F671B6B66D4}"/>
                    </a:ext>
                  </a:extLst>
                </p:cNvPr>
                <p:cNvGrpSpPr/>
                <p:nvPr/>
              </p:nvGrpSpPr>
              <p:grpSpPr>
                <a:xfrm>
                  <a:off x="5142661" y="4668574"/>
                  <a:ext cx="2032970" cy="253916"/>
                  <a:chOff x="7957751" y="3073475"/>
                  <a:chExt cx="2032970" cy="253916"/>
                </a:xfrm>
              </p:grpSpPr>
              <p:sp>
                <p:nvSpPr>
                  <p:cNvPr id="36" name="Rectangle 35">
                    <a:extLst>
                      <a:ext uri="{FF2B5EF4-FFF2-40B4-BE49-F238E27FC236}">
                        <a16:creationId xmlns:a16="http://schemas.microsoft.com/office/drawing/2014/main" id="{36D995D1-C969-40CC-82E5-D28B414DAA09}"/>
                      </a:ext>
                    </a:extLst>
                  </p:cNvPr>
                  <p:cNvSpPr/>
                  <p:nvPr/>
                </p:nvSpPr>
                <p:spPr>
                  <a:xfrm>
                    <a:off x="7957751" y="3097905"/>
                    <a:ext cx="193707" cy="1937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7" name="TextBox 36">
                    <a:extLst>
                      <a:ext uri="{FF2B5EF4-FFF2-40B4-BE49-F238E27FC236}">
                        <a16:creationId xmlns:a16="http://schemas.microsoft.com/office/drawing/2014/main" id="{C73A5653-1027-4015-8F72-A68AAB897169}"/>
                      </a:ext>
                    </a:extLst>
                  </p:cNvPr>
                  <p:cNvSpPr txBox="1"/>
                  <p:nvPr/>
                </p:nvSpPr>
                <p:spPr>
                  <a:xfrm>
                    <a:off x="8151458" y="3073475"/>
                    <a:ext cx="1839263" cy="253916"/>
                  </a:xfrm>
                  <a:prstGeom prst="rect">
                    <a:avLst/>
                  </a:prstGeom>
                  <a:noFill/>
                  <a:ln>
                    <a:noFill/>
                  </a:ln>
                </p:spPr>
                <p:txBody>
                  <a:bodyPr wrap="square" rtlCol="0">
                    <a:spAutoFit/>
                  </a:bodyPr>
                  <a:lstStyle/>
                  <a:p>
                    <a:r>
                      <a:rPr lang="en-US" sz="1050">
                        <a:latin typeface="Segoe UI Semilight" panose="020B0402040204020203" pitchFamily="34" charset="0"/>
                        <a:cs typeface="Segoe UI Semilight" panose="020B0402040204020203" pitchFamily="34" charset="0"/>
                      </a:rPr>
                      <a:t>Foundational Templates</a:t>
                    </a:r>
                  </a:p>
                </p:txBody>
              </p:sp>
            </p:grpSp>
            <p:grpSp>
              <p:nvGrpSpPr>
                <p:cNvPr id="30" name="Group 29">
                  <a:extLst>
                    <a:ext uri="{FF2B5EF4-FFF2-40B4-BE49-F238E27FC236}">
                      <a16:creationId xmlns:a16="http://schemas.microsoft.com/office/drawing/2014/main" id="{7E4F7217-1FE8-4775-94AB-403FC87F6050}"/>
                    </a:ext>
                  </a:extLst>
                </p:cNvPr>
                <p:cNvGrpSpPr/>
                <p:nvPr/>
              </p:nvGrpSpPr>
              <p:grpSpPr>
                <a:xfrm>
                  <a:off x="5142661" y="5071349"/>
                  <a:ext cx="1612364" cy="253916"/>
                  <a:chOff x="7957751" y="3073475"/>
                  <a:chExt cx="1612364" cy="253916"/>
                </a:xfrm>
              </p:grpSpPr>
              <p:sp>
                <p:nvSpPr>
                  <p:cNvPr id="34" name="Rectangle 33">
                    <a:extLst>
                      <a:ext uri="{FF2B5EF4-FFF2-40B4-BE49-F238E27FC236}">
                        <a16:creationId xmlns:a16="http://schemas.microsoft.com/office/drawing/2014/main" id="{E5ECAC49-43EB-4C10-8075-D987E316B88F}"/>
                      </a:ext>
                    </a:extLst>
                  </p:cNvPr>
                  <p:cNvSpPr/>
                  <p:nvPr/>
                </p:nvSpPr>
                <p:spPr>
                  <a:xfrm>
                    <a:off x="7957751" y="3097905"/>
                    <a:ext cx="193707" cy="193707"/>
                  </a:xfrm>
                  <a:prstGeom prst="rect">
                    <a:avLst/>
                  </a:prstGeom>
                  <a:solidFill>
                    <a:srgbClr val="1AB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5" name="TextBox 34">
                    <a:extLst>
                      <a:ext uri="{FF2B5EF4-FFF2-40B4-BE49-F238E27FC236}">
                        <a16:creationId xmlns:a16="http://schemas.microsoft.com/office/drawing/2014/main" id="{7B420858-F31D-4667-8D19-C26DDB23F766}"/>
                      </a:ext>
                    </a:extLst>
                  </p:cNvPr>
                  <p:cNvSpPr txBox="1"/>
                  <p:nvPr/>
                </p:nvSpPr>
                <p:spPr>
                  <a:xfrm>
                    <a:off x="8151458" y="3073475"/>
                    <a:ext cx="1418657" cy="253916"/>
                  </a:xfrm>
                  <a:prstGeom prst="rect">
                    <a:avLst/>
                  </a:prstGeom>
                  <a:noFill/>
                  <a:ln>
                    <a:noFill/>
                  </a:ln>
                </p:spPr>
                <p:txBody>
                  <a:bodyPr wrap="square" rtlCol="0">
                    <a:spAutoFit/>
                  </a:bodyPr>
                  <a:lstStyle/>
                  <a:p>
                    <a:r>
                      <a:rPr lang="en-US" sz="1050">
                        <a:latin typeface="Segoe UI Semilight" panose="020B0402040204020203" pitchFamily="34" charset="0"/>
                        <a:cs typeface="Segoe UI Semilight" panose="020B0402040204020203" pitchFamily="34" charset="0"/>
                      </a:rPr>
                      <a:t>RBAC</a:t>
                    </a:r>
                  </a:p>
                </p:txBody>
              </p:sp>
            </p:grpSp>
            <p:grpSp>
              <p:nvGrpSpPr>
                <p:cNvPr id="31" name="Group 30">
                  <a:extLst>
                    <a:ext uri="{FF2B5EF4-FFF2-40B4-BE49-F238E27FC236}">
                      <a16:creationId xmlns:a16="http://schemas.microsoft.com/office/drawing/2014/main" id="{C32BA418-B470-4651-B8D6-AD0A81D426AE}"/>
                    </a:ext>
                  </a:extLst>
                </p:cNvPr>
                <p:cNvGrpSpPr/>
                <p:nvPr/>
              </p:nvGrpSpPr>
              <p:grpSpPr>
                <a:xfrm>
                  <a:off x="5142661" y="5467275"/>
                  <a:ext cx="1785360" cy="253916"/>
                  <a:chOff x="7957751" y="3073475"/>
                  <a:chExt cx="1785360" cy="253916"/>
                </a:xfrm>
              </p:grpSpPr>
              <p:sp>
                <p:nvSpPr>
                  <p:cNvPr id="32" name="Rectangle 31">
                    <a:extLst>
                      <a:ext uri="{FF2B5EF4-FFF2-40B4-BE49-F238E27FC236}">
                        <a16:creationId xmlns:a16="http://schemas.microsoft.com/office/drawing/2014/main" id="{B049AB4A-1E5C-4854-95E5-BEB803CD6A32}"/>
                      </a:ext>
                    </a:extLst>
                  </p:cNvPr>
                  <p:cNvSpPr/>
                  <p:nvPr/>
                </p:nvSpPr>
                <p:spPr>
                  <a:xfrm>
                    <a:off x="7957751" y="3097905"/>
                    <a:ext cx="193707" cy="193707"/>
                  </a:xfrm>
                  <a:prstGeom prst="rect">
                    <a:avLst/>
                  </a:prstGeom>
                  <a:solidFill>
                    <a:srgbClr val="E7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3" name="TextBox 32">
                    <a:extLst>
                      <a:ext uri="{FF2B5EF4-FFF2-40B4-BE49-F238E27FC236}">
                        <a16:creationId xmlns:a16="http://schemas.microsoft.com/office/drawing/2014/main" id="{89368B76-DF95-447C-801D-C999F76A25A7}"/>
                      </a:ext>
                    </a:extLst>
                  </p:cNvPr>
                  <p:cNvSpPr txBox="1"/>
                  <p:nvPr/>
                </p:nvSpPr>
                <p:spPr>
                  <a:xfrm>
                    <a:off x="8151459" y="3073475"/>
                    <a:ext cx="1591652" cy="253916"/>
                  </a:xfrm>
                  <a:prstGeom prst="rect">
                    <a:avLst/>
                  </a:prstGeom>
                  <a:noFill/>
                  <a:ln>
                    <a:noFill/>
                  </a:ln>
                </p:spPr>
                <p:txBody>
                  <a:bodyPr wrap="square" rtlCol="0">
                    <a:spAutoFit/>
                  </a:bodyPr>
                  <a:lstStyle/>
                  <a:p>
                    <a:r>
                      <a:rPr lang="en-US" sz="1050">
                        <a:latin typeface="Segoe UI Semilight" panose="020B0402040204020203" pitchFamily="34" charset="0"/>
                        <a:cs typeface="Segoe UI Semilight" panose="020B0402040204020203" pitchFamily="34" charset="0"/>
                      </a:rPr>
                      <a:t>Scripts</a:t>
                    </a:r>
                  </a:p>
                </p:txBody>
              </p:sp>
            </p:grpSp>
          </p:grpSp>
          <p:sp>
            <p:nvSpPr>
              <p:cNvPr id="26" name="Rectangle 25">
                <a:extLst>
                  <a:ext uri="{FF2B5EF4-FFF2-40B4-BE49-F238E27FC236}">
                    <a16:creationId xmlns:a16="http://schemas.microsoft.com/office/drawing/2014/main" id="{990FC71E-6DBA-4157-BA67-1C033DF02AA1}"/>
                  </a:ext>
                </a:extLst>
              </p:cNvPr>
              <p:cNvSpPr/>
              <p:nvPr/>
            </p:nvSpPr>
            <p:spPr>
              <a:xfrm>
                <a:off x="5241517" y="5867261"/>
                <a:ext cx="193707" cy="19370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grpSp>
        <p:sp>
          <p:nvSpPr>
            <p:cNvPr id="24" name="TextBox 23">
              <a:extLst>
                <a:ext uri="{FF2B5EF4-FFF2-40B4-BE49-F238E27FC236}">
                  <a16:creationId xmlns:a16="http://schemas.microsoft.com/office/drawing/2014/main" id="{5AC1EF8A-B397-4A85-BA69-6E9D8BD2DEBE}"/>
                </a:ext>
              </a:extLst>
            </p:cNvPr>
            <p:cNvSpPr txBox="1"/>
            <p:nvPr/>
          </p:nvSpPr>
          <p:spPr>
            <a:xfrm>
              <a:off x="5435223" y="5842831"/>
              <a:ext cx="1551665" cy="253916"/>
            </a:xfrm>
            <a:prstGeom prst="rect">
              <a:avLst/>
            </a:prstGeom>
            <a:noFill/>
            <a:ln>
              <a:noFill/>
            </a:ln>
          </p:spPr>
          <p:txBody>
            <a:bodyPr wrap="square" rtlCol="0">
              <a:spAutoFit/>
            </a:bodyPr>
            <a:lstStyle/>
            <a:p>
              <a:r>
                <a:rPr lang="en-US" sz="1050" dirty="0">
                  <a:latin typeface="Segoe UI Semilight" panose="020B0402040204020203" pitchFamily="34" charset="0"/>
                  <a:cs typeface="Segoe UI Semilight" panose="020B0402040204020203" pitchFamily="34" charset="0"/>
                </a:rPr>
                <a:t>Curated Marketplace</a:t>
              </a:r>
              <a:r>
                <a:rPr lang="en-US" sz="1050" b="1" dirty="0">
                  <a:latin typeface="Segoe UI Semilight" panose="020B0402040204020203" pitchFamily="34" charset="0"/>
                  <a:cs typeface="Segoe UI Semilight" panose="020B0402040204020203" pitchFamily="34" charset="0"/>
                </a:rPr>
                <a:t>*</a:t>
              </a:r>
            </a:p>
          </p:txBody>
        </p:sp>
      </p:grpSp>
      <p:grpSp>
        <p:nvGrpSpPr>
          <p:cNvPr id="66" name="Group 65">
            <a:extLst>
              <a:ext uri="{FF2B5EF4-FFF2-40B4-BE49-F238E27FC236}">
                <a16:creationId xmlns:a16="http://schemas.microsoft.com/office/drawing/2014/main" id="{BE3FA57E-4C24-4A31-8F80-2522F2E302DC}"/>
              </a:ext>
            </a:extLst>
          </p:cNvPr>
          <p:cNvGrpSpPr/>
          <p:nvPr/>
        </p:nvGrpSpPr>
        <p:grpSpPr>
          <a:xfrm>
            <a:off x="5852424" y="2648541"/>
            <a:ext cx="1420121" cy="997558"/>
            <a:chOff x="5852424" y="2593836"/>
            <a:chExt cx="1420121" cy="997558"/>
          </a:xfrm>
        </p:grpSpPr>
        <p:pic>
          <p:nvPicPr>
            <p:cNvPr id="11" name="Picture 10">
              <a:extLst>
                <a:ext uri="{FF2B5EF4-FFF2-40B4-BE49-F238E27FC236}">
                  <a16:creationId xmlns:a16="http://schemas.microsoft.com/office/drawing/2014/main" id="{99C803F6-CAA7-4EA5-AD20-7E0262F00E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9874" y="2601901"/>
              <a:ext cx="157288" cy="157288"/>
            </a:xfrm>
            <a:prstGeom prst="rect">
              <a:avLst/>
            </a:prstGeom>
          </p:spPr>
        </p:pic>
        <p:pic>
          <p:nvPicPr>
            <p:cNvPr id="13" name="Picture 12">
              <a:extLst>
                <a:ext uri="{FF2B5EF4-FFF2-40B4-BE49-F238E27FC236}">
                  <a16:creationId xmlns:a16="http://schemas.microsoft.com/office/drawing/2014/main" id="{22CD637A-18B8-4E74-A1FF-9CDF4D4952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2424" y="3434106"/>
              <a:ext cx="157288" cy="157288"/>
            </a:xfrm>
            <a:prstGeom prst="rect">
              <a:avLst/>
            </a:prstGeom>
          </p:spPr>
        </p:pic>
        <p:pic>
          <p:nvPicPr>
            <p:cNvPr id="20" name="Picture 19">
              <a:extLst>
                <a:ext uri="{FF2B5EF4-FFF2-40B4-BE49-F238E27FC236}">
                  <a16:creationId xmlns:a16="http://schemas.microsoft.com/office/drawing/2014/main" id="{AD00730F-8400-49F7-B5DA-FAE72FFA8C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3035" y="3014156"/>
              <a:ext cx="157288" cy="157288"/>
            </a:xfrm>
            <a:prstGeom prst="rect">
              <a:avLst/>
            </a:prstGeom>
          </p:spPr>
        </p:pic>
        <p:sp>
          <p:nvSpPr>
            <p:cNvPr id="59" name="Freeform 92">
              <a:extLst>
                <a:ext uri="{FF2B5EF4-FFF2-40B4-BE49-F238E27FC236}">
                  <a16:creationId xmlns:a16="http://schemas.microsoft.com/office/drawing/2014/main" id="{D04653C4-4996-4830-A8F8-52C660FD76AB}"/>
                </a:ext>
              </a:extLst>
            </p:cNvPr>
            <p:cNvSpPr>
              <a:spLocks noEditPoints="1"/>
            </p:cNvSpPr>
            <p:nvPr/>
          </p:nvSpPr>
          <p:spPr bwMode="black">
            <a:xfrm>
              <a:off x="6154567" y="2593836"/>
              <a:ext cx="128651" cy="154891"/>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0" name="Freeform 92">
              <a:extLst>
                <a:ext uri="{FF2B5EF4-FFF2-40B4-BE49-F238E27FC236}">
                  <a16:creationId xmlns:a16="http://schemas.microsoft.com/office/drawing/2014/main" id="{D12E79BA-6A62-4BA7-B0F6-DF685F7CB4AE}"/>
                </a:ext>
              </a:extLst>
            </p:cNvPr>
            <p:cNvSpPr>
              <a:spLocks noEditPoints="1"/>
            </p:cNvSpPr>
            <p:nvPr/>
          </p:nvSpPr>
          <p:spPr bwMode="black">
            <a:xfrm>
              <a:off x="7143894" y="3004472"/>
              <a:ext cx="128651" cy="154891"/>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Freeform 92">
              <a:extLst>
                <a:ext uri="{FF2B5EF4-FFF2-40B4-BE49-F238E27FC236}">
                  <a16:creationId xmlns:a16="http://schemas.microsoft.com/office/drawing/2014/main" id="{5A7BE208-E505-4BB7-9FEF-ABADBFD49BF5}"/>
                </a:ext>
              </a:extLst>
            </p:cNvPr>
            <p:cNvSpPr>
              <a:spLocks noEditPoints="1"/>
            </p:cNvSpPr>
            <p:nvPr/>
          </p:nvSpPr>
          <p:spPr bwMode="black">
            <a:xfrm>
              <a:off x="6030739" y="3414250"/>
              <a:ext cx="128651" cy="154891"/>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8" name="Group 67">
            <a:extLst>
              <a:ext uri="{FF2B5EF4-FFF2-40B4-BE49-F238E27FC236}">
                <a16:creationId xmlns:a16="http://schemas.microsoft.com/office/drawing/2014/main" id="{C049411B-20D0-4450-AC9F-6798B99DFC89}"/>
              </a:ext>
            </a:extLst>
          </p:cNvPr>
          <p:cNvGrpSpPr/>
          <p:nvPr/>
        </p:nvGrpSpPr>
        <p:grpSpPr>
          <a:xfrm>
            <a:off x="9979541" y="6398308"/>
            <a:ext cx="2119631" cy="338554"/>
            <a:chOff x="9979541" y="6398308"/>
            <a:chExt cx="2119631" cy="338554"/>
          </a:xfrm>
        </p:grpSpPr>
        <p:grpSp>
          <p:nvGrpSpPr>
            <p:cNvPr id="55" name="Group 54">
              <a:extLst>
                <a:ext uri="{FF2B5EF4-FFF2-40B4-BE49-F238E27FC236}">
                  <a16:creationId xmlns:a16="http://schemas.microsoft.com/office/drawing/2014/main" id="{99F75D82-8915-4CA7-81CB-E67F687ECEE5}"/>
                </a:ext>
              </a:extLst>
            </p:cNvPr>
            <p:cNvGrpSpPr/>
            <p:nvPr/>
          </p:nvGrpSpPr>
          <p:grpSpPr>
            <a:xfrm>
              <a:off x="9979541" y="6398308"/>
              <a:ext cx="2119631" cy="338554"/>
              <a:chOff x="8611915" y="6237584"/>
              <a:chExt cx="2119631" cy="338554"/>
            </a:xfrm>
          </p:grpSpPr>
          <p:pic>
            <p:nvPicPr>
              <p:cNvPr id="56" name="Picture 55">
                <a:extLst>
                  <a:ext uri="{FF2B5EF4-FFF2-40B4-BE49-F238E27FC236}">
                    <a16:creationId xmlns:a16="http://schemas.microsoft.com/office/drawing/2014/main" id="{DC9B1B6E-912F-4688-AC3B-CE46540A0D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11915" y="6284284"/>
                <a:ext cx="157288" cy="157288"/>
              </a:xfrm>
              <a:prstGeom prst="rect">
                <a:avLst/>
              </a:prstGeom>
            </p:spPr>
          </p:pic>
          <p:sp>
            <p:nvSpPr>
              <p:cNvPr id="57" name="TextBox 56">
                <a:extLst>
                  <a:ext uri="{FF2B5EF4-FFF2-40B4-BE49-F238E27FC236}">
                    <a16:creationId xmlns:a16="http://schemas.microsoft.com/office/drawing/2014/main" id="{42254B32-2099-4D36-945F-9EB9AFCC37BE}"/>
                  </a:ext>
                </a:extLst>
              </p:cNvPr>
              <p:cNvSpPr txBox="1"/>
              <p:nvPr/>
            </p:nvSpPr>
            <p:spPr>
              <a:xfrm>
                <a:off x="8917123" y="6237584"/>
                <a:ext cx="1814423" cy="338554"/>
              </a:xfrm>
              <a:prstGeom prst="rect">
                <a:avLst/>
              </a:prstGeom>
              <a:noFill/>
              <a:ln>
                <a:noFill/>
              </a:ln>
            </p:spPr>
            <p:txBody>
              <a:bodyPr wrap="square" rtlCol="0">
                <a:spAutoFit/>
              </a:bodyPr>
              <a:lstStyle/>
              <a:p>
                <a:r>
                  <a:rPr lang="en-US" sz="800">
                    <a:latin typeface="Segoe UI Semilight" panose="020B0402040204020203" pitchFamily="34" charset="0"/>
                    <a:cs typeface="Segoe UI Semilight" panose="020B0402040204020203" pitchFamily="34" charset="0"/>
                  </a:rPr>
                  <a:t>Deployed and locked foundational artifact</a:t>
                </a:r>
              </a:p>
            </p:txBody>
          </p:sp>
        </p:grpSp>
        <p:sp>
          <p:nvSpPr>
            <p:cNvPr id="67" name="Freeform 92">
              <a:extLst>
                <a:ext uri="{FF2B5EF4-FFF2-40B4-BE49-F238E27FC236}">
                  <a16:creationId xmlns:a16="http://schemas.microsoft.com/office/drawing/2014/main" id="{3C66CF05-D4AD-411C-B7A4-2E6D87C83033}"/>
                </a:ext>
              </a:extLst>
            </p:cNvPr>
            <p:cNvSpPr>
              <a:spLocks noEditPoints="1"/>
            </p:cNvSpPr>
            <p:nvPr/>
          </p:nvSpPr>
          <p:spPr bwMode="black">
            <a:xfrm>
              <a:off x="10220424" y="6436220"/>
              <a:ext cx="128651" cy="154891"/>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C00000"/>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9368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3639" y="172214"/>
            <a:ext cx="11425090" cy="553982"/>
          </a:xfrm>
        </p:spPr>
        <p:txBody>
          <a:bodyPr/>
          <a:lstStyle/>
          <a:p>
            <a:r>
              <a:rPr lang="en-US"/>
              <a:t>Azure Blueprints</a:t>
            </a:r>
          </a:p>
        </p:txBody>
      </p:sp>
      <p:sp>
        <p:nvSpPr>
          <p:cNvPr id="37" name="Rectangle 36">
            <a:extLst>
              <a:ext uri="{FF2B5EF4-FFF2-40B4-BE49-F238E27FC236}">
                <a16:creationId xmlns:a16="http://schemas.microsoft.com/office/drawing/2014/main" id="{367A604A-C539-4A38-B1B3-7604B06C91EE}"/>
              </a:ext>
            </a:extLst>
          </p:cNvPr>
          <p:cNvSpPr/>
          <p:nvPr/>
        </p:nvSpPr>
        <p:spPr>
          <a:xfrm>
            <a:off x="364662" y="898580"/>
            <a:ext cx="10738827" cy="343443"/>
          </a:xfrm>
          <a:prstGeom prst="rect">
            <a:avLst/>
          </a:prstGeom>
        </p:spPr>
        <p:txBody>
          <a:bodyPr wrap="square">
            <a:spAutoFit/>
          </a:bodyPr>
          <a:lstStyle/>
          <a:p>
            <a:pPr defTabSz="914225">
              <a:defRPr/>
            </a:pPr>
            <a:r>
              <a:rPr lang="en-US" sz="1600">
                <a:solidFill>
                  <a:srgbClr val="353535"/>
                </a:solidFill>
                <a:latin typeface="Segoe UI" panose="020B0502040204020203" pitchFamily="34" charset="0"/>
                <a:ea typeface="Times New Roman" panose="02020603050405020304" pitchFamily="18" charset="0"/>
                <a:cs typeface="Segoe UI" panose="020B0502040204020203" pitchFamily="34" charset="0"/>
              </a:rPr>
              <a:t>deploy and update cloud environments in a repeatable manner using composable artifacts</a:t>
            </a:r>
            <a:endParaRPr lang="en-US" sz="1567">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78" name="Group 77">
            <a:extLst>
              <a:ext uri="{FF2B5EF4-FFF2-40B4-BE49-F238E27FC236}">
                <a16:creationId xmlns:a16="http://schemas.microsoft.com/office/drawing/2014/main" id="{FA016FE6-27CF-4302-B201-38DB35FC1AE1}"/>
              </a:ext>
            </a:extLst>
          </p:cNvPr>
          <p:cNvGrpSpPr/>
          <p:nvPr/>
        </p:nvGrpSpPr>
        <p:grpSpPr>
          <a:xfrm>
            <a:off x="4715872" y="2668614"/>
            <a:ext cx="2399378" cy="1293606"/>
            <a:chOff x="4465511" y="2668505"/>
            <a:chExt cx="2399719" cy="1293790"/>
          </a:xfrm>
          <a:solidFill>
            <a:srgbClr val="0070C0"/>
          </a:solidFill>
        </p:grpSpPr>
        <p:sp>
          <p:nvSpPr>
            <p:cNvPr id="48" name="Rectangle 47">
              <a:extLst>
                <a:ext uri="{FF2B5EF4-FFF2-40B4-BE49-F238E27FC236}">
                  <a16:creationId xmlns:a16="http://schemas.microsoft.com/office/drawing/2014/main" id="{F5AD74AA-11A7-468E-8908-6A8493C7BA2F}"/>
                </a:ext>
              </a:extLst>
            </p:cNvPr>
            <p:cNvSpPr/>
            <p:nvPr/>
          </p:nvSpPr>
          <p:spPr bwMode="auto">
            <a:xfrm>
              <a:off x="4465511" y="2668505"/>
              <a:ext cx="2399719" cy="12937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Azure Blueprints</a:t>
              </a:r>
            </a:p>
          </p:txBody>
        </p:sp>
        <p:pic>
          <p:nvPicPr>
            <p:cNvPr id="56" name="Graphic 55">
              <a:extLst>
                <a:ext uri="{FF2B5EF4-FFF2-40B4-BE49-F238E27FC236}">
                  <a16:creationId xmlns:a16="http://schemas.microsoft.com/office/drawing/2014/main" id="{F18AB2E7-25B4-4E96-B56B-C2F4512411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3316" y="3090208"/>
              <a:ext cx="422081" cy="422081"/>
            </a:xfrm>
            <a:prstGeom prst="rect">
              <a:avLst/>
            </a:prstGeom>
          </p:spPr>
        </p:pic>
      </p:grpSp>
      <p:grpSp>
        <p:nvGrpSpPr>
          <p:cNvPr id="77" name="Group 76">
            <a:extLst>
              <a:ext uri="{FF2B5EF4-FFF2-40B4-BE49-F238E27FC236}">
                <a16:creationId xmlns:a16="http://schemas.microsoft.com/office/drawing/2014/main" id="{6701F1B9-9603-4B36-9A29-721BEE624108}"/>
              </a:ext>
            </a:extLst>
          </p:cNvPr>
          <p:cNvGrpSpPr/>
          <p:nvPr/>
        </p:nvGrpSpPr>
        <p:grpSpPr>
          <a:xfrm>
            <a:off x="7382273" y="2177731"/>
            <a:ext cx="4365384" cy="2223036"/>
            <a:chOff x="6933883" y="2177553"/>
            <a:chExt cx="4366003" cy="2223351"/>
          </a:xfrm>
        </p:grpSpPr>
        <p:cxnSp>
          <p:nvCxnSpPr>
            <p:cNvPr id="49" name="Straight Arrow Connector 48">
              <a:extLst>
                <a:ext uri="{FF2B5EF4-FFF2-40B4-BE49-F238E27FC236}">
                  <a16:creationId xmlns:a16="http://schemas.microsoft.com/office/drawing/2014/main" id="{8092E7E4-72A2-4601-90FD-3DB8A18B9CE3}"/>
                </a:ext>
              </a:extLst>
            </p:cNvPr>
            <p:cNvCxnSpPr>
              <a:cxnSpLocks/>
            </p:cNvCxnSpPr>
            <p:nvPr/>
          </p:nvCxnSpPr>
          <p:spPr>
            <a:xfrm flipV="1">
              <a:off x="6933883" y="2754507"/>
              <a:ext cx="1364370" cy="560353"/>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33FA873-B5E7-49B8-BA1D-20CE7C1AF833}"/>
                </a:ext>
              </a:extLst>
            </p:cNvPr>
            <p:cNvCxnSpPr>
              <a:cxnSpLocks/>
            </p:cNvCxnSpPr>
            <p:nvPr/>
          </p:nvCxnSpPr>
          <p:spPr>
            <a:xfrm flipV="1">
              <a:off x="6933883" y="3289229"/>
              <a:ext cx="1364370" cy="24040"/>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5924FAF-1722-497B-BF91-8616869EBB0C}"/>
                </a:ext>
              </a:extLst>
            </p:cNvPr>
            <p:cNvCxnSpPr>
              <a:cxnSpLocks/>
            </p:cNvCxnSpPr>
            <p:nvPr/>
          </p:nvCxnSpPr>
          <p:spPr>
            <a:xfrm>
              <a:off x="6933883" y="3292566"/>
              <a:ext cx="1295717" cy="55542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E3BDD8BC-3DFE-4AA5-ABCD-E787D72653EB}"/>
                </a:ext>
              </a:extLst>
            </p:cNvPr>
            <p:cNvGrpSpPr/>
            <p:nvPr/>
          </p:nvGrpSpPr>
          <p:grpSpPr>
            <a:xfrm>
              <a:off x="8366906" y="2177553"/>
              <a:ext cx="2932980" cy="2223351"/>
              <a:chOff x="8366906" y="2177553"/>
              <a:chExt cx="2932980" cy="2223351"/>
            </a:xfrm>
          </p:grpSpPr>
          <p:grpSp>
            <p:nvGrpSpPr>
              <p:cNvPr id="59" name="Group 58">
                <a:extLst>
                  <a:ext uri="{FF2B5EF4-FFF2-40B4-BE49-F238E27FC236}">
                    <a16:creationId xmlns:a16="http://schemas.microsoft.com/office/drawing/2014/main" id="{517DFC0F-8BEC-45BA-BCE7-65C35C17E037}"/>
                  </a:ext>
                </a:extLst>
              </p:cNvPr>
              <p:cNvGrpSpPr/>
              <p:nvPr/>
            </p:nvGrpSpPr>
            <p:grpSpPr>
              <a:xfrm>
                <a:off x="8366906" y="2177553"/>
                <a:ext cx="2915728" cy="541931"/>
                <a:chOff x="8298253" y="2464988"/>
                <a:chExt cx="2915728" cy="541931"/>
              </a:xfrm>
            </p:grpSpPr>
            <p:pic>
              <p:nvPicPr>
                <p:cNvPr id="57" name="Graphic 56">
                  <a:extLst>
                    <a:ext uri="{FF2B5EF4-FFF2-40B4-BE49-F238E27FC236}">
                      <a16:creationId xmlns:a16="http://schemas.microsoft.com/office/drawing/2014/main" id="{CFE63643-FA35-4FFA-B6A3-81533C66D5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58" name="TextBox 57">
                  <a:extLst>
                    <a:ext uri="{FF2B5EF4-FFF2-40B4-BE49-F238E27FC236}">
                      <a16:creationId xmlns:a16="http://schemas.microsoft.com/office/drawing/2014/main" id="{E9C8FBDA-310F-461A-8986-5CC2D96FA711}"/>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gradFill>
                        <a:gsLst>
                          <a:gs pos="2917">
                            <a:srgbClr val="353535"/>
                          </a:gs>
                          <a:gs pos="30000">
                            <a:srgbClr val="353535"/>
                          </a:gs>
                        </a:gsLst>
                        <a:lin ang="5400000" scaled="0"/>
                      </a:gradFill>
                      <a:latin typeface="Segoe UI Semilight"/>
                    </a:rPr>
                    <a:t>Subscription A</a:t>
                  </a:r>
                </a:p>
              </p:txBody>
            </p:sp>
          </p:grpSp>
          <p:grpSp>
            <p:nvGrpSpPr>
              <p:cNvPr id="60" name="Group 59">
                <a:extLst>
                  <a:ext uri="{FF2B5EF4-FFF2-40B4-BE49-F238E27FC236}">
                    <a16:creationId xmlns:a16="http://schemas.microsoft.com/office/drawing/2014/main" id="{F3181AC4-1419-4B3B-8080-16154020B5BD}"/>
                  </a:ext>
                </a:extLst>
              </p:cNvPr>
              <p:cNvGrpSpPr/>
              <p:nvPr/>
            </p:nvGrpSpPr>
            <p:grpSpPr>
              <a:xfrm>
                <a:off x="8366906" y="2692011"/>
                <a:ext cx="2915728" cy="541931"/>
                <a:chOff x="8298253" y="2464988"/>
                <a:chExt cx="2915728" cy="541931"/>
              </a:xfrm>
            </p:grpSpPr>
            <p:pic>
              <p:nvPicPr>
                <p:cNvPr id="61" name="Graphic 60">
                  <a:extLst>
                    <a:ext uri="{FF2B5EF4-FFF2-40B4-BE49-F238E27FC236}">
                      <a16:creationId xmlns:a16="http://schemas.microsoft.com/office/drawing/2014/main" id="{AEB83800-C09B-4B49-9F30-97121C5A6D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2" name="TextBox 61">
                  <a:extLst>
                    <a:ext uri="{FF2B5EF4-FFF2-40B4-BE49-F238E27FC236}">
                      <a16:creationId xmlns:a16="http://schemas.microsoft.com/office/drawing/2014/main" id="{15B8766E-85B6-4B7E-A33F-9F0E666E0AD8}"/>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gradFill>
                        <a:gsLst>
                          <a:gs pos="2917">
                            <a:srgbClr val="353535"/>
                          </a:gs>
                          <a:gs pos="30000">
                            <a:srgbClr val="353535"/>
                          </a:gs>
                        </a:gsLst>
                        <a:lin ang="5400000" scaled="0"/>
                      </a:gradFill>
                      <a:latin typeface="Segoe UI Semilight"/>
                    </a:rPr>
                    <a:t>Subscription B</a:t>
                  </a:r>
                </a:p>
              </p:txBody>
            </p:sp>
          </p:grpSp>
          <p:grpSp>
            <p:nvGrpSpPr>
              <p:cNvPr id="63" name="Group 62">
                <a:extLst>
                  <a:ext uri="{FF2B5EF4-FFF2-40B4-BE49-F238E27FC236}">
                    <a16:creationId xmlns:a16="http://schemas.microsoft.com/office/drawing/2014/main" id="{114D603C-3532-4E56-90F4-DBFD889070AD}"/>
                  </a:ext>
                </a:extLst>
              </p:cNvPr>
              <p:cNvGrpSpPr/>
              <p:nvPr/>
            </p:nvGrpSpPr>
            <p:grpSpPr>
              <a:xfrm>
                <a:off x="8366906" y="3233942"/>
                <a:ext cx="2915728" cy="541931"/>
                <a:chOff x="8298253" y="2464988"/>
                <a:chExt cx="2915728" cy="541931"/>
              </a:xfrm>
            </p:grpSpPr>
            <p:pic>
              <p:nvPicPr>
                <p:cNvPr id="64" name="Graphic 63">
                  <a:extLst>
                    <a:ext uri="{FF2B5EF4-FFF2-40B4-BE49-F238E27FC236}">
                      <a16:creationId xmlns:a16="http://schemas.microsoft.com/office/drawing/2014/main" id="{ED1B9D8D-2FCF-4BE5-AC53-A99AE6AB19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5" name="TextBox 64">
                  <a:extLst>
                    <a:ext uri="{FF2B5EF4-FFF2-40B4-BE49-F238E27FC236}">
                      <a16:creationId xmlns:a16="http://schemas.microsoft.com/office/drawing/2014/main" id="{C8E39479-9687-437A-A1A6-7094DAB434F9}"/>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gradFill>
                        <a:gsLst>
                          <a:gs pos="2917">
                            <a:srgbClr val="353535"/>
                          </a:gs>
                          <a:gs pos="30000">
                            <a:srgbClr val="353535"/>
                          </a:gs>
                        </a:gsLst>
                        <a:lin ang="5400000" scaled="0"/>
                      </a:gradFill>
                      <a:latin typeface="Segoe UI Semilight"/>
                    </a:rPr>
                    <a:t>Subscription C</a:t>
                  </a:r>
                </a:p>
              </p:txBody>
            </p:sp>
          </p:grpSp>
          <p:grpSp>
            <p:nvGrpSpPr>
              <p:cNvPr id="66" name="Group 65">
                <a:extLst>
                  <a:ext uri="{FF2B5EF4-FFF2-40B4-BE49-F238E27FC236}">
                    <a16:creationId xmlns:a16="http://schemas.microsoft.com/office/drawing/2014/main" id="{641B5321-21E5-453C-929A-8B6EE3813566}"/>
                  </a:ext>
                </a:extLst>
              </p:cNvPr>
              <p:cNvGrpSpPr/>
              <p:nvPr/>
            </p:nvGrpSpPr>
            <p:grpSpPr>
              <a:xfrm>
                <a:off x="8366906" y="3775873"/>
                <a:ext cx="2932980" cy="625031"/>
                <a:chOff x="8298253" y="2464988"/>
                <a:chExt cx="2932980" cy="625031"/>
              </a:xfrm>
            </p:grpSpPr>
            <p:pic>
              <p:nvPicPr>
                <p:cNvPr id="67" name="Graphic 66">
                  <a:extLst>
                    <a:ext uri="{FF2B5EF4-FFF2-40B4-BE49-F238E27FC236}">
                      <a16:creationId xmlns:a16="http://schemas.microsoft.com/office/drawing/2014/main" id="{8C5D45C2-35C5-47C5-BB72-ADF20431BB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8" name="TextBox 67">
                  <a:extLst>
                    <a:ext uri="{FF2B5EF4-FFF2-40B4-BE49-F238E27FC236}">
                      <a16:creationId xmlns:a16="http://schemas.microsoft.com/office/drawing/2014/main" id="{DBE62F27-BD5E-4DD1-ABDB-C24A30652BA8}"/>
                    </a:ext>
                  </a:extLst>
                </p:cNvPr>
                <p:cNvSpPr txBox="1"/>
                <p:nvPr/>
              </p:nvSpPr>
              <p:spPr>
                <a:xfrm>
                  <a:off x="8667004" y="2545254"/>
                  <a:ext cx="2564229" cy="5447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a:gradFill>
                        <a:gsLst>
                          <a:gs pos="2917">
                            <a:srgbClr val="353535"/>
                          </a:gs>
                          <a:gs pos="30000">
                            <a:srgbClr val="353535"/>
                          </a:gs>
                        </a:gsLst>
                        <a:lin ang="5400000" scaled="0"/>
                      </a:gradFill>
                      <a:latin typeface="Segoe UI Semilight"/>
                    </a:rPr>
                    <a:t>…</a:t>
                  </a:r>
                </a:p>
              </p:txBody>
            </p:sp>
          </p:grpSp>
        </p:grpSp>
      </p:grpSp>
      <p:sp>
        <p:nvSpPr>
          <p:cNvPr id="79" name="TextBox 78">
            <a:extLst>
              <a:ext uri="{FF2B5EF4-FFF2-40B4-BE49-F238E27FC236}">
                <a16:creationId xmlns:a16="http://schemas.microsoft.com/office/drawing/2014/main" id="{643F4F3C-1AFD-40E8-BE66-196404DD847C}"/>
              </a:ext>
            </a:extLst>
          </p:cNvPr>
          <p:cNvSpPr txBox="1"/>
          <p:nvPr/>
        </p:nvSpPr>
        <p:spPr>
          <a:xfrm>
            <a:off x="1140249" y="5075598"/>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Segoe UI Semilight"/>
              </a:rPr>
              <a:t>compose</a:t>
            </a:r>
          </a:p>
        </p:txBody>
      </p:sp>
      <p:cxnSp>
        <p:nvCxnSpPr>
          <p:cNvPr id="81" name="Straight Connector 80">
            <a:extLst>
              <a:ext uri="{FF2B5EF4-FFF2-40B4-BE49-F238E27FC236}">
                <a16:creationId xmlns:a16="http://schemas.microsoft.com/office/drawing/2014/main" id="{1E4BE2A9-5DB8-4D48-8E13-AA9D2FD0188C}"/>
              </a:ext>
            </a:extLst>
          </p:cNvPr>
          <p:cNvCxnSpPr/>
          <p:nvPr/>
        </p:nvCxnSpPr>
        <p:spPr>
          <a:xfrm>
            <a:off x="4149581" y="5003100"/>
            <a:ext cx="0" cy="772769"/>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5B492B9-7AEF-42FD-9DAC-FD120B2B3E6E}"/>
              </a:ext>
            </a:extLst>
          </p:cNvPr>
          <p:cNvSpPr txBox="1"/>
          <p:nvPr/>
        </p:nvSpPr>
        <p:spPr>
          <a:xfrm>
            <a:off x="4694249" y="5075598"/>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Segoe UI Semilight"/>
              </a:rPr>
              <a:t>manage</a:t>
            </a:r>
          </a:p>
        </p:txBody>
      </p:sp>
      <p:cxnSp>
        <p:nvCxnSpPr>
          <p:cNvPr id="83" name="Straight Connector 82">
            <a:extLst>
              <a:ext uri="{FF2B5EF4-FFF2-40B4-BE49-F238E27FC236}">
                <a16:creationId xmlns:a16="http://schemas.microsoft.com/office/drawing/2014/main" id="{6E0B63BC-9C53-4961-AB84-52F06BC6BE9A}"/>
              </a:ext>
            </a:extLst>
          </p:cNvPr>
          <p:cNvCxnSpPr/>
          <p:nvPr/>
        </p:nvCxnSpPr>
        <p:spPr>
          <a:xfrm>
            <a:off x="7924540" y="4930603"/>
            <a:ext cx="0" cy="772769"/>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7CAE637-E2AB-4D2B-AFDF-8D1D5E0DB795}"/>
              </a:ext>
            </a:extLst>
          </p:cNvPr>
          <p:cNvSpPr txBox="1"/>
          <p:nvPr/>
        </p:nvSpPr>
        <p:spPr>
          <a:xfrm>
            <a:off x="8288079" y="5075597"/>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Segoe UI Semilight"/>
              </a:rPr>
              <a:t>scale</a:t>
            </a:r>
          </a:p>
        </p:txBody>
      </p:sp>
      <p:sp>
        <p:nvSpPr>
          <p:cNvPr id="47" name="Double Brace 46">
            <a:extLst>
              <a:ext uri="{FF2B5EF4-FFF2-40B4-BE49-F238E27FC236}">
                <a16:creationId xmlns:a16="http://schemas.microsoft.com/office/drawing/2014/main" id="{C5CC0AA6-D96C-4D2F-B8AB-509553CD866F}"/>
              </a:ext>
            </a:extLst>
          </p:cNvPr>
          <p:cNvSpPr/>
          <p:nvPr/>
        </p:nvSpPr>
        <p:spPr>
          <a:xfrm>
            <a:off x="610706" y="2148043"/>
            <a:ext cx="3637584" cy="2294421"/>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grpSp>
        <p:nvGrpSpPr>
          <p:cNvPr id="5" name="Group 4">
            <a:extLst>
              <a:ext uri="{FF2B5EF4-FFF2-40B4-BE49-F238E27FC236}">
                <a16:creationId xmlns:a16="http://schemas.microsoft.com/office/drawing/2014/main" id="{18358BB6-33E4-45F0-B32A-9CFA2FEBD03B}"/>
              </a:ext>
            </a:extLst>
          </p:cNvPr>
          <p:cNvGrpSpPr/>
          <p:nvPr/>
        </p:nvGrpSpPr>
        <p:grpSpPr>
          <a:xfrm>
            <a:off x="1076947" y="2251144"/>
            <a:ext cx="2789004" cy="2116327"/>
            <a:chOff x="1076234" y="2250976"/>
            <a:chExt cx="2789399" cy="2116627"/>
          </a:xfrm>
        </p:grpSpPr>
        <p:grpSp>
          <p:nvGrpSpPr>
            <p:cNvPr id="2" name="Group 1">
              <a:extLst>
                <a:ext uri="{FF2B5EF4-FFF2-40B4-BE49-F238E27FC236}">
                  <a16:creationId xmlns:a16="http://schemas.microsoft.com/office/drawing/2014/main" id="{1FF307FF-86C8-4166-8F24-E3A740065D97}"/>
                </a:ext>
              </a:extLst>
            </p:cNvPr>
            <p:cNvGrpSpPr/>
            <p:nvPr/>
          </p:nvGrpSpPr>
          <p:grpSpPr>
            <a:xfrm>
              <a:off x="1076234" y="2250976"/>
              <a:ext cx="2789399" cy="643724"/>
              <a:chOff x="1926275" y="1402830"/>
              <a:chExt cx="2789399" cy="643724"/>
            </a:xfrm>
          </p:grpSpPr>
          <p:sp>
            <p:nvSpPr>
              <p:cNvPr id="33" name="Rectangle 32">
                <a:extLst>
                  <a:ext uri="{FF2B5EF4-FFF2-40B4-BE49-F238E27FC236}">
                    <a16:creationId xmlns:a16="http://schemas.microsoft.com/office/drawing/2014/main" id="{55F5C86B-8CAB-4FD2-AD8E-C7BC81B224E3}"/>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46" name="Rectangle 45">
                <a:extLst>
                  <a:ext uri="{FF2B5EF4-FFF2-40B4-BE49-F238E27FC236}">
                    <a16:creationId xmlns:a16="http://schemas.microsoft.com/office/drawing/2014/main" id="{20FB718B-B29E-4BA5-9525-13DB94B12E91}"/>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 controls</a:t>
                </a:r>
              </a:p>
            </p:txBody>
          </p:sp>
        </p:grpSp>
        <p:grpSp>
          <p:nvGrpSpPr>
            <p:cNvPr id="35" name="Group 34">
              <a:extLst>
                <a:ext uri="{FF2B5EF4-FFF2-40B4-BE49-F238E27FC236}">
                  <a16:creationId xmlns:a16="http://schemas.microsoft.com/office/drawing/2014/main" id="{4ECB5671-B66C-4614-A8F1-2C413CE5DD18}"/>
                </a:ext>
              </a:extLst>
            </p:cNvPr>
            <p:cNvGrpSpPr/>
            <p:nvPr/>
          </p:nvGrpSpPr>
          <p:grpSpPr>
            <a:xfrm>
              <a:off x="1076234" y="2997815"/>
              <a:ext cx="2789399" cy="643724"/>
              <a:chOff x="1926275" y="1402830"/>
              <a:chExt cx="2789399" cy="643724"/>
            </a:xfrm>
          </p:grpSpPr>
          <p:sp>
            <p:nvSpPr>
              <p:cNvPr id="36" name="Rectangle 35">
                <a:extLst>
                  <a:ext uri="{FF2B5EF4-FFF2-40B4-BE49-F238E27FC236}">
                    <a16:creationId xmlns:a16="http://schemas.microsoft.com/office/drawing/2014/main" id="{1C928755-DFBD-4499-9632-23B33BC4175E}"/>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AACA630-81D8-4D99-A9B5-8578B33CBA9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grpSp>
        <p:grpSp>
          <p:nvGrpSpPr>
            <p:cNvPr id="39" name="Group 38">
              <a:extLst>
                <a:ext uri="{FF2B5EF4-FFF2-40B4-BE49-F238E27FC236}">
                  <a16:creationId xmlns:a16="http://schemas.microsoft.com/office/drawing/2014/main" id="{ACB0FE73-CAE0-465D-912C-36BB71F592EC}"/>
                </a:ext>
              </a:extLst>
            </p:cNvPr>
            <p:cNvGrpSpPr/>
            <p:nvPr/>
          </p:nvGrpSpPr>
          <p:grpSpPr>
            <a:xfrm>
              <a:off x="1076234" y="3723879"/>
              <a:ext cx="2789399" cy="643724"/>
              <a:chOff x="1926275" y="1402830"/>
              <a:chExt cx="2789399" cy="643724"/>
            </a:xfrm>
          </p:grpSpPr>
          <p:sp>
            <p:nvSpPr>
              <p:cNvPr id="40" name="Rectangle 39">
                <a:extLst>
                  <a:ext uri="{FF2B5EF4-FFF2-40B4-BE49-F238E27FC236}">
                    <a16:creationId xmlns:a16="http://schemas.microsoft.com/office/drawing/2014/main" id="{5D3C8897-2761-4ED7-BD6E-7C433CC9325A}"/>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9401662C-76A7-4795-AD36-AC5D17A05AE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dirty="0">
                    <a:solidFill>
                      <a:srgbClr val="353535"/>
                    </a:solidFill>
                    <a:latin typeface="Segoe UI Semibold" panose="020B0702040204020203" pitchFamily="34" charset="0"/>
                    <a:cs typeface="Segoe UI Semibold" panose="020B0702040204020203" pitchFamily="34" charset="0"/>
                  </a:rPr>
                  <a:t>ARM Templates</a:t>
                </a:r>
              </a:p>
            </p:txBody>
          </p:sp>
        </p:grpSp>
      </p:grpSp>
      <p:pic>
        <p:nvPicPr>
          <p:cNvPr id="43" name="Graphic 2">
            <a:extLst>
              <a:ext uri="{FF2B5EF4-FFF2-40B4-BE49-F238E27FC236}">
                <a16:creationId xmlns:a16="http://schemas.microsoft.com/office/drawing/2014/main" id="{7C603015-AF13-41F7-831E-EA027D3EF69A}"/>
              </a:ext>
            </a:extLst>
          </p:cNvPr>
          <p:cNvPicPr/>
          <p:nvPr/>
        </p:nvPicPr>
        <p:blipFill>
          <a:blip r:embed="rId7">
            <a:extLst>
              <a:ext uri="{96DAC541-7B7A-43D3-8B79-37D633B846F1}">
                <asvg:svgBlip xmlns:asvg="http://schemas.microsoft.com/office/drawing/2016/SVG/main" r:embed="rId8"/>
              </a:ext>
            </a:extLst>
          </a:blip>
          <a:stretch>
            <a:fillRect/>
          </a:stretch>
        </p:blipFill>
        <p:spPr>
          <a:xfrm>
            <a:off x="3704115" y="265447"/>
            <a:ext cx="445466" cy="450114"/>
          </a:xfrm>
          <a:prstGeom prst="rect">
            <a:avLst/>
          </a:prstGeom>
        </p:spPr>
      </p:pic>
    </p:spTree>
    <p:extLst>
      <p:ext uri="{BB962C8B-B14F-4D97-AF65-F5344CB8AC3E}">
        <p14:creationId xmlns:p14="http://schemas.microsoft.com/office/powerpoint/2010/main" val="1368733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par>
                                <p:cTn id="19" presetID="10"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2" grpId="0"/>
      <p:bldP spid="84" grpId="0"/>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60A7-915B-4AC0-BADD-DA91B3076259}"/>
              </a:ext>
            </a:extLst>
          </p:cNvPr>
          <p:cNvSpPr>
            <a:spLocks noGrp="1"/>
          </p:cNvSpPr>
          <p:nvPr>
            <p:ph type="title"/>
          </p:nvPr>
        </p:nvSpPr>
        <p:spPr/>
        <p:txBody>
          <a:bodyPr/>
          <a:lstStyle/>
          <a:p>
            <a:r>
              <a:rPr lang="en-US"/>
              <a:t>Why is Governance needed?</a:t>
            </a:r>
          </a:p>
        </p:txBody>
      </p:sp>
      <p:graphicFrame>
        <p:nvGraphicFramePr>
          <p:cNvPr id="3" name="Diagram 2">
            <a:extLst>
              <a:ext uri="{FF2B5EF4-FFF2-40B4-BE49-F238E27FC236}">
                <a16:creationId xmlns:a16="http://schemas.microsoft.com/office/drawing/2014/main" id="{1F1E7AEC-F7C5-44C4-B575-4A1FE3E7A349}"/>
              </a:ext>
            </a:extLst>
          </p:cNvPr>
          <p:cNvGraphicFramePr/>
          <p:nvPr>
            <p:extLst/>
          </p:nvPr>
        </p:nvGraphicFramePr>
        <p:xfrm>
          <a:off x="101341" y="1258006"/>
          <a:ext cx="11822913" cy="5417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9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31E7-35DA-4803-8BAF-F7860F32CC34}"/>
              </a:ext>
            </a:extLst>
          </p:cNvPr>
          <p:cNvSpPr>
            <a:spLocks noGrp="1"/>
          </p:cNvSpPr>
          <p:nvPr>
            <p:ph type="title"/>
          </p:nvPr>
        </p:nvSpPr>
        <p:spPr/>
        <p:txBody>
          <a:bodyPr/>
          <a:lstStyle/>
          <a:p>
            <a:r>
              <a:rPr lang="en-US" dirty="0"/>
              <a:t>Customer requested scenarios </a:t>
            </a:r>
          </a:p>
        </p:txBody>
      </p:sp>
      <p:sp>
        <p:nvSpPr>
          <p:cNvPr id="3" name="Text Placeholder 2">
            <a:extLst>
              <a:ext uri="{FF2B5EF4-FFF2-40B4-BE49-F238E27FC236}">
                <a16:creationId xmlns:a16="http://schemas.microsoft.com/office/drawing/2014/main" id="{879D344F-3C76-4501-8F27-7E7B98FBC492}"/>
              </a:ext>
            </a:extLst>
          </p:cNvPr>
          <p:cNvSpPr>
            <a:spLocks noGrp="1"/>
          </p:cNvSpPr>
          <p:nvPr>
            <p:ph type="body" sz="quarter" idx="10"/>
          </p:nvPr>
        </p:nvSpPr>
        <p:spPr>
          <a:xfrm>
            <a:off x="584200" y="1435497"/>
            <a:ext cx="11018520" cy="2031325"/>
          </a:xfrm>
        </p:spPr>
        <p:txBody>
          <a:bodyPr/>
          <a:lstStyle/>
          <a:p>
            <a:pPr marL="457200" indent="-457200">
              <a:buFont typeface="+mj-lt"/>
              <a:buAutoNum type="arabicPeriod"/>
            </a:pPr>
            <a:r>
              <a:rPr lang="en-US" sz="2000" dirty="0">
                <a:latin typeface="+mj-lt"/>
              </a:rPr>
              <a:t>Cost Visibility per Blueprint: </a:t>
            </a:r>
            <a:r>
              <a:rPr lang="en-US" sz="2000" dirty="0"/>
              <a:t>Ability to view cost of Blueprint managed resources</a:t>
            </a:r>
          </a:p>
          <a:p>
            <a:pPr marL="457200" indent="-457200">
              <a:buFont typeface="+mj-lt"/>
              <a:buAutoNum type="arabicPeriod"/>
            </a:pPr>
            <a:r>
              <a:rPr lang="en-US" sz="2000" dirty="0">
                <a:latin typeface="+mj-lt"/>
              </a:rPr>
              <a:t>Sub creation with Blueprint deployment: </a:t>
            </a:r>
            <a:r>
              <a:rPr lang="en-US" sz="2000" dirty="0"/>
              <a:t>Ability to create subscriptions while assigning a Blueprint (increase the 50subs per account limit)</a:t>
            </a:r>
          </a:p>
          <a:p>
            <a:pPr marL="457200" indent="-457200">
              <a:buFont typeface="+mj-lt"/>
              <a:buAutoNum type="arabicPeriod"/>
            </a:pPr>
            <a:r>
              <a:rPr lang="en-US" sz="2000" dirty="0">
                <a:latin typeface="+mj-lt"/>
              </a:rPr>
              <a:t>Integrate Blueprint assignment in sub creation experience: </a:t>
            </a:r>
            <a:r>
              <a:rPr lang="en-US" sz="2000" dirty="0"/>
              <a:t>Ability to pick a Blueprint in the subscription creation portal experience.</a:t>
            </a:r>
          </a:p>
          <a:p>
            <a:pPr marL="457200" indent="-457200">
              <a:buFont typeface="+mj-lt"/>
              <a:buAutoNum type="arabicPeriod"/>
            </a:pPr>
            <a:endParaRPr lang="en-US" sz="2000" dirty="0"/>
          </a:p>
        </p:txBody>
      </p:sp>
    </p:spTree>
    <p:extLst>
      <p:ext uri="{BB962C8B-B14F-4D97-AF65-F5344CB8AC3E}">
        <p14:creationId xmlns:p14="http://schemas.microsoft.com/office/powerpoint/2010/main" val="60167653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726A3F-2489-4168-A31F-87BDD28DB69D}"/>
              </a:ext>
            </a:extLst>
          </p:cNvPr>
          <p:cNvPicPr>
            <a:picLocks noChangeAspect="1"/>
          </p:cNvPicPr>
          <p:nvPr/>
        </p:nvPicPr>
        <p:blipFill>
          <a:blip r:embed="rId2"/>
          <a:stretch>
            <a:fillRect/>
          </a:stretch>
        </p:blipFill>
        <p:spPr>
          <a:xfrm>
            <a:off x="0" y="777282"/>
            <a:ext cx="12192000" cy="5303436"/>
          </a:xfrm>
          <a:prstGeom prst="rect">
            <a:avLst/>
          </a:prstGeom>
        </p:spPr>
      </p:pic>
    </p:spTree>
    <p:extLst>
      <p:ext uri="{BB962C8B-B14F-4D97-AF65-F5344CB8AC3E}">
        <p14:creationId xmlns:p14="http://schemas.microsoft.com/office/powerpoint/2010/main" val="148704222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Azure Resource Graph </a:t>
            </a:r>
          </a:p>
        </p:txBody>
      </p:sp>
      <p:sp>
        <p:nvSpPr>
          <p:cNvPr id="6" name="Text Placeholder 5"/>
          <p:cNvSpPr>
            <a:spLocks noGrp="1"/>
          </p:cNvSpPr>
          <p:nvPr>
            <p:ph type="body" sz="quarter" idx="10"/>
          </p:nvPr>
        </p:nvSpPr>
        <p:spPr>
          <a:xfrm>
            <a:off x="584563" y="1309598"/>
            <a:ext cx="11016957" cy="276999"/>
          </a:xfrm>
        </p:spPr>
        <p:txBody>
          <a:bodyPr/>
          <a:lstStyle/>
          <a:p>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Query</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explore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&amp; </a:t>
            </a:r>
            <a:r>
              <a:rPr lang="en-US" sz="1800" b="1">
                <a:solidFill>
                  <a:srgbClr val="353535"/>
                </a:solidFill>
                <a:latin typeface="Segoe UI" panose="020B0502040204020203" pitchFamily="34" charset="0"/>
                <a:ea typeface="Times New Roman" panose="02020603050405020304" pitchFamily="18" charset="0"/>
                <a:cs typeface="Segoe UI" panose="020B0502040204020203" pitchFamily="34" charset="0"/>
              </a:rPr>
              <a:t>analyze</a:t>
            </a:r>
            <a:r>
              <a:rPr lang="en-US" sz="1800">
                <a:solidFill>
                  <a:srgbClr val="353535"/>
                </a:solidFill>
                <a:latin typeface="Segoe UI" panose="020B0502040204020203" pitchFamily="34" charset="0"/>
                <a:ea typeface="Times New Roman" panose="02020603050405020304" pitchFamily="18" charset="0"/>
                <a:cs typeface="Segoe UI" panose="020B0502040204020203" pitchFamily="34" charset="0"/>
              </a:rPr>
              <a:t> cloud resources at scale</a:t>
            </a:r>
            <a:endParaRPr lang="en-US" sz="1800"/>
          </a:p>
        </p:txBody>
      </p:sp>
      <p:pic>
        <p:nvPicPr>
          <p:cNvPr id="2050" name="Picture 2">
            <a:extLst>
              <a:ext uri="{FF2B5EF4-FFF2-40B4-BE49-F238E27FC236}">
                <a16:creationId xmlns:a16="http://schemas.microsoft.com/office/drawing/2014/main" id="{AA3E6AB3-BF81-45EB-9DD0-65DC5986A0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708" y="596737"/>
            <a:ext cx="542848" cy="542848"/>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ADBF24F6-29D1-423D-97B0-7D106D7762D6}"/>
              </a:ext>
            </a:extLst>
          </p:cNvPr>
          <p:cNvSpPr txBox="1"/>
          <p:nvPr/>
        </p:nvSpPr>
        <p:spPr>
          <a:xfrm>
            <a:off x="596799" y="4763285"/>
            <a:ext cx="3943036" cy="685013"/>
          </a:xfrm>
          <a:prstGeom prst="rect">
            <a:avLst/>
          </a:prstGeom>
          <a:noFill/>
        </p:spPr>
        <p:txBody>
          <a:bodyPr wrap="square" lIns="179235" tIns="143388" rIns="179235" bIns="143388" rtlCol="0">
            <a:spAutoFit/>
          </a:bodyPr>
          <a:lstStyle/>
          <a:p>
            <a:pPr defTabSz="913910">
              <a:lnSpc>
                <a:spcPct val="90000"/>
              </a:lnSpc>
              <a:defRPr/>
            </a:pPr>
            <a:r>
              <a:rPr lang="en-US" sz="1400">
                <a:solidFill>
                  <a:srgbClr val="1A1A1A"/>
                </a:solidFill>
                <a:latin typeface="Segoe UI" panose="020B0502040204020203" pitchFamily="34" charset="0"/>
                <a:cs typeface="Segoe UI" panose="020B0502040204020203" pitchFamily="34" charset="0"/>
              </a:rPr>
              <a:t>Perform fast ad hoc </a:t>
            </a:r>
            <a:r>
              <a:rPr lang="en-US" sz="1400">
                <a:solidFill>
                  <a:srgbClr val="1A1A1A"/>
                </a:solidFill>
                <a:latin typeface="Segoe UI Semibold" panose="020B0702040204020203" pitchFamily="34" charset="0"/>
                <a:cs typeface="Segoe UI Semibold" panose="020B0702040204020203" pitchFamily="34" charset="0"/>
              </a:rPr>
              <a:t>exploration</a:t>
            </a:r>
            <a:r>
              <a:rPr lang="en-US" sz="1400">
                <a:solidFill>
                  <a:srgbClr val="1A1A1A"/>
                </a:solidFill>
                <a:latin typeface="Segoe UI" panose="020B0502040204020203" pitchFamily="34" charset="0"/>
                <a:cs typeface="Segoe UI" panose="020B0502040204020203" pitchFamily="34" charset="0"/>
              </a:rPr>
              <a:t> in large cloud environment</a:t>
            </a:r>
            <a:endParaRPr lang="en-US" sz="1371">
              <a:solidFill>
                <a:srgbClr val="353535"/>
              </a:solidFill>
              <a:latin typeface="Segoe UI"/>
              <a:cs typeface="Segoe UI" panose="020B0502040204020203" pitchFamily="34" charset="0"/>
            </a:endParaRPr>
          </a:p>
        </p:txBody>
      </p:sp>
      <p:cxnSp>
        <p:nvCxnSpPr>
          <p:cNvPr id="63" name="Straight Connector 62">
            <a:extLst>
              <a:ext uri="{FF2B5EF4-FFF2-40B4-BE49-F238E27FC236}">
                <a16:creationId xmlns:a16="http://schemas.microsoft.com/office/drawing/2014/main" id="{A2A16C9A-E04F-46CA-9687-EAE49990DCB3}"/>
              </a:ext>
            </a:extLst>
          </p:cNvPr>
          <p:cNvCxnSpPr>
            <a:cxnSpLocks/>
          </p:cNvCxnSpPr>
          <p:nvPr/>
        </p:nvCxnSpPr>
        <p:spPr>
          <a:xfrm>
            <a:off x="4390186"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6" name="Group 85">
            <a:extLst>
              <a:ext uri="{FF2B5EF4-FFF2-40B4-BE49-F238E27FC236}">
                <a16:creationId xmlns:a16="http://schemas.microsoft.com/office/drawing/2014/main" id="{68767343-9446-43C1-875A-1A2404FBDAED}"/>
              </a:ext>
            </a:extLst>
          </p:cNvPr>
          <p:cNvGrpSpPr/>
          <p:nvPr/>
        </p:nvGrpSpPr>
        <p:grpSpPr>
          <a:xfrm>
            <a:off x="1508105" y="3718443"/>
            <a:ext cx="1006595" cy="940024"/>
            <a:chOff x="1589903" y="1720554"/>
            <a:chExt cx="1027070" cy="959146"/>
          </a:xfrm>
        </p:grpSpPr>
        <p:sp>
          <p:nvSpPr>
            <p:cNvPr id="87" name="cloud">
              <a:extLst>
                <a:ext uri="{FF2B5EF4-FFF2-40B4-BE49-F238E27FC236}">
                  <a16:creationId xmlns:a16="http://schemas.microsoft.com/office/drawing/2014/main" id="{225BF969-8B53-4F22-93D1-E5DCC2A6C89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88" name="Rectangle 87">
              <a:extLst>
                <a:ext uri="{FF2B5EF4-FFF2-40B4-BE49-F238E27FC236}">
                  <a16:creationId xmlns:a16="http://schemas.microsoft.com/office/drawing/2014/main" id="{1FFAF1CE-818C-4384-BD52-04C02B6B516B}"/>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A582839C-33F3-421C-AC50-BD27E68B2868}"/>
              </a:ext>
            </a:extLst>
          </p:cNvPr>
          <p:cNvGrpSpPr/>
          <p:nvPr/>
        </p:nvGrpSpPr>
        <p:grpSpPr>
          <a:xfrm>
            <a:off x="1817216" y="4026665"/>
            <a:ext cx="2489119" cy="523104"/>
            <a:chOff x="7639437" y="2063469"/>
            <a:chExt cx="2539753" cy="533745"/>
          </a:xfrm>
        </p:grpSpPr>
        <p:sp>
          <p:nvSpPr>
            <p:cNvPr id="93" name="Oval 92">
              <a:extLst>
                <a:ext uri="{FF2B5EF4-FFF2-40B4-BE49-F238E27FC236}">
                  <a16:creationId xmlns:a16="http://schemas.microsoft.com/office/drawing/2014/main" id="{3B261003-2C4C-4722-9E7B-E02E4F737E4A}"/>
                </a:ext>
              </a:extLst>
            </p:cNvPr>
            <p:cNvSpPr/>
            <p:nvPr/>
          </p:nvSpPr>
          <p:spPr bwMode="auto">
            <a:xfrm>
              <a:off x="9737584" y="2063469"/>
              <a:ext cx="441606" cy="441606"/>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magnify">
              <a:extLst>
                <a:ext uri="{FF2B5EF4-FFF2-40B4-BE49-F238E27FC236}">
                  <a16:creationId xmlns:a16="http://schemas.microsoft.com/office/drawing/2014/main" id="{3027F2F6-E50A-46A4-8190-2868018A70DF}"/>
                </a:ext>
              </a:extLst>
            </p:cNvPr>
            <p:cNvSpPr>
              <a:spLocks noChangeAspect="1" noEditPoints="1"/>
            </p:cNvSpPr>
            <p:nvPr/>
          </p:nvSpPr>
          <p:spPr bwMode="auto">
            <a:xfrm flipH="1">
              <a:off x="7639437" y="2150450"/>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cxnSp>
        <p:nvCxnSpPr>
          <p:cNvPr id="60" name="Straight Connector 59">
            <a:extLst>
              <a:ext uri="{FF2B5EF4-FFF2-40B4-BE49-F238E27FC236}">
                <a16:creationId xmlns:a16="http://schemas.microsoft.com/office/drawing/2014/main" id="{E9ACB989-29E9-426A-BF10-15D988D89BCA}"/>
              </a:ext>
            </a:extLst>
          </p:cNvPr>
          <p:cNvCxnSpPr>
            <a:cxnSpLocks/>
          </p:cNvCxnSpPr>
          <p:nvPr/>
        </p:nvCxnSpPr>
        <p:spPr>
          <a:xfrm>
            <a:off x="8084455" y="2926936"/>
            <a:ext cx="0" cy="3357012"/>
          </a:xfrm>
          <a:prstGeom prst="line">
            <a:avLst/>
          </a:prstGeom>
          <a:noFill/>
          <a:ln w="15875" cap="flat" cmpd="sng" algn="ctr">
            <a:solidFill>
              <a:srgbClr val="E6E6E6">
                <a:lumMod val="75000"/>
              </a:srgbClr>
            </a:solidFill>
            <a:prstDash val="solid"/>
            <a:headEnd type="none"/>
            <a:tailEnd type="none"/>
          </a:ln>
          <a:effectLst/>
        </p:spPr>
      </p:cxnSp>
      <p:grpSp>
        <p:nvGrpSpPr>
          <p:cNvPr id="8" name="Group 7">
            <a:extLst>
              <a:ext uri="{FF2B5EF4-FFF2-40B4-BE49-F238E27FC236}">
                <a16:creationId xmlns:a16="http://schemas.microsoft.com/office/drawing/2014/main" id="{C386DE62-C08D-4736-AB2D-783F61A1D5A2}"/>
              </a:ext>
            </a:extLst>
          </p:cNvPr>
          <p:cNvGrpSpPr/>
          <p:nvPr/>
        </p:nvGrpSpPr>
        <p:grpSpPr>
          <a:xfrm>
            <a:off x="8183574" y="2894371"/>
            <a:ext cx="3736584" cy="2500478"/>
            <a:chOff x="4482548" y="2894294"/>
            <a:chExt cx="3737114" cy="2500833"/>
          </a:xfrm>
        </p:grpSpPr>
        <p:sp>
          <p:nvSpPr>
            <p:cNvPr id="95" name="TextBox 94">
              <a:extLst>
                <a:ext uri="{FF2B5EF4-FFF2-40B4-BE49-F238E27FC236}">
                  <a16:creationId xmlns:a16="http://schemas.microsoft.com/office/drawing/2014/main" id="{FD39E1C2-B5DB-4D83-BBF1-E0E9925CE7ED}"/>
                </a:ext>
              </a:extLst>
            </p:cNvPr>
            <p:cNvSpPr txBox="1"/>
            <p:nvPr/>
          </p:nvSpPr>
          <p:spPr>
            <a:xfrm>
              <a:off x="4647021" y="4717968"/>
              <a:ext cx="3551534" cy="677159"/>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rgbClr val="353535"/>
                  </a:solidFill>
                </a:rPr>
                <a:t>Ability to </a:t>
              </a:r>
              <a:r>
                <a:rPr lang="en-US" sz="1371" b="1" kern="0">
                  <a:solidFill>
                    <a:srgbClr val="353535"/>
                  </a:solidFill>
                </a:rPr>
                <a:t>assess the impact</a:t>
              </a:r>
              <a:r>
                <a:rPr lang="en-US" sz="1371" kern="0">
                  <a:solidFill>
                    <a:srgbClr val="353535"/>
                  </a:solidFill>
                </a:rPr>
                <a:t> of applying policies in vast cloud environment</a:t>
              </a:r>
            </a:p>
          </p:txBody>
        </p:sp>
        <p:grpSp>
          <p:nvGrpSpPr>
            <p:cNvPr id="51" name="Group 50">
              <a:extLst>
                <a:ext uri="{FF2B5EF4-FFF2-40B4-BE49-F238E27FC236}">
                  <a16:creationId xmlns:a16="http://schemas.microsoft.com/office/drawing/2014/main" id="{8CC45EAC-5CF2-4A67-A801-3724F1889854}"/>
                </a:ext>
              </a:extLst>
            </p:cNvPr>
            <p:cNvGrpSpPr/>
            <p:nvPr/>
          </p:nvGrpSpPr>
          <p:grpSpPr>
            <a:xfrm>
              <a:off x="5877045" y="3718482"/>
              <a:ext cx="1006737" cy="940156"/>
              <a:chOff x="1589903" y="1720554"/>
              <a:chExt cx="1027070" cy="959146"/>
            </a:xfrm>
          </p:grpSpPr>
          <p:sp>
            <p:nvSpPr>
              <p:cNvPr id="52" name="cloud">
                <a:extLst>
                  <a:ext uri="{FF2B5EF4-FFF2-40B4-BE49-F238E27FC236}">
                    <a16:creationId xmlns:a16="http://schemas.microsoft.com/office/drawing/2014/main" id="{FCCB1AFB-E286-4A1E-8B9D-BE1B98ADDFDD}"/>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58" name="Rectangle 57">
                <a:extLst>
                  <a:ext uri="{FF2B5EF4-FFF2-40B4-BE49-F238E27FC236}">
                    <a16:creationId xmlns:a16="http://schemas.microsoft.com/office/drawing/2014/main" id="{CA3D3F29-D869-4E0C-B471-C5F2D8A309E3}"/>
                  </a:ext>
                </a:extLst>
              </p:cNvPr>
              <p:cNvSpPr/>
              <p:nvPr/>
            </p:nvSpPr>
            <p:spPr bwMode="auto">
              <a:xfrm>
                <a:off x="2052638" y="2159000"/>
                <a:ext cx="513535" cy="520700"/>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4100" name="Picture 4" descr="Finger, Click, Gesture, Impact, touch, multi touch, tap Icon">
              <a:extLst>
                <a:ext uri="{FF2B5EF4-FFF2-40B4-BE49-F238E27FC236}">
                  <a16:creationId xmlns:a16="http://schemas.microsoft.com/office/drawing/2014/main" id="{C3ACD85C-A877-4693-AC73-26BDE643ED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6369" y="4015740"/>
              <a:ext cx="831894" cy="561166"/>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5A15D38D-6483-4E2D-80C6-9BD0B347F8BB}"/>
                </a:ext>
              </a:extLst>
            </p:cNvPr>
            <p:cNvSpPr/>
            <p:nvPr/>
          </p:nvSpPr>
          <p:spPr bwMode="auto">
            <a:xfrm>
              <a:off x="4482548" y="2894294"/>
              <a:ext cx="3737114"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Impact Assessment</a:t>
              </a:r>
            </a:p>
          </p:txBody>
        </p:sp>
      </p:grpSp>
      <p:sp>
        <p:nvSpPr>
          <p:cNvPr id="84" name="Rectangle 83">
            <a:extLst>
              <a:ext uri="{FF2B5EF4-FFF2-40B4-BE49-F238E27FC236}">
                <a16:creationId xmlns:a16="http://schemas.microsoft.com/office/drawing/2014/main" id="{A8422D7D-8F3C-4795-89F9-9DCEC6EDE5E8}"/>
              </a:ext>
            </a:extLst>
          </p:cNvPr>
          <p:cNvSpPr/>
          <p:nvPr/>
        </p:nvSpPr>
        <p:spPr bwMode="auto">
          <a:xfrm>
            <a:off x="346058" y="2894371"/>
            <a:ext cx="3943039" cy="56108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b="1" kern="0">
                <a:ln w="3175">
                  <a:noFill/>
                </a:ln>
                <a:solidFill>
                  <a:srgbClr val="002050"/>
                </a:solidFill>
                <a:latin typeface="Segoe UI Semibold" panose="020B0702040204020203" pitchFamily="34" charset="0"/>
                <a:cs typeface="Segoe UI" pitchFamily="34" charset="0"/>
              </a:rPr>
              <a:t>Explore </a:t>
            </a:r>
          </a:p>
        </p:txBody>
      </p:sp>
      <p:grpSp>
        <p:nvGrpSpPr>
          <p:cNvPr id="32" name="Group 31">
            <a:extLst>
              <a:ext uri="{FF2B5EF4-FFF2-40B4-BE49-F238E27FC236}">
                <a16:creationId xmlns:a16="http://schemas.microsoft.com/office/drawing/2014/main" id="{201E583D-2F97-4BF7-8B7E-4550273BF8F2}"/>
              </a:ext>
            </a:extLst>
          </p:cNvPr>
          <p:cNvGrpSpPr/>
          <p:nvPr/>
        </p:nvGrpSpPr>
        <p:grpSpPr>
          <a:xfrm>
            <a:off x="4537217" y="2894371"/>
            <a:ext cx="3479971" cy="2508428"/>
            <a:chOff x="8413370" y="2894294"/>
            <a:chExt cx="3480465" cy="2508784"/>
          </a:xfrm>
        </p:grpSpPr>
        <p:sp>
          <p:nvSpPr>
            <p:cNvPr id="33" name="TextBox 32">
              <a:extLst>
                <a:ext uri="{FF2B5EF4-FFF2-40B4-BE49-F238E27FC236}">
                  <a16:creationId xmlns:a16="http://schemas.microsoft.com/office/drawing/2014/main" id="{024B92AE-7D7E-43DC-ADEF-15512B4251DF}"/>
                </a:ext>
              </a:extLst>
            </p:cNvPr>
            <p:cNvSpPr txBox="1"/>
            <p:nvPr/>
          </p:nvSpPr>
          <p:spPr>
            <a:xfrm>
              <a:off x="8480172" y="4717968"/>
              <a:ext cx="3413663" cy="685110"/>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400">
                  <a:solidFill>
                    <a:srgbClr val="1A1A1A"/>
                  </a:solidFill>
                </a:rPr>
                <a:t>Query &amp; analyze across all of your cloud resources at scale in seconds</a:t>
              </a:r>
              <a:endParaRPr lang="en-US" sz="1371" b="1" kern="0">
                <a:solidFill>
                  <a:srgbClr val="353535"/>
                </a:solidFill>
              </a:endParaRPr>
            </a:p>
          </p:txBody>
        </p:sp>
        <p:sp>
          <p:nvSpPr>
            <p:cNvPr id="34" name="Rectangle 33">
              <a:extLst>
                <a:ext uri="{FF2B5EF4-FFF2-40B4-BE49-F238E27FC236}">
                  <a16:creationId xmlns:a16="http://schemas.microsoft.com/office/drawing/2014/main" id="{EF181D7F-72AE-49BF-8A69-526C1607D503}"/>
                </a:ext>
              </a:extLst>
            </p:cNvPr>
            <p:cNvSpPr/>
            <p:nvPr/>
          </p:nvSpPr>
          <p:spPr bwMode="auto">
            <a:xfrm>
              <a:off x="8413370" y="2894294"/>
              <a:ext cx="3413663" cy="561166"/>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Query &amp; Analyze</a:t>
              </a:r>
            </a:p>
          </p:txBody>
        </p:sp>
      </p:grpSp>
      <p:sp>
        <p:nvSpPr>
          <p:cNvPr id="3" name="Rectangle 2">
            <a:extLst>
              <a:ext uri="{FF2B5EF4-FFF2-40B4-BE49-F238E27FC236}">
                <a16:creationId xmlns:a16="http://schemas.microsoft.com/office/drawing/2014/main" id="{0A0DF70D-15BA-44A4-9ED5-4EE85E8C19AF}"/>
              </a:ext>
            </a:extLst>
          </p:cNvPr>
          <p:cNvSpPr/>
          <p:nvPr/>
        </p:nvSpPr>
        <p:spPr bwMode="auto">
          <a:xfrm>
            <a:off x="1879405" y="4328985"/>
            <a:ext cx="82211" cy="66995"/>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pic>
        <p:nvPicPr>
          <p:cNvPr id="36" name="Graphic 10" descr="Bar chart">
            <a:extLst>
              <a:ext uri="{FF2B5EF4-FFF2-40B4-BE49-F238E27FC236}">
                <a16:creationId xmlns:a16="http://schemas.microsoft.com/office/drawing/2014/main" id="{3BC87A13-BD42-4A0E-9502-D678FF1A8F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2431" y="3744197"/>
            <a:ext cx="914270" cy="914270"/>
          </a:xfrm>
          <a:prstGeom prst="rect">
            <a:avLst/>
          </a:prstGeom>
        </p:spPr>
      </p:pic>
    </p:spTree>
    <p:extLst>
      <p:ext uri="{BB962C8B-B14F-4D97-AF65-F5344CB8AC3E}">
        <p14:creationId xmlns:p14="http://schemas.microsoft.com/office/powerpoint/2010/main" val="184709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BBF12D-1F29-4027-B80F-5986ABB0660C}"/>
              </a:ext>
            </a:extLst>
          </p:cNvPr>
          <p:cNvGrpSpPr/>
          <p:nvPr/>
        </p:nvGrpSpPr>
        <p:grpSpPr>
          <a:xfrm>
            <a:off x="573285" y="2610325"/>
            <a:ext cx="3635313" cy="3350066"/>
            <a:chOff x="573285" y="2610325"/>
            <a:chExt cx="3635313" cy="3350066"/>
          </a:xfrm>
        </p:grpSpPr>
        <p:sp>
          <p:nvSpPr>
            <p:cNvPr id="8" name="Rectangle 7">
              <a:extLst>
                <a:ext uri="{FF2B5EF4-FFF2-40B4-BE49-F238E27FC236}">
                  <a16:creationId xmlns:a16="http://schemas.microsoft.com/office/drawing/2014/main" id="{E80F2AE8-7C7B-47E6-A7F0-B454370F7A18}"/>
                </a:ext>
              </a:extLst>
            </p:cNvPr>
            <p:cNvSpPr/>
            <p:nvPr/>
          </p:nvSpPr>
          <p:spPr bwMode="auto">
            <a:xfrm>
              <a:off x="573285" y="3851863"/>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Richer analysis and budget alerting</a:t>
              </a:r>
            </a:p>
          </p:txBody>
        </p:sp>
        <p:sp>
          <p:nvSpPr>
            <p:cNvPr id="11" name="Rectangle 10">
              <a:extLst>
                <a:ext uri="{FF2B5EF4-FFF2-40B4-BE49-F238E27FC236}">
                  <a16:creationId xmlns:a16="http://schemas.microsoft.com/office/drawing/2014/main" id="{13715051-585E-47E7-BBC6-5BCC84CFC5CD}"/>
                </a:ext>
              </a:extLst>
            </p:cNvPr>
            <p:cNvSpPr/>
            <p:nvPr/>
          </p:nvSpPr>
          <p:spPr>
            <a:xfrm>
              <a:off x="573285" y="5093401"/>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Reduced data latency by up to 80%</a:t>
              </a:r>
            </a:p>
          </p:txBody>
        </p:sp>
        <p:sp>
          <p:nvSpPr>
            <p:cNvPr id="14" name="Rectangle 13">
              <a:extLst>
                <a:ext uri="{FF2B5EF4-FFF2-40B4-BE49-F238E27FC236}">
                  <a16:creationId xmlns:a16="http://schemas.microsoft.com/office/drawing/2014/main" id="{0C7AC3DF-D537-42D0-A403-DE4AF1E2DB49}"/>
                </a:ext>
              </a:extLst>
            </p:cNvPr>
            <p:cNvSpPr/>
            <p:nvPr/>
          </p:nvSpPr>
          <p:spPr>
            <a:xfrm>
              <a:off x="573285" y="2610325"/>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On by default</a:t>
              </a:r>
            </a:p>
          </p:txBody>
        </p:sp>
        <p:sp>
          <p:nvSpPr>
            <p:cNvPr id="17" name="Rectangle 16">
              <a:extLst>
                <a:ext uri="{FF2B5EF4-FFF2-40B4-BE49-F238E27FC236}">
                  <a16:creationId xmlns:a16="http://schemas.microsoft.com/office/drawing/2014/main" id="{9F508E97-C145-4D83-8265-443397584AD4}"/>
                </a:ext>
              </a:extLst>
            </p:cNvPr>
            <p:cNvSpPr/>
            <p:nvPr/>
          </p:nvSpPr>
          <p:spPr>
            <a:xfrm>
              <a:off x="573285" y="4472632"/>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Azure Advisor</a:t>
              </a:r>
            </a:p>
          </p:txBody>
        </p:sp>
        <p:sp>
          <p:nvSpPr>
            <p:cNvPr id="20" name="Rectangle 19">
              <a:extLst>
                <a:ext uri="{FF2B5EF4-FFF2-40B4-BE49-F238E27FC236}">
                  <a16:creationId xmlns:a16="http://schemas.microsoft.com/office/drawing/2014/main" id="{0F693C76-D2B0-4092-9AE8-BFEA5F7FEE06}"/>
                </a:ext>
              </a:extLst>
            </p:cNvPr>
            <p:cNvSpPr/>
            <p:nvPr/>
          </p:nvSpPr>
          <p:spPr>
            <a:xfrm>
              <a:off x="573285" y="3231094"/>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Better experience for more users</a:t>
              </a:r>
            </a:p>
          </p:txBody>
        </p:sp>
        <p:sp>
          <p:nvSpPr>
            <p:cNvPr id="23" name="Rectangle 22">
              <a:extLst>
                <a:ext uri="{FF2B5EF4-FFF2-40B4-BE49-F238E27FC236}">
                  <a16:creationId xmlns:a16="http://schemas.microsoft.com/office/drawing/2014/main" id="{E2C68247-F9C9-49B5-BB26-EC2F0CA911CA}"/>
                </a:ext>
              </a:extLst>
            </p:cNvPr>
            <p:cNvSpPr/>
            <p:nvPr/>
          </p:nvSpPr>
          <p:spPr>
            <a:xfrm>
              <a:off x="573285" y="5714170"/>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Free to manage Azure costs</a:t>
              </a:r>
            </a:p>
          </p:txBody>
        </p:sp>
      </p:grpSp>
      <p:grpSp>
        <p:nvGrpSpPr>
          <p:cNvPr id="25" name="Group 24">
            <a:extLst>
              <a:ext uri="{FF2B5EF4-FFF2-40B4-BE49-F238E27FC236}">
                <a16:creationId xmlns:a16="http://schemas.microsoft.com/office/drawing/2014/main" id="{94667865-63B2-461E-A5F6-EFDA61D61304}"/>
              </a:ext>
            </a:extLst>
          </p:cNvPr>
          <p:cNvGrpSpPr/>
          <p:nvPr/>
        </p:nvGrpSpPr>
        <p:grpSpPr>
          <a:xfrm flipH="1">
            <a:off x="-5855" y="1791818"/>
            <a:ext cx="1927122" cy="627829"/>
            <a:chOff x="10175710" y="290354"/>
            <a:chExt cx="2260765" cy="640418"/>
          </a:xfrm>
          <a:solidFill>
            <a:srgbClr val="D83B01"/>
          </a:solidFill>
          <a:effectLst>
            <a:outerShdw blurRad="190500" dist="38100" dir="3600000" algn="ctr" rotWithShape="0">
              <a:srgbClr val="000000">
                <a:alpha val="21000"/>
              </a:srgbClr>
            </a:outerShdw>
          </a:effectLst>
        </p:grpSpPr>
        <p:sp>
          <p:nvSpPr>
            <p:cNvPr id="26" name="Rectangle 25">
              <a:extLst>
                <a:ext uri="{FF2B5EF4-FFF2-40B4-BE49-F238E27FC236}">
                  <a16:creationId xmlns:a16="http://schemas.microsoft.com/office/drawing/2014/main" id="{84B6B9C2-5C52-49D3-9383-61F8CEAFB10E}"/>
                </a:ext>
              </a:extLst>
            </p:cNvPr>
            <p:cNvSpPr/>
            <p:nvPr/>
          </p:nvSpPr>
          <p:spPr bwMode="auto">
            <a:xfrm>
              <a:off x="10461729" y="290356"/>
              <a:ext cx="1974746" cy="640416"/>
            </a:xfrm>
            <a:prstGeom prst="rect">
              <a:avLst/>
            </a:prstGeom>
            <a:grpFill/>
            <a:ln>
              <a:noFill/>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NEW</a:t>
              </a:r>
            </a:p>
          </p:txBody>
        </p:sp>
        <p:sp>
          <p:nvSpPr>
            <p:cNvPr id="27" name="Isosceles Triangle 26">
              <a:extLst>
                <a:ext uri="{FF2B5EF4-FFF2-40B4-BE49-F238E27FC236}">
                  <a16:creationId xmlns:a16="http://schemas.microsoft.com/office/drawing/2014/main" id="{B0924AC9-4A82-4397-B909-1B0299207BCB}"/>
                </a:ext>
              </a:extLst>
            </p:cNvPr>
            <p:cNvSpPr/>
            <p:nvPr/>
          </p:nvSpPr>
          <p:spPr bwMode="auto">
            <a:xfrm rot="16200000">
              <a:off x="9998512" y="467552"/>
              <a:ext cx="640415" cy="286019"/>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7DA154CE-A18B-43D3-86B9-FD5911A1D426}"/>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29" name="Group 28">
              <a:extLst>
                <a:ext uri="{FF2B5EF4-FFF2-40B4-BE49-F238E27FC236}">
                  <a16:creationId xmlns:a16="http://schemas.microsoft.com/office/drawing/2014/main" id="{FA486190-AE83-4692-926B-6A8A0F8DAE96}"/>
                </a:ext>
              </a:extLst>
            </p:cNvPr>
            <p:cNvGrpSpPr/>
            <p:nvPr/>
          </p:nvGrpSpPr>
          <p:grpSpPr>
            <a:xfrm>
              <a:off x="4375115" y="1833845"/>
              <a:ext cx="7584156" cy="5023183"/>
              <a:chOff x="4569387" y="1859015"/>
              <a:chExt cx="7737332" cy="5124635"/>
            </a:xfrm>
          </p:grpSpPr>
          <p:sp>
            <p:nvSpPr>
              <p:cNvPr id="32" name="Rectangle 31">
                <a:extLst>
                  <a:ext uri="{FF2B5EF4-FFF2-40B4-BE49-F238E27FC236}">
                    <a16:creationId xmlns:a16="http://schemas.microsoft.com/office/drawing/2014/main" id="{09601F42-18FD-4F89-8440-05E42C3F1E38}"/>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 name="Picture 32">
                <a:extLst>
                  <a:ext uri="{FF2B5EF4-FFF2-40B4-BE49-F238E27FC236}">
                    <a16:creationId xmlns:a16="http://schemas.microsoft.com/office/drawing/2014/main" id="{92A14FDF-4972-47A4-8F07-0556114273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30" name="Picture 29">
              <a:extLst>
                <a:ext uri="{FF2B5EF4-FFF2-40B4-BE49-F238E27FC236}">
                  <a16:creationId xmlns:a16="http://schemas.microsoft.com/office/drawing/2014/main" id="{D6E07F55-2496-4480-B0A4-9D00D3132765}"/>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31" name="Rectangle 30">
              <a:extLst>
                <a:ext uri="{FF2B5EF4-FFF2-40B4-BE49-F238E27FC236}">
                  <a16:creationId xmlns:a16="http://schemas.microsoft.com/office/drawing/2014/main" id="{E2783A5E-4E6F-459D-A230-87A3968AA403}"/>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4" name="Title 33">
            <a:extLst>
              <a:ext uri="{FF2B5EF4-FFF2-40B4-BE49-F238E27FC236}">
                <a16:creationId xmlns:a16="http://schemas.microsoft.com/office/drawing/2014/main" id="{175386DE-68FD-4034-A37F-4B3E0F1933A5}"/>
              </a:ext>
            </a:extLst>
          </p:cNvPr>
          <p:cNvSpPr>
            <a:spLocks noGrp="1"/>
          </p:cNvSpPr>
          <p:nvPr>
            <p:ph type="title"/>
          </p:nvPr>
        </p:nvSpPr>
        <p:spPr>
          <a:xfrm>
            <a:off x="588263" y="457200"/>
            <a:ext cx="11018520" cy="861774"/>
          </a:xfrm>
        </p:spPr>
        <p:txBody>
          <a:bodyPr/>
          <a:lstStyle/>
          <a:p>
            <a:r>
              <a:rPr lang="en-US"/>
              <a:t>Azure Cost Management</a:t>
            </a:r>
            <a:br>
              <a:rPr lang="en-US"/>
            </a:br>
            <a:r>
              <a:rPr lang="en-US" sz="2000">
                <a:latin typeface="+mn-lt"/>
              </a:rPr>
              <a:t>Built into Azure</a:t>
            </a:r>
          </a:p>
        </p:txBody>
      </p:sp>
      <p:grpSp>
        <p:nvGrpSpPr>
          <p:cNvPr id="21" name="Group 20">
            <a:extLst>
              <a:ext uri="{FF2B5EF4-FFF2-40B4-BE49-F238E27FC236}">
                <a16:creationId xmlns:a16="http://schemas.microsoft.com/office/drawing/2014/main" id="{C696C407-7C33-414E-A688-3DD4A8197792}"/>
              </a:ext>
            </a:extLst>
          </p:cNvPr>
          <p:cNvGrpSpPr/>
          <p:nvPr/>
        </p:nvGrpSpPr>
        <p:grpSpPr>
          <a:xfrm>
            <a:off x="10859579" y="284370"/>
            <a:ext cx="967408" cy="967408"/>
            <a:chOff x="5748213" y="1517302"/>
            <a:chExt cx="4478502" cy="4478502"/>
          </a:xfrm>
        </p:grpSpPr>
        <p:sp>
          <p:nvSpPr>
            <p:cNvPr id="22" name="Freeform: Shape 21">
              <a:extLst>
                <a:ext uri="{FF2B5EF4-FFF2-40B4-BE49-F238E27FC236}">
                  <a16:creationId xmlns:a16="http://schemas.microsoft.com/office/drawing/2014/main" id="{3BB51432-B3FE-44F6-B224-DAF3D19983D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24" name="Graphic 23">
              <a:extLst>
                <a:ext uri="{FF2B5EF4-FFF2-40B4-BE49-F238E27FC236}">
                  <a16:creationId xmlns:a16="http://schemas.microsoft.com/office/drawing/2014/main" id="{C4B69A87-6227-4444-A532-2FB2569E50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5" name="Group 34">
              <a:extLst>
                <a:ext uri="{FF2B5EF4-FFF2-40B4-BE49-F238E27FC236}">
                  <a16:creationId xmlns:a16="http://schemas.microsoft.com/office/drawing/2014/main" id="{09CD8C77-7CB9-453D-8A6B-4352067BDA0D}"/>
                </a:ext>
              </a:extLst>
            </p:cNvPr>
            <p:cNvGrpSpPr/>
            <p:nvPr/>
          </p:nvGrpSpPr>
          <p:grpSpPr>
            <a:xfrm>
              <a:off x="9092435" y="4283285"/>
              <a:ext cx="703162" cy="967390"/>
              <a:chOff x="8911800" y="4290925"/>
              <a:chExt cx="717262" cy="986788"/>
            </a:xfrm>
          </p:grpSpPr>
          <p:sp>
            <p:nvSpPr>
              <p:cNvPr id="36" name="Arrow: Right 35">
                <a:extLst>
                  <a:ext uri="{FF2B5EF4-FFF2-40B4-BE49-F238E27FC236}">
                    <a16:creationId xmlns:a16="http://schemas.microsoft.com/office/drawing/2014/main" id="{88E3F1A6-FF7C-4CFB-A091-3E84C85595DD}"/>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7" name="Rectangle 36">
                <a:extLst>
                  <a:ext uri="{FF2B5EF4-FFF2-40B4-BE49-F238E27FC236}">
                    <a16:creationId xmlns:a16="http://schemas.microsoft.com/office/drawing/2014/main" id="{0D849B4B-0DE5-4040-939C-FC3EC260613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28756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nodeType="withEffect">
                                  <p:stCondLst>
                                    <p:cond delay="0"/>
                                  </p:stCondLst>
                                  <p:childTnLst>
                                    <p:animMotion origin="layout" path="M -3.75E-6 1.48148E-6 L -3.75E-6 -0.03033 " pathEditMode="relative" rAng="0" ptsTypes="AA">
                                      <p:cBhvr>
                                        <p:cTn id="13" dur="750" spd="-100000" fill="hold"/>
                                        <p:tgtEl>
                                          <p:spTgt spid="2"/>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57DFE5-281C-4145-B751-AFCA51240F4D}"/>
              </a:ext>
            </a:extLst>
          </p:cNvPr>
          <p:cNvSpPr>
            <a:spLocks noGrp="1"/>
          </p:cNvSpPr>
          <p:nvPr>
            <p:ph type="title"/>
          </p:nvPr>
        </p:nvSpPr>
        <p:spPr>
          <a:xfrm>
            <a:off x="588263" y="457200"/>
            <a:ext cx="11018520" cy="1107996"/>
          </a:xfrm>
        </p:spPr>
        <p:txBody>
          <a:bodyPr/>
          <a:lstStyle/>
          <a:p>
            <a:r>
              <a:rPr lang="en-US">
                <a:solidFill>
                  <a:schemeClr val="accent1"/>
                </a:solidFill>
              </a:rPr>
              <a:t>Continuous</a:t>
            </a:r>
            <a:r>
              <a:rPr lang="en-US"/>
              <a:t> cost optimization process</a:t>
            </a:r>
            <a:br>
              <a:rPr lang="en-US"/>
            </a:br>
            <a:endParaRPr lang="en-US"/>
          </a:p>
        </p:txBody>
      </p:sp>
      <p:sp>
        <p:nvSpPr>
          <p:cNvPr id="56" name="Freeform: Shape 55">
            <a:extLst>
              <a:ext uri="{FF2B5EF4-FFF2-40B4-BE49-F238E27FC236}">
                <a16:creationId xmlns:a16="http://schemas.microsoft.com/office/drawing/2014/main" id="{563E4BA9-7B02-4EDF-94A1-370E66E45E5E}"/>
              </a:ext>
            </a:extLst>
          </p:cNvPr>
          <p:cNvSpPr/>
          <p:nvPr/>
        </p:nvSpPr>
        <p:spPr>
          <a:xfrm>
            <a:off x="1197686" y="2434357"/>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Management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4161FA98-DD1C-4B4B-8701-5A772E3E2707}"/>
              </a:ext>
            </a:extLst>
          </p:cNvPr>
          <p:cNvSpPr/>
          <p:nvPr/>
        </p:nvSpPr>
        <p:spPr>
          <a:xfrm>
            <a:off x="1197686" y="3607531"/>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Finance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A47C293-1F5A-4718-9D1D-A275EA3C166C}"/>
              </a:ext>
            </a:extLst>
          </p:cNvPr>
          <p:cNvSpPr/>
          <p:nvPr/>
        </p:nvSpPr>
        <p:spPr>
          <a:xfrm>
            <a:off x="1197686" y="4780705"/>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App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cxnSp>
        <p:nvCxnSpPr>
          <p:cNvPr id="73" name="Straight Connector 72">
            <a:extLst>
              <a:ext uri="{FF2B5EF4-FFF2-40B4-BE49-F238E27FC236}">
                <a16:creationId xmlns:a16="http://schemas.microsoft.com/office/drawing/2014/main" id="{05B03B10-421B-45A4-9FAB-3750E2C11D78}"/>
              </a:ext>
            </a:extLst>
          </p:cNvPr>
          <p:cNvCxnSpPr>
            <a:cxnSpLocks/>
          </p:cNvCxnSpPr>
          <p:nvPr/>
        </p:nvCxnSpPr>
        <p:spPr>
          <a:xfrm>
            <a:off x="1616663" y="2910077"/>
            <a:ext cx="2858817"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FF13C7E-CCE4-4543-A67F-004D957E806C}"/>
              </a:ext>
            </a:extLst>
          </p:cNvPr>
          <p:cNvCxnSpPr>
            <a:cxnSpLocks/>
          </p:cNvCxnSpPr>
          <p:nvPr/>
        </p:nvCxnSpPr>
        <p:spPr>
          <a:xfrm>
            <a:off x="1616663" y="4047031"/>
            <a:ext cx="2858817"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7BB822C-F299-4A8C-B390-C7555086FB62}"/>
              </a:ext>
            </a:extLst>
          </p:cNvPr>
          <p:cNvCxnSpPr>
            <a:cxnSpLocks/>
          </p:cNvCxnSpPr>
          <p:nvPr/>
        </p:nvCxnSpPr>
        <p:spPr>
          <a:xfrm>
            <a:off x="1616663" y="5240871"/>
            <a:ext cx="2858817"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3FDF30FA-BCA4-4FCC-A7F5-11735B837730}"/>
              </a:ext>
            </a:extLst>
          </p:cNvPr>
          <p:cNvPicPr>
            <a:picLocks noChangeAspect="1"/>
          </p:cNvPicPr>
          <p:nvPr/>
        </p:nvPicPr>
        <p:blipFill>
          <a:blip r:embed="rId2"/>
          <a:stretch>
            <a:fillRect/>
          </a:stretch>
        </p:blipFill>
        <p:spPr>
          <a:xfrm>
            <a:off x="3962560" y="1999137"/>
            <a:ext cx="423660" cy="423660"/>
          </a:xfrm>
          <a:prstGeom prst="rect">
            <a:avLst/>
          </a:prstGeom>
        </p:spPr>
      </p:pic>
      <p:pic>
        <p:nvPicPr>
          <p:cNvPr id="32" name="Picture 31">
            <a:extLst>
              <a:ext uri="{FF2B5EF4-FFF2-40B4-BE49-F238E27FC236}">
                <a16:creationId xmlns:a16="http://schemas.microsoft.com/office/drawing/2014/main" id="{77125449-0DD6-4634-AB7D-116F41A5F77B}"/>
              </a:ext>
            </a:extLst>
          </p:cNvPr>
          <p:cNvPicPr>
            <a:picLocks noChangeAspect="1"/>
          </p:cNvPicPr>
          <p:nvPr/>
        </p:nvPicPr>
        <p:blipFill>
          <a:blip r:embed="rId3"/>
          <a:stretch>
            <a:fillRect/>
          </a:stretch>
        </p:blipFill>
        <p:spPr>
          <a:xfrm>
            <a:off x="3962560" y="3241593"/>
            <a:ext cx="423660" cy="423660"/>
          </a:xfrm>
          <a:prstGeom prst="rect">
            <a:avLst/>
          </a:prstGeom>
        </p:spPr>
      </p:pic>
      <p:pic>
        <p:nvPicPr>
          <p:cNvPr id="33" name="Picture 32">
            <a:extLst>
              <a:ext uri="{FF2B5EF4-FFF2-40B4-BE49-F238E27FC236}">
                <a16:creationId xmlns:a16="http://schemas.microsoft.com/office/drawing/2014/main" id="{24D689F5-726D-4679-ADE9-F4527FAECB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6467" y="4389583"/>
            <a:ext cx="453613" cy="453613"/>
          </a:xfrm>
          <a:prstGeom prst="rect">
            <a:avLst/>
          </a:prstGeom>
        </p:spPr>
      </p:pic>
      <p:sp>
        <p:nvSpPr>
          <p:cNvPr id="25" name="Freeform: Shape 24">
            <a:extLst>
              <a:ext uri="{FF2B5EF4-FFF2-40B4-BE49-F238E27FC236}">
                <a16:creationId xmlns:a16="http://schemas.microsoft.com/office/drawing/2014/main" id="{9C9251FB-8C06-4EE4-A3A7-5162B18BF02A}"/>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1440075" tIns="3099879" rIns="1386760" bIns="594051" numCol="1" spcCol="1270" anchor="ctr" anchorCtr="0">
            <a:noAutofit/>
          </a:bodyPr>
          <a:lstStyle/>
          <a:p>
            <a:pPr algn="ctr" defTabSz="914192">
              <a:lnSpc>
                <a:spcPct val="90000"/>
              </a:lnSpc>
              <a:spcBef>
                <a:spcPct val="0"/>
              </a:spcBef>
              <a:spcAft>
                <a:spcPct val="35000"/>
              </a:spcAft>
              <a:defRPr/>
            </a:pPr>
            <a:r>
              <a:rPr lang="en-US" sz="1730" kern="0">
                <a:solidFill>
                  <a:srgbClr val="0078D4"/>
                </a:solidFill>
                <a:latin typeface="Segoe UI Semibold"/>
              </a:rPr>
              <a:t>Accountability</a:t>
            </a:r>
          </a:p>
        </p:txBody>
      </p:sp>
      <p:sp>
        <p:nvSpPr>
          <p:cNvPr id="26" name="Freeform: Shape 25">
            <a:extLst>
              <a:ext uri="{FF2B5EF4-FFF2-40B4-BE49-F238E27FC236}">
                <a16:creationId xmlns:a16="http://schemas.microsoft.com/office/drawing/2014/main" id="{CFAEF054-830D-4BC0-ADF6-25BC7E34DD7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2778917" tIns="1169114" rIns="717140" bIns="2416696" numCol="1" spcCol="1270" anchor="ctr" anchorCtr="0">
            <a:noAutofit/>
          </a:bodyPr>
          <a:lstStyle/>
          <a:p>
            <a:pPr algn="ctr" defTabSz="914192">
              <a:lnSpc>
                <a:spcPct val="90000"/>
              </a:lnSpc>
              <a:spcBef>
                <a:spcPct val="0"/>
              </a:spcBef>
              <a:spcAft>
                <a:spcPct val="35000"/>
              </a:spcAft>
              <a:defRPr/>
            </a:pPr>
            <a:r>
              <a:rPr lang="en-US" sz="1730" kern="0">
                <a:solidFill>
                  <a:srgbClr val="0078D4"/>
                </a:solidFill>
                <a:latin typeface="Segoe UI Semibold"/>
              </a:rPr>
              <a:t>Visibility</a:t>
            </a:r>
          </a:p>
        </p:txBody>
      </p:sp>
      <p:sp>
        <p:nvSpPr>
          <p:cNvPr id="27" name="Freeform: Shape 26">
            <a:extLst>
              <a:ext uri="{FF2B5EF4-FFF2-40B4-BE49-F238E27FC236}">
                <a16:creationId xmlns:a16="http://schemas.microsoft.com/office/drawing/2014/main" id="{13CD63B2-95F2-4D3F-9B48-DF7B545D6B08}"/>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448212" tIns="1169114" rIns="2509989" bIns="2416696" numCol="1" spcCol="1270" anchor="ctr" anchorCtr="0">
            <a:noAutofit/>
          </a:bodyPr>
          <a:lstStyle/>
          <a:p>
            <a:pPr algn="ctr" defTabSz="914192">
              <a:lnSpc>
                <a:spcPct val="90000"/>
              </a:lnSpc>
              <a:spcBef>
                <a:spcPct val="0"/>
              </a:spcBef>
              <a:spcAft>
                <a:spcPct val="35000"/>
              </a:spcAft>
              <a:defRPr/>
            </a:pPr>
            <a:r>
              <a:rPr lang="en-US" sz="1730" kern="0">
                <a:solidFill>
                  <a:srgbClr val="0078D4"/>
                </a:solidFill>
                <a:latin typeface="Segoe UI Semibold"/>
              </a:rPr>
              <a:t>Optimization</a:t>
            </a:r>
          </a:p>
        </p:txBody>
      </p:sp>
      <p:pic>
        <p:nvPicPr>
          <p:cNvPr id="28" name="Graphic 27">
            <a:extLst>
              <a:ext uri="{FF2B5EF4-FFF2-40B4-BE49-F238E27FC236}">
                <a16:creationId xmlns:a16="http://schemas.microsoft.com/office/drawing/2014/main" id="{58EB6CCC-2386-409A-871F-C9984D24E3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9278" y="3294000"/>
            <a:ext cx="1021301" cy="998875"/>
          </a:xfrm>
          <a:prstGeom prst="rect">
            <a:avLst/>
          </a:prstGeom>
        </p:spPr>
      </p:pic>
      <p:grpSp>
        <p:nvGrpSpPr>
          <p:cNvPr id="29" name="Group 28">
            <a:extLst>
              <a:ext uri="{FF2B5EF4-FFF2-40B4-BE49-F238E27FC236}">
                <a16:creationId xmlns:a16="http://schemas.microsoft.com/office/drawing/2014/main" id="{16D04775-16B3-4647-B40D-D1DF79CB326F}"/>
              </a:ext>
            </a:extLst>
          </p:cNvPr>
          <p:cNvGrpSpPr/>
          <p:nvPr/>
        </p:nvGrpSpPr>
        <p:grpSpPr>
          <a:xfrm>
            <a:off x="5997430" y="4075238"/>
            <a:ext cx="739809" cy="1002137"/>
            <a:chOff x="5754733" y="4078706"/>
            <a:chExt cx="754644" cy="1022232"/>
          </a:xfrm>
        </p:grpSpPr>
        <p:sp>
          <p:nvSpPr>
            <p:cNvPr id="30" name="Arrow: Right 29">
              <a:extLst>
                <a:ext uri="{FF2B5EF4-FFF2-40B4-BE49-F238E27FC236}">
                  <a16:creationId xmlns:a16="http://schemas.microsoft.com/office/drawing/2014/main" id="{74511056-4309-418E-8AC3-62BC9C7F0457}"/>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730" kern="0" err="1">
                <a:solidFill>
                  <a:srgbClr val="0078D4"/>
                </a:solidFill>
                <a:latin typeface="Segoe UI Semibold"/>
              </a:endParaRPr>
            </a:p>
          </p:txBody>
        </p:sp>
        <p:sp>
          <p:nvSpPr>
            <p:cNvPr id="34" name="Rectangle 33">
              <a:extLst>
                <a:ext uri="{FF2B5EF4-FFF2-40B4-BE49-F238E27FC236}">
                  <a16:creationId xmlns:a16="http://schemas.microsoft.com/office/drawing/2014/main" id="{B601A503-A00F-41F2-B58C-6F73DFC9483F}"/>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5F25B0AF-C6CA-4787-B2EB-35CB332CECC8}"/>
              </a:ext>
            </a:extLst>
          </p:cNvPr>
          <p:cNvGrpSpPr/>
          <p:nvPr/>
        </p:nvGrpSpPr>
        <p:grpSpPr>
          <a:xfrm>
            <a:off x="9092435" y="4283285"/>
            <a:ext cx="703162" cy="967390"/>
            <a:chOff x="8911800" y="4290925"/>
            <a:chExt cx="717262" cy="986788"/>
          </a:xfrm>
        </p:grpSpPr>
        <p:sp>
          <p:nvSpPr>
            <p:cNvPr id="36" name="Arrow: Right 35">
              <a:extLst>
                <a:ext uri="{FF2B5EF4-FFF2-40B4-BE49-F238E27FC236}">
                  <a16:creationId xmlns:a16="http://schemas.microsoft.com/office/drawing/2014/main" id="{27A6E7FF-D719-49B5-81BA-5DC8914F639C}"/>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730" kern="0" err="1">
                <a:solidFill>
                  <a:srgbClr val="0078D4"/>
                </a:solidFill>
                <a:latin typeface="Segoe UI Semibold"/>
              </a:endParaRPr>
            </a:p>
          </p:txBody>
        </p:sp>
        <p:sp>
          <p:nvSpPr>
            <p:cNvPr id="37" name="Rectangle 36">
              <a:extLst>
                <a:ext uri="{FF2B5EF4-FFF2-40B4-BE49-F238E27FC236}">
                  <a16:creationId xmlns:a16="http://schemas.microsoft.com/office/drawing/2014/main" id="{8C1C3ECA-40EB-4695-A057-5BA14FC7661B}"/>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355D06DF-26A9-48F4-B110-82B05E84E62A}"/>
              </a:ext>
            </a:extLst>
          </p:cNvPr>
          <p:cNvGrpSpPr/>
          <p:nvPr/>
        </p:nvGrpSpPr>
        <p:grpSpPr>
          <a:xfrm>
            <a:off x="7600695" y="1676628"/>
            <a:ext cx="978160" cy="640916"/>
            <a:chOff x="7390147" y="1631999"/>
            <a:chExt cx="997774" cy="653768"/>
          </a:xfrm>
        </p:grpSpPr>
        <p:sp>
          <p:nvSpPr>
            <p:cNvPr id="40" name="Arrow: Right 39">
              <a:extLst>
                <a:ext uri="{FF2B5EF4-FFF2-40B4-BE49-F238E27FC236}">
                  <a16:creationId xmlns:a16="http://schemas.microsoft.com/office/drawing/2014/main" id="{F463C246-298F-4F12-A117-A3F0991BF44F}"/>
                </a:ext>
              </a:extLst>
            </p:cNvPr>
            <p:cNvSpPr/>
            <p:nvPr/>
          </p:nvSpPr>
          <p:spPr bwMode="auto">
            <a:xfrm>
              <a:off x="7729117" y="1631999"/>
              <a:ext cx="658804"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730" kern="0" err="1">
                <a:solidFill>
                  <a:srgbClr val="0078D4"/>
                </a:solidFill>
                <a:latin typeface="Segoe UI Semibold"/>
              </a:endParaRPr>
            </a:p>
          </p:txBody>
        </p:sp>
        <p:sp>
          <p:nvSpPr>
            <p:cNvPr id="41" name="Rectangle 40">
              <a:extLst>
                <a:ext uri="{FF2B5EF4-FFF2-40B4-BE49-F238E27FC236}">
                  <a16:creationId xmlns:a16="http://schemas.microsoft.com/office/drawing/2014/main" id="{978ED5E7-EBB8-4261-BF61-FD5E933DAFA6}"/>
                </a:ext>
              </a:extLst>
            </p:cNvPr>
            <p:cNvSpPr/>
            <p:nvPr/>
          </p:nvSpPr>
          <p:spPr bwMode="auto">
            <a:xfrm rot="16200000">
              <a:off x="7544957" y="1632132"/>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173527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750" fill="hold"/>
                                        <p:tgtEl>
                                          <p:spTgt spid="56"/>
                                        </p:tgtEl>
                                        <p:attrNameLst>
                                          <p:attrName>ppt_x</p:attrName>
                                        </p:attrNameLst>
                                      </p:cBhvr>
                                      <p:tavLst>
                                        <p:tav tm="0">
                                          <p:val>
                                            <p:strVal val="0-#ppt_w/2"/>
                                          </p:val>
                                        </p:tav>
                                        <p:tav tm="100000">
                                          <p:val>
                                            <p:strVal val="#ppt_x"/>
                                          </p:val>
                                        </p:tav>
                                      </p:tavLst>
                                    </p:anim>
                                    <p:anim calcmode="lin" valueType="num">
                                      <p:cBhvr additive="base">
                                        <p:cTn id="8" dur="75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750" fill="hold"/>
                                        <p:tgtEl>
                                          <p:spTgt spid="73"/>
                                        </p:tgtEl>
                                        <p:attrNameLst>
                                          <p:attrName>ppt_x</p:attrName>
                                        </p:attrNameLst>
                                      </p:cBhvr>
                                      <p:tavLst>
                                        <p:tav tm="0">
                                          <p:val>
                                            <p:strVal val="0-#ppt_w/2"/>
                                          </p:val>
                                        </p:tav>
                                        <p:tav tm="100000">
                                          <p:val>
                                            <p:strVal val="#ppt_x"/>
                                          </p:val>
                                        </p:tav>
                                      </p:tavLst>
                                    </p:anim>
                                    <p:anim calcmode="lin" valueType="num">
                                      <p:cBhvr additive="base">
                                        <p:cTn id="12" dur="750" fill="hold"/>
                                        <p:tgtEl>
                                          <p:spTgt spid="7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0-#ppt_w/2"/>
                                          </p:val>
                                        </p:tav>
                                        <p:tav tm="100000">
                                          <p:val>
                                            <p:strVal val="#ppt_x"/>
                                          </p:val>
                                        </p:tav>
                                      </p:tavLst>
                                    </p:anim>
                                    <p:anim calcmode="lin" valueType="num">
                                      <p:cBhvr additive="base">
                                        <p:cTn id="16" dur="75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750" fill="hold"/>
                                        <p:tgtEl>
                                          <p:spTgt spid="57"/>
                                        </p:tgtEl>
                                        <p:attrNameLst>
                                          <p:attrName>ppt_x</p:attrName>
                                        </p:attrNameLst>
                                      </p:cBhvr>
                                      <p:tavLst>
                                        <p:tav tm="0">
                                          <p:val>
                                            <p:strVal val="0-#ppt_w/2"/>
                                          </p:val>
                                        </p:tav>
                                        <p:tav tm="100000">
                                          <p:val>
                                            <p:strVal val="#ppt_x"/>
                                          </p:val>
                                        </p:tav>
                                      </p:tavLst>
                                    </p:anim>
                                    <p:anim calcmode="lin" valueType="num">
                                      <p:cBhvr additive="base">
                                        <p:cTn id="20" dur="750" fill="hold"/>
                                        <p:tgtEl>
                                          <p:spTgt spid="57"/>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25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750" fill="hold"/>
                                        <p:tgtEl>
                                          <p:spTgt spid="75"/>
                                        </p:tgtEl>
                                        <p:attrNameLst>
                                          <p:attrName>ppt_x</p:attrName>
                                        </p:attrNameLst>
                                      </p:cBhvr>
                                      <p:tavLst>
                                        <p:tav tm="0">
                                          <p:val>
                                            <p:strVal val="0-#ppt_w/2"/>
                                          </p:val>
                                        </p:tav>
                                        <p:tav tm="100000">
                                          <p:val>
                                            <p:strVal val="#ppt_x"/>
                                          </p:val>
                                        </p:tav>
                                      </p:tavLst>
                                    </p:anim>
                                    <p:anim calcmode="lin" valueType="num">
                                      <p:cBhvr additive="base">
                                        <p:cTn id="24" dur="750" fill="hold"/>
                                        <p:tgtEl>
                                          <p:spTgt spid="75"/>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750" fill="hold"/>
                                        <p:tgtEl>
                                          <p:spTgt spid="32"/>
                                        </p:tgtEl>
                                        <p:attrNameLst>
                                          <p:attrName>ppt_x</p:attrName>
                                        </p:attrNameLst>
                                      </p:cBhvr>
                                      <p:tavLst>
                                        <p:tav tm="0">
                                          <p:val>
                                            <p:strVal val="0-#ppt_w/2"/>
                                          </p:val>
                                        </p:tav>
                                        <p:tav tm="100000">
                                          <p:val>
                                            <p:strVal val="#ppt_x"/>
                                          </p:val>
                                        </p:tav>
                                      </p:tavLst>
                                    </p:anim>
                                    <p:anim calcmode="lin" valueType="num">
                                      <p:cBhvr additive="base">
                                        <p:cTn id="28" dur="750" fill="hold"/>
                                        <p:tgtEl>
                                          <p:spTgt spid="32"/>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50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750" fill="hold"/>
                                        <p:tgtEl>
                                          <p:spTgt spid="58"/>
                                        </p:tgtEl>
                                        <p:attrNameLst>
                                          <p:attrName>ppt_x</p:attrName>
                                        </p:attrNameLst>
                                      </p:cBhvr>
                                      <p:tavLst>
                                        <p:tav tm="0">
                                          <p:val>
                                            <p:strVal val="0-#ppt_w/2"/>
                                          </p:val>
                                        </p:tav>
                                        <p:tav tm="100000">
                                          <p:val>
                                            <p:strVal val="#ppt_x"/>
                                          </p:val>
                                        </p:tav>
                                      </p:tavLst>
                                    </p:anim>
                                    <p:anim calcmode="lin" valueType="num">
                                      <p:cBhvr additive="base">
                                        <p:cTn id="32" dur="750" fill="hold"/>
                                        <p:tgtEl>
                                          <p:spTgt spid="58"/>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50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750" fill="hold"/>
                                        <p:tgtEl>
                                          <p:spTgt spid="76"/>
                                        </p:tgtEl>
                                        <p:attrNameLst>
                                          <p:attrName>ppt_x</p:attrName>
                                        </p:attrNameLst>
                                      </p:cBhvr>
                                      <p:tavLst>
                                        <p:tav tm="0">
                                          <p:val>
                                            <p:strVal val="0-#ppt_w/2"/>
                                          </p:val>
                                        </p:tav>
                                        <p:tav tm="100000">
                                          <p:val>
                                            <p:strVal val="#ppt_x"/>
                                          </p:val>
                                        </p:tav>
                                      </p:tavLst>
                                    </p:anim>
                                    <p:anim calcmode="lin" valueType="num">
                                      <p:cBhvr additive="base">
                                        <p:cTn id="36" dur="750" fill="hold"/>
                                        <p:tgtEl>
                                          <p:spTgt spid="76"/>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5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ppt_y"/>
                                          </p:val>
                                        </p:tav>
                                        <p:tav tm="100000">
                                          <p:val>
                                            <p:strVal val="#ppt_y"/>
                                          </p:val>
                                        </p:tav>
                                      </p:tavLst>
                                    </p:anim>
                                  </p:childTnLst>
                                </p:cTn>
                              </p:par>
                            </p:childTnLst>
                          </p:cTn>
                        </p:par>
                        <p:par>
                          <p:cTn id="41" fill="hold">
                            <p:stCondLst>
                              <p:cond delay="1250"/>
                            </p:stCondLst>
                            <p:childTnLst>
                              <p:par>
                                <p:cTn id="42" presetID="10" presetClass="entr" presetSubtype="0" fill="hold"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par>
                          <p:cTn id="45" fill="hold">
                            <p:stCondLst>
                              <p:cond delay="1750"/>
                            </p:stCondLst>
                            <p:childTnLst>
                              <p:par>
                                <p:cTn id="46" presetID="10" presetClass="entr" presetSubtype="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225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par>
                          <p:cTn id="59" fill="hold">
                            <p:stCondLst>
                              <p:cond delay="2750"/>
                            </p:stCondLst>
                            <p:childTnLst>
                              <p:par>
                                <p:cTn id="60" presetID="10" presetClass="entr" presetSubtype="0"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25" grpId="0" animBg="1"/>
      <p:bldP spid="26" grpId="0" animBg="1"/>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93FE687-E66E-48EC-896A-E738C2D63B32}"/>
              </a:ext>
            </a:extLst>
          </p:cNvPr>
          <p:cNvSpPr/>
          <p:nvPr/>
        </p:nvSpPr>
        <p:spPr bwMode="auto">
          <a:xfrm>
            <a:off x="3892731" y="1645920"/>
            <a:ext cx="4297680" cy="2168434"/>
          </a:xfrm>
          <a:custGeom>
            <a:avLst/>
            <a:gdLst>
              <a:gd name="connsiteX0" fmla="*/ 13063 w 4297680"/>
              <a:gd name="connsiteY0" fmla="*/ 0 h 2168434"/>
              <a:gd name="connsiteX1" fmla="*/ 4297680 w 4297680"/>
              <a:gd name="connsiteY1" fmla="*/ 2168434 h 2168434"/>
              <a:gd name="connsiteX2" fmla="*/ 0 w 4297680"/>
              <a:gd name="connsiteY2" fmla="*/ 1789611 h 2168434"/>
              <a:gd name="connsiteX3" fmla="*/ 13063 w 4297680"/>
              <a:gd name="connsiteY3" fmla="*/ 0 h 2168434"/>
            </a:gdLst>
            <a:ahLst/>
            <a:cxnLst>
              <a:cxn ang="0">
                <a:pos x="connsiteX0" y="connsiteY0"/>
              </a:cxn>
              <a:cxn ang="0">
                <a:pos x="connsiteX1" y="connsiteY1"/>
              </a:cxn>
              <a:cxn ang="0">
                <a:pos x="connsiteX2" y="connsiteY2"/>
              </a:cxn>
              <a:cxn ang="0">
                <a:pos x="connsiteX3" y="connsiteY3"/>
              </a:cxn>
            </a:cxnLst>
            <a:rect l="l" t="t" r="r" b="b"/>
            <a:pathLst>
              <a:path w="4297680" h="2168434">
                <a:moveTo>
                  <a:pt x="13063" y="0"/>
                </a:moveTo>
                <a:lnTo>
                  <a:pt x="4297680" y="2168434"/>
                </a:lnTo>
                <a:lnTo>
                  <a:pt x="0" y="1789611"/>
                </a:lnTo>
                <a:cubicBezTo>
                  <a:pt x="4354" y="1193074"/>
                  <a:pt x="8709" y="596537"/>
                  <a:pt x="1306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509EA3C3-BB72-452D-9FA0-DACD1433E328}"/>
              </a:ext>
            </a:extLst>
          </p:cNvPr>
          <p:cNvSpPr/>
          <p:nvPr/>
        </p:nvSpPr>
        <p:spPr bwMode="auto">
          <a:xfrm>
            <a:off x="3879669" y="3827417"/>
            <a:ext cx="4219302" cy="2312126"/>
          </a:xfrm>
          <a:custGeom>
            <a:avLst/>
            <a:gdLst>
              <a:gd name="connsiteX0" fmla="*/ 0 w 4219302"/>
              <a:gd name="connsiteY0" fmla="*/ 535577 h 2312126"/>
              <a:gd name="connsiteX1" fmla="*/ 13062 w 4219302"/>
              <a:gd name="connsiteY1" fmla="*/ 2312126 h 2312126"/>
              <a:gd name="connsiteX2" fmla="*/ 4219302 w 4219302"/>
              <a:gd name="connsiteY2" fmla="*/ 0 h 2312126"/>
              <a:gd name="connsiteX3" fmla="*/ 0 w 4219302"/>
              <a:gd name="connsiteY3" fmla="*/ 535577 h 2312126"/>
            </a:gdLst>
            <a:ahLst/>
            <a:cxnLst>
              <a:cxn ang="0">
                <a:pos x="connsiteX0" y="connsiteY0"/>
              </a:cxn>
              <a:cxn ang="0">
                <a:pos x="connsiteX1" y="connsiteY1"/>
              </a:cxn>
              <a:cxn ang="0">
                <a:pos x="connsiteX2" y="connsiteY2"/>
              </a:cxn>
              <a:cxn ang="0">
                <a:pos x="connsiteX3" y="connsiteY3"/>
              </a:cxn>
            </a:cxnLst>
            <a:rect l="l" t="t" r="r" b="b"/>
            <a:pathLst>
              <a:path w="4219302" h="2312126">
                <a:moveTo>
                  <a:pt x="0" y="535577"/>
                </a:moveTo>
                <a:lnTo>
                  <a:pt x="13062" y="2312126"/>
                </a:lnTo>
                <a:lnTo>
                  <a:pt x="4219302" y="0"/>
                </a:lnTo>
                <a:lnTo>
                  <a:pt x="0" y="535577"/>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4BC96E2-C5A3-42DC-A075-5E873B08A081}"/>
              </a:ext>
            </a:extLst>
          </p:cNvPr>
          <p:cNvSpPr>
            <a:spLocks noGrp="1"/>
          </p:cNvSpPr>
          <p:nvPr>
            <p:ph type="title"/>
          </p:nvPr>
        </p:nvSpPr>
        <p:spPr/>
        <p:txBody>
          <a:bodyPr/>
          <a:lstStyle/>
          <a:p>
            <a:r>
              <a:rPr lang="en-US"/>
              <a:t>Bring the best together </a:t>
            </a:r>
            <a:r>
              <a:rPr lang="en-US">
                <a:solidFill>
                  <a:schemeClr val="accent1"/>
                </a:solidFill>
              </a:rPr>
              <a:t>in Azure Portal</a:t>
            </a:r>
          </a:p>
        </p:txBody>
      </p:sp>
      <p:grpSp>
        <p:nvGrpSpPr>
          <p:cNvPr id="5" name="Group 4">
            <a:extLst>
              <a:ext uri="{FF2B5EF4-FFF2-40B4-BE49-F238E27FC236}">
                <a16:creationId xmlns:a16="http://schemas.microsoft.com/office/drawing/2014/main" id="{C665AB60-84DA-47BA-A7F7-E069A2A9399D}"/>
              </a:ext>
            </a:extLst>
          </p:cNvPr>
          <p:cNvGrpSpPr/>
          <p:nvPr/>
        </p:nvGrpSpPr>
        <p:grpSpPr>
          <a:xfrm>
            <a:off x="766982" y="4252346"/>
            <a:ext cx="3184633" cy="2109265"/>
            <a:chOff x="4375115" y="1833845"/>
            <a:chExt cx="7584156" cy="5023183"/>
          </a:xfrm>
        </p:grpSpPr>
        <p:grpSp>
          <p:nvGrpSpPr>
            <p:cNvPr id="7" name="Group 6">
              <a:extLst>
                <a:ext uri="{FF2B5EF4-FFF2-40B4-BE49-F238E27FC236}">
                  <a16:creationId xmlns:a16="http://schemas.microsoft.com/office/drawing/2014/main" id="{B4CC1FEF-3C57-434D-85EB-7177AE39DC6E}"/>
                </a:ext>
              </a:extLst>
            </p:cNvPr>
            <p:cNvGrpSpPr/>
            <p:nvPr/>
          </p:nvGrpSpPr>
          <p:grpSpPr>
            <a:xfrm>
              <a:off x="4375115" y="1833845"/>
              <a:ext cx="7584156" cy="5023183"/>
              <a:chOff x="4569387" y="1859015"/>
              <a:chExt cx="7737332" cy="5124635"/>
            </a:xfrm>
          </p:grpSpPr>
          <p:sp>
            <p:nvSpPr>
              <p:cNvPr id="9" name="Rectangle 8">
                <a:extLst>
                  <a:ext uri="{FF2B5EF4-FFF2-40B4-BE49-F238E27FC236}">
                    <a16:creationId xmlns:a16="http://schemas.microsoft.com/office/drawing/2014/main" id="{9DE81A59-F6C0-40D9-8D37-CA7D0FFCAD3F}"/>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a:extLst>
                  <a:ext uri="{FF2B5EF4-FFF2-40B4-BE49-F238E27FC236}">
                    <a16:creationId xmlns:a16="http://schemas.microsoft.com/office/drawing/2014/main" id="{EB0C9078-25AD-4D66-BE6E-752586100AC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8" name="Picture 7">
              <a:extLst>
                <a:ext uri="{FF2B5EF4-FFF2-40B4-BE49-F238E27FC236}">
                  <a16:creationId xmlns:a16="http://schemas.microsoft.com/office/drawing/2014/main" id="{BE41D175-36D6-4F48-A69D-5C016C46EE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4579223" y="2139534"/>
              <a:ext cx="7175940" cy="4053034"/>
            </a:xfrm>
            <a:prstGeom prst="rect">
              <a:avLst/>
            </a:prstGeom>
          </p:spPr>
        </p:pic>
      </p:grpSp>
      <p:sp>
        <p:nvSpPr>
          <p:cNvPr id="6" name="TextBox 5">
            <a:extLst>
              <a:ext uri="{FF2B5EF4-FFF2-40B4-BE49-F238E27FC236}">
                <a16:creationId xmlns:a16="http://schemas.microsoft.com/office/drawing/2014/main" id="{B0D0949A-3CF8-4BFE-B0C0-E33E0F3282A0}"/>
              </a:ext>
            </a:extLst>
          </p:cNvPr>
          <p:cNvSpPr txBox="1"/>
          <p:nvPr/>
        </p:nvSpPr>
        <p:spPr>
          <a:xfrm>
            <a:off x="826264" y="4045720"/>
            <a:ext cx="3184633" cy="22347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800" b="0" i="0" u="none" strike="noStrike" kern="0" cap="none" spc="0" normalizeH="0" baseline="0">
                <a:ln>
                  <a:noFill/>
                </a:ln>
                <a:gradFill>
                  <a:gsLst>
                    <a:gs pos="2917">
                      <a:srgbClr val="1A1A1A"/>
                    </a:gs>
                    <a:gs pos="30000">
                      <a:srgbClr val="1A1A1A"/>
                    </a:gs>
                  </a:gsLst>
                  <a:lin ang="5400000" scaled="0"/>
                </a:gradFill>
                <a:effectLst/>
                <a:uLnTx/>
                <a:uFillTx/>
              </a:defRPr>
            </a:lvl1pPr>
          </a:lstStyle>
          <a:p>
            <a:r>
              <a:rPr lang="en-US" sz="1600"/>
              <a:t>Cost Management By </a:t>
            </a:r>
            <a:r>
              <a:rPr lang="en-US" sz="1600" err="1"/>
              <a:t>Cloudyn</a:t>
            </a:r>
            <a:endParaRPr lang="en-US" sz="1600"/>
          </a:p>
        </p:txBody>
      </p:sp>
      <p:grpSp>
        <p:nvGrpSpPr>
          <p:cNvPr id="12" name="Group 11">
            <a:extLst>
              <a:ext uri="{FF2B5EF4-FFF2-40B4-BE49-F238E27FC236}">
                <a16:creationId xmlns:a16="http://schemas.microsoft.com/office/drawing/2014/main" id="{4A1D7A8F-1AB9-4F97-94E4-0B928CE0BDBF}"/>
              </a:ext>
            </a:extLst>
          </p:cNvPr>
          <p:cNvGrpSpPr/>
          <p:nvPr/>
        </p:nvGrpSpPr>
        <p:grpSpPr>
          <a:xfrm>
            <a:off x="766983" y="1535033"/>
            <a:ext cx="3184629" cy="2109265"/>
            <a:chOff x="4375115" y="1833845"/>
            <a:chExt cx="7584156" cy="5023183"/>
          </a:xfrm>
        </p:grpSpPr>
        <p:grpSp>
          <p:nvGrpSpPr>
            <p:cNvPr id="14" name="Group 13">
              <a:extLst>
                <a:ext uri="{FF2B5EF4-FFF2-40B4-BE49-F238E27FC236}">
                  <a16:creationId xmlns:a16="http://schemas.microsoft.com/office/drawing/2014/main" id="{1171B3A5-C523-49EF-86E3-70B80F27B2D4}"/>
                </a:ext>
              </a:extLst>
            </p:cNvPr>
            <p:cNvGrpSpPr/>
            <p:nvPr/>
          </p:nvGrpSpPr>
          <p:grpSpPr>
            <a:xfrm>
              <a:off x="4375115" y="1833845"/>
              <a:ext cx="7584156" cy="5023183"/>
              <a:chOff x="4569387" y="1859015"/>
              <a:chExt cx="7737332" cy="5124635"/>
            </a:xfrm>
          </p:grpSpPr>
          <p:sp>
            <p:nvSpPr>
              <p:cNvPr id="16" name="Rectangle 15">
                <a:extLst>
                  <a:ext uri="{FF2B5EF4-FFF2-40B4-BE49-F238E27FC236}">
                    <a16:creationId xmlns:a16="http://schemas.microsoft.com/office/drawing/2014/main" id="{2B28D5B3-AB0A-4C04-9AFA-727F2A21E1E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7" name="Picture 16">
                <a:extLst>
                  <a:ext uri="{FF2B5EF4-FFF2-40B4-BE49-F238E27FC236}">
                    <a16:creationId xmlns:a16="http://schemas.microsoft.com/office/drawing/2014/main" id="{10583425-8365-4505-B233-7ECD3FFE391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15" name="Picture 14">
              <a:extLst>
                <a:ext uri="{FF2B5EF4-FFF2-40B4-BE49-F238E27FC236}">
                  <a16:creationId xmlns:a16="http://schemas.microsoft.com/office/drawing/2014/main" id="{87858686-7E85-40DE-8408-6170E305F78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79219" y="2128342"/>
              <a:ext cx="7175950" cy="4041936"/>
            </a:xfrm>
            <a:prstGeom prst="rect">
              <a:avLst/>
            </a:prstGeom>
            <a:effectLst/>
          </p:spPr>
        </p:pic>
      </p:grpSp>
      <p:sp>
        <p:nvSpPr>
          <p:cNvPr id="13" name="TextBox 12">
            <a:extLst>
              <a:ext uri="{FF2B5EF4-FFF2-40B4-BE49-F238E27FC236}">
                <a16:creationId xmlns:a16="http://schemas.microsoft.com/office/drawing/2014/main" id="{8E5C9224-5276-40A5-8BDA-95BC3F279F9D}"/>
              </a:ext>
            </a:extLst>
          </p:cNvPr>
          <p:cNvSpPr txBox="1"/>
          <p:nvPr/>
        </p:nvSpPr>
        <p:spPr>
          <a:xfrm>
            <a:off x="814321" y="1301805"/>
            <a:ext cx="3184629" cy="223479"/>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Enterprise Portal</a:t>
            </a:r>
          </a:p>
        </p:txBody>
      </p:sp>
      <p:pic>
        <p:nvPicPr>
          <p:cNvPr id="27" name="Picture 26">
            <a:extLst>
              <a:ext uri="{FF2B5EF4-FFF2-40B4-BE49-F238E27FC236}">
                <a16:creationId xmlns:a16="http://schemas.microsoft.com/office/drawing/2014/main" id="{530E5B6E-06B1-4AD1-A10C-B9098BA992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52686" y="1658694"/>
            <a:ext cx="3013221" cy="1697233"/>
          </a:xfrm>
          <a:prstGeom prst="rect">
            <a:avLst/>
          </a:prstGeom>
          <a:effectLst/>
        </p:spPr>
      </p:pic>
      <p:pic>
        <p:nvPicPr>
          <p:cNvPr id="28" name="Picture 27">
            <a:extLst>
              <a:ext uri="{FF2B5EF4-FFF2-40B4-BE49-F238E27FC236}">
                <a16:creationId xmlns:a16="http://schemas.microsoft.com/office/drawing/2014/main" id="{457CA2D6-9687-41FE-ADB7-631BB6E0C4C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852685" y="4376799"/>
            <a:ext cx="3013221" cy="1701894"/>
          </a:xfrm>
          <a:prstGeom prst="rect">
            <a:avLst/>
          </a:prstGeom>
        </p:spPr>
      </p:pic>
      <p:grpSp>
        <p:nvGrpSpPr>
          <p:cNvPr id="18" name="Group 17">
            <a:extLst>
              <a:ext uri="{FF2B5EF4-FFF2-40B4-BE49-F238E27FC236}">
                <a16:creationId xmlns:a16="http://schemas.microsoft.com/office/drawing/2014/main" id="{3FE09A00-9CF3-4C21-A584-B7F0C965165C}"/>
              </a:ext>
            </a:extLst>
          </p:cNvPr>
          <p:cNvGrpSpPr/>
          <p:nvPr/>
        </p:nvGrpSpPr>
        <p:grpSpPr>
          <a:xfrm>
            <a:off x="5177476" y="1880599"/>
            <a:ext cx="6338410" cy="4198094"/>
            <a:chOff x="4375115" y="1833845"/>
            <a:chExt cx="7584156" cy="5023183"/>
          </a:xfrm>
        </p:grpSpPr>
        <p:grpSp>
          <p:nvGrpSpPr>
            <p:cNvPr id="19" name="Group 18">
              <a:extLst>
                <a:ext uri="{FF2B5EF4-FFF2-40B4-BE49-F238E27FC236}">
                  <a16:creationId xmlns:a16="http://schemas.microsoft.com/office/drawing/2014/main" id="{75E70464-1CD1-4289-B8DC-6FBDE802B294}"/>
                </a:ext>
              </a:extLst>
            </p:cNvPr>
            <p:cNvGrpSpPr/>
            <p:nvPr/>
          </p:nvGrpSpPr>
          <p:grpSpPr>
            <a:xfrm>
              <a:off x="4375115" y="1833845"/>
              <a:ext cx="7584156" cy="5023183"/>
              <a:chOff x="4569387" y="1859015"/>
              <a:chExt cx="7737332" cy="5124635"/>
            </a:xfrm>
          </p:grpSpPr>
          <p:sp>
            <p:nvSpPr>
              <p:cNvPr id="22" name="Rectangle 21">
                <a:extLst>
                  <a:ext uri="{FF2B5EF4-FFF2-40B4-BE49-F238E27FC236}">
                    <a16:creationId xmlns:a16="http://schemas.microsoft.com/office/drawing/2014/main" id="{FB01101C-7A03-46B7-A403-B3359ECE7C6D}"/>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3" name="Picture 22">
                <a:extLst>
                  <a:ext uri="{FF2B5EF4-FFF2-40B4-BE49-F238E27FC236}">
                    <a16:creationId xmlns:a16="http://schemas.microsoft.com/office/drawing/2014/main" id="{ABD88DCD-8FE6-4699-8D5F-518D012B65A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20" name="Picture 19">
              <a:extLst>
                <a:ext uri="{FF2B5EF4-FFF2-40B4-BE49-F238E27FC236}">
                  <a16:creationId xmlns:a16="http://schemas.microsoft.com/office/drawing/2014/main" id="{596D141B-99CD-4E68-B210-5778088C4541}"/>
                </a:ext>
              </a:extLst>
            </p:cNvPr>
            <p:cNvPicPr>
              <a:picLocks noChangeAspect="1"/>
            </p:cNvPicPr>
            <p:nvPr/>
          </p:nvPicPr>
          <p:blipFill rotWithShape="1">
            <a:blip r:embed="rId6"/>
            <a:srcRect r="3410"/>
            <a:stretch/>
          </p:blipFill>
          <p:spPr>
            <a:xfrm>
              <a:off x="4595208" y="2124926"/>
              <a:ext cx="7152786" cy="4047449"/>
            </a:xfrm>
            <a:prstGeom prst="rect">
              <a:avLst/>
            </a:prstGeom>
          </p:spPr>
        </p:pic>
        <p:sp>
          <p:nvSpPr>
            <p:cNvPr id="21" name="Rectangle 20">
              <a:extLst>
                <a:ext uri="{FF2B5EF4-FFF2-40B4-BE49-F238E27FC236}">
                  <a16:creationId xmlns:a16="http://schemas.microsoft.com/office/drawing/2014/main" id="{DD4A78C7-DA2A-45E4-A5D8-277642F4ED36}"/>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5" name="TextBox 24">
            <a:extLst>
              <a:ext uri="{FF2B5EF4-FFF2-40B4-BE49-F238E27FC236}">
                <a16:creationId xmlns:a16="http://schemas.microsoft.com/office/drawing/2014/main" id="{D11B75EA-8673-467B-871D-217B9E0C344E}"/>
              </a:ext>
            </a:extLst>
          </p:cNvPr>
          <p:cNvSpPr txBox="1"/>
          <p:nvPr/>
        </p:nvSpPr>
        <p:spPr>
          <a:xfrm>
            <a:off x="5302131" y="1566449"/>
            <a:ext cx="4146304" cy="43088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2917">
                      <a:srgbClr val="1A1A1A"/>
                    </a:gs>
                    <a:gs pos="30000">
                      <a:srgbClr val="1A1A1A"/>
                    </a:gs>
                  </a:gsLst>
                  <a:lin ang="5400000" scaled="0"/>
                </a:gradFill>
                <a:effectLst/>
                <a:uLnTx/>
                <a:uFillTx/>
              </a:rPr>
              <a:t>Azure Cost Management</a:t>
            </a:r>
          </a:p>
        </p:txBody>
      </p:sp>
      <p:grpSp>
        <p:nvGrpSpPr>
          <p:cNvPr id="30" name="Group 29">
            <a:extLst>
              <a:ext uri="{FF2B5EF4-FFF2-40B4-BE49-F238E27FC236}">
                <a16:creationId xmlns:a16="http://schemas.microsoft.com/office/drawing/2014/main" id="{CD407DAF-6FCC-49E6-B4EF-34A22693B474}"/>
              </a:ext>
            </a:extLst>
          </p:cNvPr>
          <p:cNvGrpSpPr/>
          <p:nvPr/>
        </p:nvGrpSpPr>
        <p:grpSpPr>
          <a:xfrm>
            <a:off x="10798955" y="1638138"/>
            <a:ext cx="1040524" cy="1040524"/>
            <a:chOff x="10384221" y="978601"/>
            <a:chExt cx="1040524" cy="1040524"/>
          </a:xfrm>
        </p:grpSpPr>
        <p:sp>
          <p:nvSpPr>
            <p:cNvPr id="29" name="Oval 28">
              <a:extLst>
                <a:ext uri="{FF2B5EF4-FFF2-40B4-BE49-F238E27FC236}">
                  <a16:creationId xmlns:a16="http://schemas.microsoft.com/office/drawing/2014/main" id="{9A7C9339-D2E6-4760-AEA4-C228A9706CA3}"/>
                </a:ext>
              </a:extLst>
            </p:cNvPr>
            <p:cNvSpPr/>
            <p:nvPr/>
          </p:nvSpPr>
          <p:spPr bwMode="auto">
            <a:xfrm>
              <a:off x="10384221" y="978601"/>
              <a:ext cx="1040524" cy="1040524"/>
            </a:xfrm>
            <a:prstGeom prst="ellipse">
              <a:avLst/>
            </a:prstGeom>
            <a:solidFill>
              <a:schemeClr val="bg1"/>
            </a:solidFill>
            <a:ln w="10795" cap="flat" cmpd="sng" algn="ctr">
              <a:noFill/>
              <a:prstDash val="solid"/>
            </a:ln>
            <a:effectLst>
              <a:outerShdw blurRad="254000" sx="102000" sy="102000" algn="ctr" rotWithShape="0">
                <a:srgbClr val="000000">
                  <a:alpha val="41000"/>
                </a:srgbClr>
              </a:outerShdw>
            </a:effec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671938" tIns="1192557" rIns="793496" bIns="2465156" numCol="1" spcCol="1270" rtlCol="0" fromWordArt="0" anchor="ctr" anchorCtr="0" forceAA="0" compatLnSpc="1">
              <a:prstTxWarp prst="textNoShape">
                <a:avLst/>
              </a:prstTxWarp>
              <a:noAutofit/>
            </a:bodyPr>
            <a:lstStyle/>
            <a:p>
              <a:pPr algn="ctr" defTabSz="932563">
                <a:lnSpc>
                  <a:spcPct val="90000"/>
                </a:lnSpc>
                <a:spcBef>
                  <a:spcPct val="0"/>
                </a:spcBef>
                <a:spcAft>
                  <a:spcPct val="35000"/>
                </a:spcAft>
              </a:pPr>
              <a:endParaRPr lang="en-US" err="1">
                <a:solidFill>
                  <a:srgbClr val="0078D4"/>
                </a:solidFill>
                <a:latin typeface="Segoe UI Semibold"/>
              </a:endParaRPr>
            </a:p>
          </p:txBody>
        </p:sp>
        <p:pic>
          <p:nvPicPr>
            <p:cNvPr id="26" name="Graphic 25">
              <a:extLst>
                <a:ext uri="{FF2B5EF4-FFF2-40B4-BE49-F238E27FC236}">
                  <a16:creationId xmlns:a16="http://schemas.microsoft.com/office/drawing/2014/main" id="{149251B1-65EC-4E3F-8013-1E31E2F7B2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3899" y="1148279"/>
              <a:ext cx="701168" cy="701168"/>
            </a:xfrm>
            <a:prstGeom prst="rect">
              <a:avLst/>
            </a:prstGeom>
          </p:spPr>
        </p:pic>
      </p:grpSp>
    </p:spTree>
    <p:extLst>
      <p:ext uri="{BB962C8B-B14F-4D97-AF65-F5344CB8AC3E}">
        <p14:creationId xmlns:p14="http://schemas.microsoft.com/office/powerpoint/2010/main" val="2817677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anim calcmode="lin" valueType="num">
                                      <p:cBhvr>
                                        <p:cTn id="12" dur="750" fill="hold"/>
                                        <p:tgtEl>
                                          <p:spTgt spid="13"/>
                                        </p:tgtEl>
                                        <p:attrNameLst>
                                          <p:attrName>ppt_x</p:attrName>
                                        </p:attrNameLst>
                                      </p:cBhvr>
                                      <p:tavLst>
                                        <p:tav tm="0">
                                          <p:val>
                                            <p:strVal val="#ppt_x"/>
                                          </p:val>
                                        </p:tav>
                                        <p:tav tm="100000">
                                          <p:val>
                                            <p:strVal val="#ppt_x"/>
                                          </p:val>
                                        </p:tav>
                                      </p:tavLst>
                                    </p:anim>
                                    <p:anim calcmode="lin" valueType="num">
                                      <p:cBhvr>
                                        <p:cTn id="13" dur="750" fill="hold"/>
                                        <p:tgtEl>
                                          <p:spTgt spid="13"/>
                                        </p:tgtEl>
                                        <p:attrNameLst>
                                          <p:attrName>ppt_y</p:attrName>
                                        </p:attrNameLst>
                                      </p:cBhvr>
                                      <p:tavLst>
                                        <p:tav tm="0">
                                          <p:val>
                                            <p:strVal val="#ppt_y-.1"/>
                                          </p:val>
                                        </p:tav>
                                        <p:tav tm="100000">
                                          <p:val>
                                            <p:strVal val="#ppt_y"/>
                                          </p:val>
                                        </p:tav>
                                      </p:tavLst>
                                    </p:anim>
                                  </p:childTnLst>
                                </p:cTn>
                              </p:par>
                              <p:par>
                                <p:cTn id="14" presetID="2" presetClass="entr" presetSubtype="8" decel="100000"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0-#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anim calcmode="lin" valueType="num">
                                      <p:cBhvr>
                                        <p:cTn id="21" dur="750" fill="hold"/>
                                        <p:tgtEl>
                                          <p:spTgt spid="6"/>
                                        </p:tgtEl>
                                        <p:attrNameLst>
                                          <p:attrName>ppt_x</p:attrName>
                                        </p:attrNameLst>
                                      </p:cBhvr>
                                      <p:tavLst>
                                        <p:tav tm="0">
                                          <p:val>
                                            <p:strVal val="#ppt_x"/>
                                          </p:val>
                                        </p:tav>
                                        <p:tav tm="100000">
                                          <p:val>
                                            <p:strVal val="#ppt_x"/>
                                          </p:val>
                                        </p:tav>
                                      </p:tavLst>
                                    </p:anim>
                                    <p:anim calcmode="lin" valueType="num">
                                      <p:cBhvr>
                                        <p:cTn id="22" dur="750" fill="hold"/>
                                        <p:tgtEl>
                                          <p:spTgt spid="6"/>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125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12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1750"/>
                            </p:stCondLst>
                            <p:childTnLst>
                              <p:par>
                                <p:cTn id="30" presetID="42" presetClass="path" presetSubtype="0" accel="50000" decel="50000" fill="hold" nodeType="afterEffect">
                                  <p:stCondLst>
                                    <p:cond delay="0"/>
                                  </p:stCondLst>
                                  <p:childTnLst>
                                    <p:animMotion origin="layout" path="M 4.16667E-7 1.48148E-6 L 0.47344 -0.19537 " pathEditMode="relative" rAng="0" ptsTypes="AA">
                                      <p:cBhvr>
                                        <p:cTn id="31" dur="2000" fill="hold"/>
                                        <p:tgtEl>
                                          <p:spTgt spid="28"/>
                                        </p:tgtEl>
                                        <p:attrNameLst>
                                          <p:attrName>ppt_x</p:attrName>
                                          <p:attrName>ppt_y</p:attrName>
                                        </p:attrNameLst>
                                      </p:cBhvr>
                                      <p:rCtr x="23672" y="-9769"/>
                                    </p:animMotion>
                                  </p:childTnLst>
                                </p:cTn>
                              </p:par>
                              <p:par>
                                <p:cTn id="32" presetID="42" presetClass="path" presetSubtype="0" accel="50000" decel="50000" fill="hold" nodeType="withEffect">
                                  <p:stCondLst>
                                    <p:cond delay="0"/>
                                  </p:stCondLst>
                                  <p:childTnLst>
                                    <p:animMotion origin="layout" path="M 4.16667E-7 7.40741E-7 L 0.46562 0.20347 " pathEditMode="relative" rAng="0" ptsTypes="AA">
                                      <p:cBhvr>
                                        <p:cTn id="33" dur="2000" fill="hold"/>
                                        <p:tgtEl>
                                          <p:spTgt spid="27"/>
                                        </p:tgtEl>
                                        <p:attrNameLst>
                                          <p:attrName>ppt_x</p:attrName>
                                          <p:attrName>ppt_y</p:attrName>
                                        </p:attrNameLst>
                                      </p:cBhvr>
                                      <p:rCtr x="23281" y="10162"/>
                                    </p:animMotion>
                                  </p:childTnLst>
                                </p:cTn>
                              </p:par>
                              <p:par>
                                <p:cTn id="34" presetID="2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2000"/>
                                        <p:tgtEl>
                                          <p:spTgt spid="1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2000"/>
                                        <p:tgtEl>
                                          <p:spTgt spid="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750"/>
                                        <p:tgtEl>
                                          <p:spTgt spid="18"/>
                                        </p:tgtEl>
                                      </p:cBhvr>
                                    </p:animEffect>
                                  </p:childTnLst>
                                </p:cTn>
                              </p:par>
                              <p:par>
                                <p:cTn id="43" presetID="47" presetClass="entr" presetSubtype="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750"/>
                                        <p:tgtEl>
                                          <p:spTgt spid="25"/>
                                        </p:tgtEl>
                                      </p:cBhvr>
                                    </p:animEffect>
                                    <p:anim calcmode="lin" valueType="num">
                                      <p:cBhvr>
                                        <p:cTn id="46" dur="750" fill="hold"/>
                                        <p:tgtEl>
                                          <p:spTgt spid="25"/>
                                        </p:tgtEl>
                                        <p:attrNameLst>
                                          <p:attrName>ppt_x</p:attrName>
                                        </p:attrNameLst>
                                      </p:cBhvr>
                                      <p:tavLst>
                                        <p:tav tm="0">
                                          <p:val>
                                            <p:strVal val="#ppt_x"/>
                                          </p:val>
                                        </p:tav>
                                        <p:tav tm="100000">
                                          <p:val>
                                            <p:strVal val="#ppt_x"/>
                                          </p:val>
                                        </p:tav>
                                      </p:tavLst>
                                    </p:anim>
                                    <p:anim calcmode="lin" valueType="num">
                                      <p:cBhvr>
                                        <p:cTn id="47" dur="750" fill="hold"/>
                                        <p:tgtEl>
                                          <p:spTgt spid="25"/>
                                        </p:tgtEl>
                                        <p:attrNameLst>
                                          <p:attrName>ppt_y</p:attrName>
                                        </p:attrNameLst>
                                      </p:cBhvr>
                                      <p:tavLst>
                                        <p:tav tm="0">
                                          <p:val>
                                            <p:strVal val="#ppt_y-.1"/>
                                          </p:val>
                                        </p:tav>
                                        <p:tav tm="100000">
                                          <p:val>
                                            <p:strVal val="#ppt_y"/>
                                          </p:val>
                                        </p:tav>
                                      </p:tavLst>
                                    </p:anim>
                                  </p:childTnLst>
                                </p:cTn>
                              </p:par>
                              <p:par>
                                <p:cTn id="48" presetID="2" presetClass="entr" presetSubtype="2" decel="100000" fill="hold" nodeType="withEffect">
                                  <p:stCondLst>
                                    <p:cond delay="10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750" fill="hold"/>
                                        <p:tgtEl>
                                          <p:spTgt spid="30"/>
                                        </p:tgtEl>
                                        <p:attrNameLst>
                                          <p:attrName>ppt_x</p:attrName>
                                        </p:attrNameLst>
                                      </p:cBhvr>
                                      <p:tavLst>
                                        <p:tav tm="0">
                                          <p:val>
                                            <p:strVal val="1+#ppt_w/2"/>
                                          </p:val>
                                        </p:tav>
                                        <p:tav tm="100000">
                                          <p:val>
                                            <p:strVal val="#ppt_x"/>
                                          </p:val>
                                        </p:tav>
                                      </p:tavLst>
                                    </p:anim>
                                    <p:anim calcmode="lin" valueType="num">
                                      <p:cBhvr additive="base">
                                        <p:cTn id="51"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6" grpId="0"/>
      <p:bldP spid="13" grpId="0"/>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Analysis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596794" y="2024769"/>
            <a:ext cx="3778321" cy="3568635"/>
            <a:chOff x="596794" y="2434623"/>
            <a:chExt cx="3778321" cy="356863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Date Ranges</a:t>
              </a:r>
            </a:p>
          </p:txBody>
        </p:sp>
        <p:sp>
          <p:nvSpPr>
            <p:cNvPr id="10" name="Rectangle 9">
              <a:extLst>
                <a:ext uri="{FF2B5EF4-FFF2-40B4-BE49-F238E27FC236}">
                  <a16:creationId xmlns:a16="http://schemas.microsoft.com/office/drawing/2014/main" id="{2E811C90-F289-4D45-B967-E02A2365D7D4}"/>
                </a:ext>
              </a:extLst>
            </p:cNvPr>
            <p:cNvSpPr/>
            <p:nvPr/>
          </p:nvSpPr>
          <p:spPr>
            <a:xfrm>
              <a:off x="596794" y="4485419"/>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Saved and scheduled reports</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Detailed Cost Exploration</a:t>
              </a:r>
            </a:p>
          </p:txBody>
        </p:sp>
        <p:sp>
          <p:nvSpPr>
            <p:cNvPr id="12" name="Rectangle 11">
              <a:extLst>
                <a:ext uri="{FF2B5EF4-FFF2-40B4-BE49-F238E27FC236}">
                  <a16:creationId xmlns:a16="http://schemas.microsoft.com/office/drawing/2014/main" id="{41A5F843-6F79-4505-B2AF-ACF1C0171E7B}"/>
                </a:ext>
              </a:extLst>
            </p:cNvPr>
            <p:cNvSpPr/>
            <p:nvPr/>
          </p:nvSpPr>
          <p:spPr>
            <a:xfrm>
              <a:off x="596794" y="3972720"/>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Daily, accumulated, monthly grain</a:t>
              </a: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Group, filter and view by 14 dimensions</a:t>
              </a:r>
            </a:p>
          </p:txBody>
        </p:sp>
        <p:sp>
          <p:nvSpPr>
            <p:cNvPr id="14" name="Rectangle 13">
              <a:extLst>
                <a:ext uri="{FF2B5EF4-FFF2-40B4-BE49-F238E27FC236}">
                  <a16:creationId xmlns:a16="http://schemas.microsoft.com/office/drawing/2014/main" id="{1466E080-4523-4486-A481-DF7EFEBBB1F1}"/>
                </a:ext>
              </a:extLst>
            </p:cNvPr>
            <p:cNvSpPr/>
            <p:nvPr/>
          </p:nvSpPr>
          <p:spPr>
            <a:xfrm>
              <a:off x="596794" y="4998118"/>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Integrated with Budgets</a:t>
              </a:r>
            </a:p>
          </p:txBody>
        </p:sp>
        <p:sp>
          <p:nvSpPr>
            <p:cNvPr id="15" name="Rectangle 14">
              <a:extLst>
                <a:ext uri="{FF2B5EF4-FFF2-40B4-BE49-F238E27FC236}">
                  <a16:creationId xmlns:a16="http://schemas.microsoft.com/office/drawing/2014/main" id="{075DA5BE-7F2D-48B8-A076-850745C12B3A}"/>
                </a:ext>
              </a:extLst>
            </p:cNvPr>
            <p:cNvSpPr/>
            <p:nvPr/>
          </p:nvSpPr>
          <p:spPr>
            <a:xfrm>
              <a:off x="596794" y="5510815"/>
              <a:ext cx="3778321" cy="492443"/>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Enrollment, subscription, management group and resource group scope</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2BED850-B32A-46CC-995E-391B784B8C77}"/>
              </a:ext>
            </a:extLst>
          </p:cNvPr>
          <p:cNvGrpSpPr/>
          <p:nvPr/>
        </p:nvGrpSpPr>
        <p:grpSpPr>
          <a:xfrm>
            <a:off x="4608608" y="2118582"/>
            <a:ext cx="7144169" cy="4073770"/>
            <a:chOff x="718257" y="0"/>
            <a:chExt cx="10755485" cy="6984278"/>
          </a:xfrm>
        </p:grpSpPr>
        <p:grpSp>
          <p:nvGrpSpPr>
            <p:cNvPr id="22" name="Group 21">
              <a:extLst>
                <a:ext uri="{FF2B5EF4-FFF2-40B4-BE49-F238E27FC236}">
                  <a16:creationId xmlns:a16="http://schemas.microsoft.com/office/drawing/2014/main" id="{8DA81BFF-4F07-4F50-ADFA-1F4F73A6F70A}"/>
                </a:ext>
              </a:extLst>
            </p:cNvPr>
            <p:cNvGrpSpPr/>
            <p:nvPr/>
          </p:nvGrpSpPr>
          <p:grpSpPr>
            <a:xfrm>
              <a:off x="718257" y="0"/>
              <a:ext cx="10755485" cy="6984278"/>
              <a:chOff x="718257" y="0"/>
              <a:chExt cx="10755485" cy="6984278"/>
            </a:xfrm>
          </p:grpSpPr>
          <p:pic>
            <p:nvPicPr>
              <p:cNvPr id="24" name="Picture 23" descr="A screenshot of a cell phone&#10;&#10;Description automatically generated">
                <a:extLst>
                  <a:ext uri="{FF2B5EF4-FFF2-40B4-BE49-F238E27FC236}">
                    <a16:creationId xmlns:a16="http://schemas.microsoft.com/office/drawing/2014/main" id="{536C20B7-7D28-4D61-BDAE-306C472F7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257" y="0"/>
                <a:ext cx="10755485" cy="6984278"/>
              </a:xfrm>
              <a:prstGeom prst="rect">
                <a:avLst/>
              </a:prstGeom>
            </p:spPr>
          </p:pic>
          <p:pic>
            <p:nvPicPr>
              <p:cNvPr id="25" name="Picture 24">
                <a:extLst>
                  <a:ext uri="{FF2B5EF4-FFF2-40B4-BE49-F238E27FC236}">
                    <a16:creationId xmlns:a16="http://schemas.microsoft.com/office/drawing/2014/main" id="{7D2BE63B-B2E7-44A4-8A2F-B6EDBF686ADA}"/>
                  </a:ext>
                </a:extLst>
              </p:cNvPr>
              <p:cNvPicPr>
                <a:picLocks noChangeAspect="1"/>
              </p:cNvPicPr>
              <p:nvPr/>
            </p:nvPicPr>
            <p:blipFill rotWithShape="1">
              <a:blip r:embed="rId6"/>
              <a:srcRect l="85974" t="4621" r="6999" b="89252"/>
              <a:stretch/>
            </p:blipFill>
            <p:spPr>
              <a:xfrm>
                <a:off x="3162300" y="1162051"/>
                <a:ext cx="8311441" cy="365125"/>
              </a:xfrm>
              <a:prstGeom prst="rect">
                <a:avLst/>
              </a:prstGeom>
            </p:spPr>
          </p:pic>
          <p:pic>
            <p:nvPicPr>
              <p:cNvPr id="26" name="Picture 25">
                <a:extLst>
                  <a:ext uri="{FF2B5EF4-FFF2-40B4-BE49-F238E27FC236}">
                    <a16:creationId xmlns:a16="http://schemas.microsoft.com/office/drawing/2014/main" id="{2E0C585A-7DBC-42A7-BFD1-16F04EE278CF}"/>
                  </a:ext>
                </a:extLst>
              </p:cNvPr>
              <p:cNvPicPr>
                <a:picLocks noChangeAspect="1"/>
              </p:cNvPicPr>
              <p:nvPr/>
            </p:nvPicPr>
            <p:blipFill rotWithShape="1">
              <a:blip r:embed="rId7">
                <a:extLst/>
              </a:blip>
              <a:srcRect b="19183"/>
              <a:stretch/>
            </p:blipFill>
            <p:spPr>
              <a:xfrm>
                <a:off x="3303241" y="1206017"/>
                <a:ext cx="1476568" cy="260834"/>
              </a:xfrm>
              <a:prstGeom prst="rect">
                <a:avLst/>
              </a:prstGeom>
            </p:spPr>
          </p:pic>
          <p:pic>
            <p:nvPicPr>
              <p:cNvPr id="27" name="Picture 26">
                <a:extLst>
                  <a:ext uri="{FF2B5EF4-FFF2-40B4-BE49-F238E27FC236}">
                    <a16:creationId xmlns:a16="http://schemas.microsoft.com/office/drawing/2014/main" id="{E7879D62-4051-42DE-B7A0-F4FC4D985690}"/>
                  </a:ext>
                </a:extLst>
              </p:cNvPr>
              <p:cNvPicPr>
                <a:picLocks noChangeAspect="1"/>
              </p:cNvPicPr>
              <p:nvPr/>
            </p:nvPicPr>
            <p:blipFill rotWithShape="1">
              <a:blip r:embed="rId6"/>
              <a:srcRect l="17225" t="4621" r="13385" b="89252"/>
              <a:stretch/>
            </p:blipFill>
            <p:spPr>
              <a:xfrm>
                <a:off x="4779809" y="1162051"/>
                <a:ext cx="5773892" cy="365126"/>
              </a:xfrm>
              <a:prstGeom prst="rect">
                <a:avLst/>
              </a:prstGeom>
            </p:spPr>
          </p:pic>
          <p:pic>
            <p:nvPicPr>
              <p:cNvPr id="28" name="Picture 27">
                <a:extLst>
                  <a:ext uri="{FF2B5EF4-FFF2-40B4-BE49-F238E27FC236}">
                    <a16:creationId xmlns:a16="http://schemas.microsoft.com/office/drawing/2014/main" id="{0CB1A381-93CC-421E-9010-FF5B78B99F9C}"/>
                  </a:ext>
                </a:extLst>
              </p:cNvPr>
              <p:cNvPicPr>
                <a:picLocks noChangeAspect="1"/>
              </p:cNvPicPr>
              <p:nvPr/>
            </p:nvPicPr>
            <p:blipFill rotWithShape="1">
              <a:blip r:embed="rId8"/>
              <a:srcRect t="13432" b="7626"/>
              <a:stretch/>
            </p:blipFill>
            <p:spPr>
              <a:xfrm>
                <a:off x="1052511" y="4252912"/>
                <a:ext cx="2148840" cy="244078"/>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41E9DB7A-9CDA-48C6-B4AB-73202BE762B6}"/>
                  </a:ext>
                </a:extLst>
              </p:cNvPr>
              <p:cNvPicPr>
                <a:picLocks noChangeAspect="1"/>
              </p:cNvPicPr>
              <p:nvPr/>
            </p:nvPicPr>
            <p:blipFill rotWithShape="1">
              <a:blip r:embed="rId5">
                <a:extLst>
                  <a:ext uri="{28A0092B-C50C-407E-A947-70E740481C1C}">
                    <a14:useLocalDpi xmlns:a14="http://schemas.microsoft.com/office/drawing/2010/main" val="0"/>
                  </a:ext>
                </a:extLst>
              </a:blip>
              <a:srcRect l="9086" t="30053" r="77476" b="66678"/>
              <a:stretch/>
            </p:blipFill>
            <p:spPr>
              <a:xfrm>
                <a:off x="1878806" y="1232521"/>
                <a:ext cx="1269102" cy="294655"/>
              </a:xfrm>
              <a:prstGeom prst="rect">
                <a:avLst/>
              </a:prstGeom>
            </p:spPr>
          </p:pic>
          <p:pic>
            <p:nvPicPr>
              <p:cNvPr id="30" name="Picture 29">
                <a:extLst>
                  <a:ext uri="{FF2B5EF4-FFF2-40B4-BE49-F238E27FC236}">
                    <a16:creationId xmlns:a16="http://schemas.microsoft.com/office/drawing/2014/main" id="{F8383086-3F46-49B4-B6ED-4BCAEF1703BD}"/>
                  </a:ext>
                </a:extLst>
              </p:cNvPr>
              <p:cNvPicPr>
                <a:picLocks noChangeAspect="1"/>
              </p:cNvPicPr>
              <p:nvPr/>
            </p:nvPicPr>
            <p:blipFill rotWithShape="1">
              <a:blip r:embed="rId9"/>
              <a:srcRect l="3297" t="44859" r="10109"/>
              <a:stretch/>
            </p:blipFill>
            <p:spPr>
              <a:xfrm>
                <a:off x="1104900" y="1206017"/>
                <a:ext cx="1876425" cy="358464"/>
              </a:xfrm>
              <a:prstGeom prst="rect">
                <a:avLst/>
              </a:prstGeom>
            </p:spPr>
          </p:pic>
          <p:sp>
            <p:nvSpPr>
              <p:cNvPr id="31" name="Rectangle 30">
                <a:extLst>
                  <a:ext uri="{FF2B5EF4-FFF2-40B4-BE49-F238E27FC236}">
                    <a16:creationId xmlns:a16="http://schemas.microsoft.com/office/drawing/2014/main" id="{A63B8CB2-6185-400D-8E96-FB7D6639FBE6}"/>
                  </a:ext>
                </a:extLst>
              </p:cNvPr>
              <p:cNvSpPr/>
              <p:nvPr/>
            </p:nvSpPr>
            <p:spPr>
              <a:xfrm>
                <a:off x="3201350" y="1527174"/>
                <a:ext cx="8149821" cy="533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B5077F9F-0CFB-45C2-9FF6-C1E3712A1FE8}"/>
                </a:ext>
              </a:extLst>
            </p:cNvPr>
            <p:cNvPicPr>
              <a:picLocks noChangeAspect="1"/>
            </p:cNvPicPr>
            <p:nvPr/>
          </p:nvPicPr>
          <p:blipFill>
            <a:blip r:embed="rId10"/>
            <a:stretch>
              <a:fillRect/>
            </a:stretch>
          </p:blipFill>
          <p:spPr>
            <a:xfrm>
              <a:off x="3147908" y="1553440"/>
              <a:ext cx="8243744" cy="4403971"/>
            </a:xfrm>
            <a:prstGeom prst="rect">
              <a:avLst/>
            </a:prstGeom>
          </p:spPr>
        </p:pic>
      </p:grpSp>
      <p:grpSp>
        <p:nvGrpSpPr>
          <p:cNvPr id="38" name="Group 37">
            <a:extLst>
              <a:ext uri="{FF2B5EF4-FFF2-40B4-BE49-F238E27FC236}">
                <a16:creationId xmlns:a16="http://schemas.microsoft.com/office/drawing/2014/main" id="{81382CAC-41FC-4854-9327-F5755797D7D9}"/>
              </a:ext>
            </a:extLst>
          </p:cNvPr>
          <p:cNvGrpSpPr/>
          <p:nvPr/>
        </p:nvGrpSpPr>
        <p:grpSpPr>
          <a:xfrm>
            <a:off x="10859579" y="284370"/>
            <a:ext cx="967408" cy="967408"/>
            <a:chOff x="5748213" y="1517302"/>
            <a:chExt cx="4478502" cy="4478502"/>
          </a:xfrm>
        </p:grpSpPr>
        <p:sp>
          <p:nvSpPr>
            <p:cNvPr id="39" name="Freeform: Shape 38">
              <a:extLst>
                <a:ext uri="{FF2B5EF4-FFF2-40B4-BE49-F238E27FC236}">
                  <a16:creationId xmlns:a16="http://schemas.microsoft.com/office/drawing/2014/main" id="{FC53DE31-A1CA-46EA-BB08-477D99801F2C}"/>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40" name="Graphic 39">
              <a:extLst>
                <a:ext uri="{FF2B5EF4-FFF2-40B4-BE49-F238E27FC236}">
                  <a16:creationId xmlns:a16="http://schemas.microsoft.com/office/drawing/2014/main" id="{117FF8B4-B014-4184-BF6F-58960A9B4B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7522" y="2989088"/>
              <a:ext cx="1644814" cy="1608699"/>
            </a:xfrm>
            <a:prstGeom prst="rect">
              <a:avLst/>
            </a:prstGeom>
          </p:spPr>
        </p:pic>
        <p:grpSp>
          <p:nvGrpSpPr>
            <p:cNvPr id="41" name="Group 40">
              <a:extLst>
                <a:ext uri="{FF2B5EF4-FFF2-40B4-BE49-F238E27FC236}">
                  <a16:creationId xmlns:a16="http://schemas.microsoft.com/office/drawing/2014/main" id="{75A9181D-863B-40CF-85E1-583921A45E3E}"/>
                </a:ext>
              </a:extLst>
            </p:cNvPr>
            <p:cNvGrpSpPr/>
            <p:nvPr/>
          </p:nvGrpSpPr>
          <p:grpSpPr>
            <a:xfrm>
              <a:off x="9092435" y="4283285"/>
              <a:ext cx="703162" cy="967390"/>
              <a:chOff x="8911800" y="4290925"/>
              <a:chExt cx="717262" cy="986788"/>
            </a:xfrm>
          </p:grpSpPr>
          <p:sp>
            <p:nvSpPr>
              <p:cNvPr id="42" name="Arrow: Right 41">
                <a:extLst>
                  <a:ext uri="{FF2B5EF4-FFF2-40B4-BE49-F238E27FC236}">
                    <a16:creationId xmlns:a16="http://schemas.microsoft.com/office/drawing/2014/main" id="{A7FC03D8-3E3E-49FA-866E-6E7A13BEA6E0}"/>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43" name="Rectangle 42">
                <a:extLst>
                  <a:ext uri="{FF2B5EF4-FFF2-40B4-BE49-F238E27FC236}">
                    <a16:creationId xmlns:a16="http://schemas.microsoft.com/office/drawing/2014/main" id="{839855C3-E8BB-4381-973D-6D8ABB687C0A}"/>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283439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5B58-65BA-434D-B845-F98CC805E110}"/>
              </a:ext>
            </a:extLst>
          </p:cNvPr>
          <p:cNvSpPr>
            <a:spLocks noGrp="1"/>
          </p:cNvSpPr>
          <p:nvPr>
            <p:ph type="title"/>
          </p:nvPr>
        </p:nvSpPr>
        <p:spPr/>
        <p:txBody>
          <a:bodyPr/>
          <a:lstStyle/>
          <a:p>
            <a:r>
              <a:rPr lang="en-US">
                <a:solidFill>
                  <a:schemeClr val="accent1"/>
                </a:solidFill>
              </a:rPr>
              <a:t>Exports</a:t>
            </a:r>
            <a:r>
              <a:rPr lang="en-US"/>
              <a:t> data to your storage account</a:t>
            </a:r>
          </a:p>
        </p:txBody>
      </p:sp>
      <p:grpSp>
        <p:nvGrpSpPr>
          <p:cNvPr id="4" name="Group 3">
            <a:extLst>
              <a:ext uri="{FF2B5EF4-FFF2-40B4-BE49-F238E27FC236}">
                <a16:creationId xmlns:a16="http://schemas.microsoft.com/office/drawing/2014/main" id="{F4C2A44B-1E0E-4348-805D-D2E517451813}"/>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4B8B3184-3455-4BFC-8AE6-42B1EA3E1569}"/>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EB24FC61-570F-40AB-B377-B2645E5DED84}"/>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BD694D3B-C6C1-4DDA-A813-FC5D8ECAC7F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902EAA1E-C41C-4AF1-B086-57EBB0DF47D9}"/>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73FF5C44-AA98-44A8-9738-FD004F26DAF2}"/>
              </a:ext>
            </a:extLst>
          </p:cNvPr>
          <p:cNvSpPr/>
          <p:nvPr/>
        </p:nvSpPr>
        <p:spPr bwMode="auto">
          <a:xfrm>
            <a:off x="4571122" y="2127820"/>
            <a:ext cx="7191341" cy="40645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E48CF482-0696-4C58-B549-29542A4AB349}"/>
              </a:ext>
            </a:extLst>
          </p:cNvPr>
          <p:cNvSpPr txBox="1">
            <a:spLocks/>
          </p:cNvSpPr>
          <p:nvPr/>
        </p:nvSpPr>
        <p:spPr>
          <a:xfrm>
            <a:off x="588263" y="2079389"/>
            <a:ext cx="3786851" cy="11264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Schedule exports </a:t>
            </a:r>
            <a:r>
              <a:rPr lang="en-US" sz="1600">
                <a:gradFill>
                  <a:gsLst>
                    <a:gs pos="1250">
                      <a:srgbClr val="1A1A1A"/>
                    </a:gs>
                    <a:gs pos="100000">
                      <a:srgbClr val="1A1A1A"/>
                    </a:gs>
                  </a:gsLst>
                  <a:lin ang="5400000" scaled="0"/>
                </a:gradFill>
                <a:latin typeface="+mn-lt"/>
              </a:rPr>
              <a:t>for subscription data</a:t>
            </a: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Automatically loaded to </a:t>
            </a:r>
            <a:r>
              <a:rPr lang="en-US" sz="1600">
                <a:gradFill>
                  <a:gsLst>
                    <a:gs pos="1250">
                      <a:srgbClr val="1A1A1A"/>
                    </a:gs>
                    <a:gs pos="100000">
                      <a:srgbClr val="1A1A1A"/>
                    </a:gs>
                  </a:gsLst>
                  <a:lin ang="5400000" scaled="0"/>
                </a:gradFill>
                <a:latin typeface="+mn-lt"/>
              </a:rPr>
              <a:t>storage account</a:t>
            </a:r>
            <a:endPar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cs typeface="+mn-cs"/>
            </a:endParaRP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rPr>
              <a:t>Integrated into cost analysis</a:t>
            </a:r>
          </a:p>
        </p:txBody>
      </p:sp>
      <p:pic>
        <p:nvPicPr>
          <p:cNvPr id="11" name="Picture 10">
            <a:extLst>
              <a:ext uri="{FF2B5EF4-FFF2-40B4-BE49-F238E27FC236}">
                <a16:creationId xmlns:a16="http://schemas.microsoft.com/office/drawing/2014/main" id="{351B69A7-A027-4060-867D-261B239B06FD}"/>
              </a:ext>
            </a:extLst>
          </p:cNvPr>
          <p:cNvPicPr>
            <a:picLocks noChangeAspect="1"/>
          </p:cNvPicPr>
          <p:nvPr/>
        </p:nvPicPr>
        <p:blipFill rotWithShape="1">
          <a:blip r:embed="rId3"/>
          <a:srcRect l="1117" r="1117"/>
          <a:stretch/>
        </p:blipFill>
        <p:spPr>
          <a:xfrm>
            <a:off x="8269040" y="2437538"/>
            <a:ext cx="3309057" cy="3464243"/>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74AE88A6-33A1-4AD8-9176-925CE6AF8351}"/>
              </a:ext>
            </a:extLst>
          </p:cNvPr>
          <p:cNvGrpSpPr/>
          <p:nvPr/>
        </p:nvGrpSpPr>
        <p:grpSpPr>
          <a:xfrm>
            <a:off x="4775620" y="2395937"/>
            <a:ext cx="3309056" cy="2993887"/>
            <a:chOff x="4775620" y="2395937"/>
            <a:chExt cx="3309056" cy="2993887"/>
          </a:xfrm>
        </p:grpSpPr>
        <p:pic>
          <p:nvPicPr>
            <p:cNvPr id="13" name="Picture 12">
              <a:extLst>
                <a:ext uri="{FF2B5EF4-FFF2-40B4-BE49-F238E27FC236}">
                  <a16:creationId xmlns:a16="http://schemas.microsoft.com/office/drawing/2014/main" id="{C359F874-BD23-4C8F-A6CA-AEB4AD364E67}"/>
                </a:ext>
              </a:extLst>
            </p:cNvPr>
            <p:cNvPicPr>
              <a:picLocks noChangeAspect="1"/>
            </p:cNvPicPr>
            <p:nvPr/>
          </p:nvPicPr>
          <p:blipFill rotWithShape="1">
            <a:blip r:embed="rId4"/>
            <a:srcRect l="571" r="1000"/>
            <a:stretch/>
          </p:blipFill>
          <p:spPr>
            <a:xfrm>
              <a:off x="4775620" y="2437538"/>
              <a:ext cx="3309056" cy="295228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234CD84-77E7-4700-A1A9-B6C213F12D73}"/>
                </a:ext>
              </a:extLst>
            </p:cNvPr>
            <p:cNvSpPr/>
            <p:nvPr/>
          </p:nvSpPr>
          <p:spPr bwMode="auto">
            <a:xfrm>
              <a:off x="4775620"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4B2D0CB6-A5F9-46EE-98CE-3DD4B826A04C}"/>
              </a:ext>
            </a:extLst>
          </p:cNvPr>
          <p:cNvSpPr/>
          <p:nvPr/>
        </p:nvSpPr>
        <p:spPr bwMode="auto">
          <a:xfrm>
            <a:off x="8269041"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12DF8DDE-F7E3-48C3-98C5-2F03787B7A80}"/>
              </a:ext>
            </a:extLst>
          </p:cNvPr>
          <p:cNvGrpSpPr/>
          <p:nvPr/>
        </p:nvGrpSpPr>
        <p:grpSpPr>
          <a:xfrm>
            <a:off x="10859579" y="284370"/>
            <a:ext cx="967408" cy="967408"/>
            <a:chOff x="5748213" y="1517302"/>
            <a:chExt cx="4478502" cy="4478502"/>
          </a:xfrm>
        </p:grpSpPr>
        <p:sp>
          <p:nvSpPr>
            <p:cNvPr id="30" name="Freeform: Shape 29">
              <a:extLst>
                <a:ext uri="{FF2B5EF4-FFF2-40B4-BE49-F238E27FC236}">
                  <a16:creationId xmlns:a16="http://schemas.microsoft.com/office/drawing/2014/main" id="{87995C86-C38E-4984-9590-D8916B8286E7}"/>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1" name="Graphic 30">
              <a:extLst>
                <a:ext uri="{FF2B5EF4-FFF2-40B4-BE49-F238E27FC236}">
                  <a16:creationId xmlns:a16="http://schemas.microsoft.com/office/drawing/2014/main" id="{5FB27E5D-7201-4EFE-94FD-32F3D55DDF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2" name="Group 31">
              <a:extLst>
                <a:ext uri="{FF2B5EF4-FFF2-40B4-BE49-F238E27FC236}">
                  <a16:creationId xmlns:a16="http://schemas.microsoft.com/office/drawing/2014/main" id="{7FA96A14-72C8-471E-A168-8E202E0AC722}"/>
                </a:ext>
              </a:extLst>
            </p:cNvPr>
            <p:cNvGrpSpPr/>
            <p:nvPr/>
          </p:nvGrpSpPr>
          <p:grpSpPr>
            <a:xfrm>
              <a:off x="9092435" y="4283285"/>
              <a:ext cx="703162" cy="967390"/>
              <a:chOff x="8911800" y="4290925"/>
              <a:chExt cx="717262" cy="986788"/>
            </a:xfrm>
          </p:grpSpPr>
          <p:sp>
            <p:nvSpPr>
              <p:cNvPr id="33" name="Arrow: Right 32">
                <a:extLst>
                  <a:ext uri="{FF2B5EF4-FFF2-40B4-BE49-F238E27FC236}">
                    <a16:creationId xmlns:a16="http://schemas.microsoft.com/office/drawing/2014/main" id="{FDF930E0-D22F-4321-A796-B800124C327E}"/>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4" name="Rectangle 33">
                <a:extLst>
                  <a:ext uri="{FF2B5EF4-FFF2-40B4-BE49-F238E27FC236}">
                    <a16:creationId xmlns:a16="http://schemas.microsoft.com/office/drawing/2014/main" id="{86CA10F4-72D4-4BA8-AA6B-D50E2770BE0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496371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375E-6 4.81481E-6 L 4.375E-6 -0.03033 " pathEditMode="relative" rAng="0" ptsTypes="AA">
                                      <p:cBhvr>
                                        <p:cTn id="9" dur="750" spd="-100000" fill="hold"/>
                                        <p:tgtEl>
                                          <p:spTgt spid="10"/>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FD91-F707-46B1-9FCB-841842D3C9FC}"/>
              </a:ext>
            </a:extLst>
          </p:cNvPr>
          <p:cNvSpPr>
            <a:spLocks noGrp="1"/>
          </p:cNvSpPr>
          <p:nvPr>
            <p:ph type="title"/>
          </p:nvPr>
        </p:nvSpPr>
        <p:spPr/>
        <p:txBody>
          <a:bodyPr/>
          <a:lstStyle/>
          <a:p>
            <a:r>
              <a:rPr lang="en-US"/>
              <a:t>Power BI Content Pack</a:t>
            </a:r>
          </a:p>
        </p:txBody>
      </p:sp>
      <p:pic>
        <p:nvPicPr>
          <p:cNvPr id="8" name="Picture 7">
            <a:extLst>
              <a:ext uri="{FF2B5EF4-FFF2-40B4-BE49-F238E27FC236}">
                <a16:creationId xmlns:a16="http://schemas.microsoft.com/office/drawing/2014/main" id="{2F4196A6-8491-487C-A37E-F42A8E3DF0CE}"/>
              </a:ext>
            </a:extLst>
          </p:cNvPr>
          <p:cNvPicPr>
            <a:picLocks noChangeAspect="1"/>
          </p:cNvPicPr>
          <p:nvPr/>
        </p:nvPicPr>
        <p:blipFill rotWithShape="1">
          <a:blip r:embed="rId2" cstate="print">
            <a:extLst>
              <a:ext uri="{28A0092B-C50C-407E-A947-70E740481C1C}">
                <a14:useLocalDpi xmlns:a14="http://schemas.microsoft.com/office/drawing/2010/main"/>
              </a:ext>
            </a:extLst>
          </a:blip>
          <a:stretch/>
        </p:blipFill>
        <p:spPr>
          <a:xfrm>
            <a:off x="1514767" y="1143440"/>
            <a:ext cx="9162466" cy="6066127"/>
          </a:xfrm>
          <a:prstGeom prst="rect">
            <a:avLst/>
          </a:prstGeom>
        </p:spPr>
      </p:pic>
      <p:pic>
        <p:nvPicPr>
          <p:cNvPr id="9" name="Picture 8">
            <a:extLst>
              <a:ext uri="{FF2B5EF4-FFF2-40B4-BE49-F238E27FC236}">
                <a16:creationId xmlns:a16="http://schemas.microsoft.com/office/drawing/2014/main" id="{F156B63F-4777-4E67-AF2B-AF18CB3DF84B}"/>
              </a:ext>
            </a:extLst>
          </p:cNvPr>
          <p:cNvPicPr>
            <a:picLocks noChangeAspect="1"/>
          </p:cNvPicPr>
          <p:nvPr/>
        </p:nvPicPr>
        <p:blipFill>
          <a:blip r:embed="rId3"/>
          <a:stretch>
            <a:fillRect/>
          </a:stretch>
        </p:blipFill>
        <p:spPr>
          <a:xfrm>
            <a:off x="2111745" y="1528742"/>
            <a:ext cx="8035416" cy="4761502"/>
          </a:xfrm>
          <a:prstGeom prst="rect">
            <a:avLst/>
          </a:prstGeom>
        </p:spPr>
      </p:pic>
      <p:grpSp>
        <p:nvGrpSpPr>
          <p:cNvPr id="13" name="Group 12">
            <a:extLst>
              <a:ext uri="{FF2B5EF4-FFF2-40B4-BE49-F238E27FC236}">
                <a16:creationId xmlns:a16="http://schemas.microsoft.com/office/drawing/2014/main" id="{FD71EAE8-A3D8-4A43-8285-8431EC61C00C}"/>
              </a:ext>
            </a:extLst>
          </p:cNvPr>
          <p:cNvGrpSpPr/>
          <p:nvPr/>
        </p:nvGrpSpPr>
        <p:grpSpPr>
          <a:xfrm>
            <a:off x="10859579" y="284370"/>
            <a:ext cx="967408" cy="967408"/>
            <a:chOff x="5748213" y="1517302"/>
            <a:chExt cx="4478502" cy="4478502"/>
          </a:xfrm>
        </p:grpSpPr>
        <p:sp>
          <p:nvSpPr>
            <p:cNvPr id="14" name="Freeform: Shape 13">
              <a:extLst>
                <a:ext uri="{FF2B5EF4-FFF2-40B4-BE49-F238E27FC236}">
                  <a16:creationId xmlns:a16="http://schemas.microsoft.com/office/drawing/2014/main" id="{B9ABBEF6-9DAC-4168-A635-1EBD393429C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15" name="Graphic 14">
              <a:extLst>
                <a:ext uri="{FF2B5EF4-FFF2-40B4-BE49-F238E27FC236}">
                  <a16:creationId xmlns:a16="http://schemas.microsoft.com/office/drawing/2014/main" id="{30A54D24-FB90-4342-9D45-2A777B2D4F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16" name="Group 15">
              <a:extLst>
                <a:ext uri="{FF2B5EF4-FFF2-40B4-BE49-F238E27FC236}">
                  <a16:creationId xmlns:a16="http://schemas.microsoft.com/office/drawing/2014/main" id="{BD7D18B4-AFC0-47AF-B786-28B583E75E08}"/>
                </a:ext>
              </a:extLst>
            </p:cNvPr>
            <p:cNvGrpSpPr/>
            <p:nvPr/>
          </p:nvGrpSpPr>
          <p:grpSpPr>
            <a:xfrm>
              <a:off x="9092435" y="4283285"/>
              <a:ext cx="703162" cy="967390"/>
              <a:chOff x="8911800" y="4290925"/>
              <a:chExt cx="717262" cy="986788"/>
            </a:xfrm>
          </p:grpSpPr>
          <p:sp>
            <p:nvSpPr>
              <p:cNvPr id="17" name="Arrow: Right 16">
                <a:extLst>
                  <a:ext uri="{FF2B5EF4-FFF2-40B4-BE49-F238E27FC236}">
                    <a16:creationId xmlns:a16="http://schemas.microsoft.com/office/drawing/2014/main" id="{32CE9F55-C78B-48E3-9587-D092E4B06246}"/>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18" name="Rectangle 17">
                <a:extLst>
                  <a:ext uri="{FF2B5EF4-FFF2-40B4-BE49-F238E27FC236}">
                    <a16:creationId xmlns:a16="http://schemas.microsoft.com/office/drawing/2014/main" id="{C387C8AB-2D6C-4427-A7A8-E9DE9BF3971F}"/>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994939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Management support for Cross Cloud - AWS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356986" y="3073817"/>
            <a:ext cx="3828840" cy="1908215"/>
            <a:chOff x="596794" y="2434623"/>
            <a:chExt cx="3828840" cy="190821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Currently in private preview</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3828840" cy="1908215"/>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We also have AWS spend available in ACM</a:t>
              </a:r>
            </a:p>
            <a:p>
              <a:pPr marL="0" marR="0" lvl="0" indent="0" defTabSz="913576" eaLnBrk="1" fontAlgn="base" latinLnBrk="0" hangingPunct="1">
                <a:lnSpc>
                  <a:spcPct val="100000"/>
                </a:lnSpc>
                <a:spcBef>
                  <a:spcPct val="0"/>
                </a:spcBef>
                <a:spcAft>
                  <a:spcPts val="2353"/>
                </a:spcAft>
                <a:buClrTx/>
                <a:buSzTx/>
                <a:buFontTx/>
                <a:buNone/>
                <a:tabLst/>
                <a:defRPr/>
              </a:pPr>
              <a:endParaRPr lang="en-US" sz="1600" kern="0">
                <a:solidFill>
                  <a:srgbClr val="1A1A1A"/>
                </a:solidFill>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endParaRP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solidFill>
                    <a:srgbClr val="1A1A1A"/>
                  </a:solidFill>
                  <a:effectLst/>
                  <a:uLnTx/>
                  <a:uFillTx/>
                  <a:ea typeface="Segoe UI Light" charset="0"/>
                  <a:cs typeface="Segoe UI" panose="020B0502040204020203" pitchFamily="34" charset="0"/>
                </a:rPr>
                <a:t>Analyze your costs across Azure &amp; AWS</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3"/>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9" name="Picture 18">
            <a:extLst>
              <a:ext uri="{FF2B5EF4-FFF2-40B4-BE49-F238E27FC236}">
                <a16:creationId xmlns:a16="http://schemas.microsoft.com/office/drawing/2014/main" id="{78443C83-B744-4064-92CA-293F4CB1D6CC}"/>
              </a:ext>
            </a:extLst>
          </p:cNvPr>
          <p:cNvPicPr>
            <a:picLocks noChangeAspect="1"/>
          </p:cNvPicPr>
          <p:nvPr/>
        </p:nvPicPr>
        <p:blipFill>
          <a:blip r:embed="rId4"/>
          <a:stretch>
            <a:fillRect/>
          </a:stretch>
        </p:blipFill>
        <p:spPr>
          <a:xfrm>
            <a:off x="4855186" y="2349030"/>
            <a:ext cx="6861652" cy="3788749"/>
          </a:xfrm>
          <a:prstGeom prst="rect">
            <a:avLst/>
          </a:prstGeom>
        </p:spPr>
      </p:pic>
    </p:spTree>
    <p:extLst>
      <p:ext uri="{BB962C8B-B14F-4D97-AF65-F5344CB8AC3E}">
        <p14:creationId xmlns:p14="http://schemas.microsoft.com/office/powerpoint/2010/main" val="3791582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25C5483-7508-4DC2-BD7F-3C4AD4933421}"/>
              </a:ext>
            </a:extLst>
          </p:cNvPr>
          <p:cNvGrpSpPr/>
          <p:nvPr/>
        </p:nvGrpSpPr>
        <p:grpSpPr>
          <a:xfrm>
            <a:off x="7378243" y="2196582"/>
            <a:ext cx="3599363" cy="3599363"/>
            <a:chOff x="4909480" y="2110683"/>
            <a:chExt cx="2579358" cy="2579358"/>
          </a:xfrm>
          <a:solidFill>
            <a:schemeClr val="bg1">
              <a:lumMod val="95000"/>
            </a:schemeClr>
          </a:solidFill>
        </p:grpSpPr>
        <p:sp>
          <p:nvSpPr>
            <p:cNvPr id="25" name="Oval 24">
              <a:extLst>
                <a:ext uri="{FF2B5EF4-FFF2-40B4-BE49-F238E27FC236}">
                  <a16:creationId xmlns:a16="http://schemas.microsoft.com/office/drawing/2014/main" id="{505E5CF9-D989-4B21-B164-45AAD005AC81}"/>
                </a:ext>
              </a:extLst>
            </p:cNvPr>
            <p:cNvSpPr/>
            <p:nvPr/>
          </p:nvSpPr>
          <p:spPr bwMode="auto">
            <a:xfrm>
              <a:off x="4909480" y="2110683"/>
              <a:ext cx="2579358" cy="25793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cloud">
              <a:extLst>
                <a:ext uri="{FF2B5EF4-FFF2-40B4-BE49-F238E27FC236}">
                  <a16:creationId xmlns:a16="http://schemas.microsoft.com/office/drawing/2014/main" id="{C7709945-AED0-4996-88B1-B267DA171A69}"/>
                </a:ext>
              </a:extLst>
            </p:cNvPr>
            <p:cNvSpPr>
              <a:spLocks noChangeAspect="1"/>
            </p:cNvSpPr>
            <p:nvPr/>
          </p:nvSpPr>
          <p:spPr bwMode="auto">
            <a:xfrm flipH="1">
              <a:off x="5415287" y="2812279"/>
              <a:ext cx="1618576" cy="10311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22225" cap="sq">
              <a:solidFill>
                <a:schemeClr val="accent1"/>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grpSp>
      <p:sp>
        <p:nvSpPr>
          <p:cNvPr id="2" name="Title 1">
            <a:extLst>
              <a:ext uri="{FF2B5EF4-FFF2-40B4-BE49-F238E27FC236}">
                <a16:creationId xmlns:a16="http://schemas.microsoft.com/office/drawing/2014/main" id="{C077CFA9-D31B-4C27-AA04-F3B820EC7B28}"/>
              </a:ext>
            </a:extLst>
          </p:cNvPr>
          <p:cNvSpPr>
            <a:spLocks noGrp="1"/>
          </p:cNvSpPr>
          <p:nvPr>
            <p:ph type="title" idx="4294967295"/>
          </p:nvPr>
        </p:nvSpPr>
        <p:spPr>
          <a:xfrm>
            <a:off x="445259" y="475993"/>
            <a:ext cx="11015688" cy="553959"/>
          </a:xfrm>
        </p:spPr>
        <p:txBody>
          <a:bodyPr/>
          <a:lstStyle/>
          <a:p>
            <a:r>
              <a:rPr lang="en-US"/>
              <a:t>Traditional approach</a:t>
            </a:r>
          </a:p>
        </p:txBody>
      </p:sp>
      <p:sp>
        <p:nvSpPr>
          <p:cNvPr id="11" name="TextBox 10">
            <a:extLst>
              <a:ext uri="{FF2B5EF4-FFF2-40B4-BE49-F238E27FC236}">
                <a16:creationId xmlns:a16="http://schemas.microsoft.com/office/drawing/2014/main" id="{EEC398EA-A333-49CA-A14A-67A4D261D3BC}"/>
              </a:ext>
            </a:extLst>
          </p:cNvPr>
          <p:cNvSpPr txBox="1"/>
          <p:nvPr/>
        </p:nvSpPr>
        <p:spPr>
          <a:xfrm>
            <a:off x="277772" y="1085252"/>
            <a:ext cx="11532417" cy="616235"/>
          </a:xfrm>
          <a:prstGeom prst="rect">
            <a:avLst/>
          </a:prstGeom>
          <a:noFill/>
        </p:spPr>
        <p:txBody>
          <a:bodyPr wrap="square" lIns="175711" tIns="140569" rIns="175711" bIns="140569"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13225">
              <a:defRPr/>
            </a:pPr>
            <a:r>
              <a:rPr lang="en-US" sz="2353">
                <a:solidFill>
                  <a:srgbClr val="1A1A1A">
                    <a:lumMod val="90000"/>
                    <a:lumOff val="10000"/>
                  </a:srgbClr>
                </a:solidFill>
                <a:cs typeface="Segoe UI" panose="020B0502040204020203" pitchFamily="34" charset="0"/>
              </a:rPr>
              <a:t>Sacrifice Speed for Control</a:t>
            </a:r>
          </a:p>
        </p:txBody>
      </p:sp>
      <p:sp>
        <p:nvSpPr>
          <p:cNvPr id="84" name="Rectangle 83">
            <a:extLst>
              <a:ext uri="{FF2B5EF4-FFF2-40B4-BE49-F238E27FC236}">
                <a16:creationId xmlns:a16="http://schemas.microsoft.com/office/drawing/2014/main" id="{2DD513AE-1E30-472F-891E-CA5ECB22EFCB}"/>
              </a:ext>
            </a:extLst>
          </p:cNvPr>
          <p:cNvSpPr/>
          <p:nvPr/>
        </p:nvSpPr>
        <p:spPr bwMode="auto">
          <a:xfrm>
            <a:off x="869689" y="3508566"/>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Developers</a:t>
            </a:r>
          </a:p>
        </p:txBody>
      </p:sp>
      <p:cxnSp>
        <p:nvCxnSpPr>
          <p:cNvPr id="85" name="Straight Connector 84">
            <a:extLst>
              <a:ext uri="{FF2B5EF4-FFF2-40B4-BE49-F238E27FC236}">
                <a16:creationId xmlns:a16="http://schemas.microsoft.com/office/drawing/2014/main" id="{4E6DE6C6-A69A-4C8B-876E-C16ACD54B349}"/>
              </a:ext>
            </a:extLst>
          </p:cNvPr>
          <p:cNvCxnSpPr>
            <a:cxnSpLocks/>
          </p:cNvCxnSpPr>
          <p:nvPr/>
        </p:nvCxnSpPr>
        <p:spPr>
          <a:xfrm>
            <a:off x="2766525" y="4221390"/>
            <a:ext cx="1204614"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8" name="gear">
            <a:extLst>
              <a:ext uri="{FF2B5EF4-FFF2-40B4-BE49-F238E27FC236}">
                <a16:creationId xmlns:a16="http://schemas.microsoft.com/office/drawing/2014/main" id="{0F474305-14CD-464D-870E-68D384903A1F}"/>
              </a:ext>
            </a:extLst>
          </p:cNvPr>
          <p:cNvSpPr>
            <a:spLocks noChangeAspect="1" noEditPoints="1"/>
          </p:cNvSpPr>
          <p:nvPr/>
        </p:nvSpPr>
        <p:spPr bwMode="auto">
          <a:xfrm>
            <a:off x="8362287" y="3925758"/>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sp>
        <p:nvSpPr>
          <p:cNvPr id="36" name="gear">
            <a:extLst>
              <a:ext uri="{FF2B5EF4-FFF2-40B4-BE49-F238E27FC236}">
                <a16:creationId xmlns:a16="http://schemas.microsoft.com/office/drawing/2014/main" id="{E062CA04-9A5A-43C9-977E-9DFC82FB1E5E}"/>
              </a:ext>
            </a:extLst>
          </p:cNvPr>
          <p:cNvSpPr>
            <a:spLocks noChangeAspect="1" noEditPoints="1"/>
          </p:cNvSpPr>
          <p:nvPr/>
        </p:nvSpPr>
        <p:spPr bwMode="auto">
          <a:xfrm>
            <a:off x="8978501" y="3612872"/>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sp>
        <p:nvSpPr>
          <p:cNvPr id="37" name="gear">
            <a:extLst>
              <a:ext uri="{FF2B5EF4-FFF2-40B4-BE49-F238E27FC236}">
                <a16:creationId xmlns:a16="http://schemas.microsoft.com/office/drawing/2014/main" id="{3CADF077-AE5F-43D7-9DA9-DBA050FD33EC}"/>
              </a:ext>
            </a:extLst>
          </p:cNvPr>
          <p:cNvSpPr>
            <a:spLocks noChangeAspect="1" noEditPoints="1"/>
          </p:cNvSpPr>
          <p:nvPr/>
        </p:nvSpPr>
        <p:spPr bwMode="auto">
          <a:xfrm>
            <a:off x="9526738" y="4001619"/>
            <a:ext cx="540041" cy="53770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gradFill>
              <a:latin typeface="Segoe UI Semilight"/>
            </a:endParaRPr>
          </a:p>
        </p:txBody>
      </p:sp>
      <p:sp>
        <p:nvSpPr>
          <p:cNvPr id="40" name="people_4">
            <a:extLst>
              <a:ext uri="{FF2B5EF4-FFF2-40B4-BE49-F238E27FC236}">
                <a16:creationId xmlns:a16="http://schemas.microsoft.com/office/drawing/2014/main" id="{4ED1C692-05D9-44B0-AF2A-EA71FD47973E}"/>
              </a:ext>
            </a:extLst>
          </p:cNvPr>
          <p:cNvSpPr>
            <a:spLocks noChangeAspect="1" noEditPoints="1"/>
          </p:cNvSpPr>
          <p:nvPr/>
        </p:nvSpPr>
        <p:spPr bwMode="auto">
          <a:xfrm>
            <a:off x="1472415" y="2793630"/>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Semilight"/>
            </a:endParaRPr>
          </a:p>
        </p:txBody>
      </p:sp>
      <p:sp>
        <p:nvSpPr>
          <p:cNvPr id="53" name="Rectangle 52">
            <a:extLst>
              <a:ext uri="{FF2B5EF4-FFF2-40B4-BE49-F238E27FC236}">
                <a16:creationId xmlns:a16="http://schemas.microsoft.com/office/drawing/2014/main" id="{82E60477-DB54-4DE7-8EA2-0B570C5AD53C}"/>
              </a:ext>
            </a:extLst>
          </p:cNvPr>
          <p:cNvSpPr/>
          <p:nvPr/>
        </p:nvSpPr>
        <p:spPr bwMode="auto">
          <a:xfrm>
            <a:off x="835666" y="5049857"/>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751"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Operations</a:t>
            </a:r>
          </a:p>
        </p:txBody>
      </p:sp>
      <p:sp>
        <p:nvSpPr>
          <p:cNvPr id="54" name="people_4">
            <a:extLst>
              <a:ext uri="{FF2B5EF4-FFF2-40B4-BE49-F238E27FC236}">
                <a16:creationId xmlns:a16="http://schemas.microsoft.com/office/drawing/2014/main" id="{5F57B465-9C67-4116-8EA0-1E0D836DC84C}"/>
              </a:ext>
            </a:extLst>
          </p:cNvPr>
          <p:cNvSpPr>
            <a:spLocks noChangeAspect="1" noEditPoints="1"/>
          </p:cNvSpPr>
          <p:nvPr/>
        </p:nvSpPr>
        <p:spPr bwMode="auto">
          <a:xfrm>
            <a:off x="1438392" y="4334920"/>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Semilight"/>
            </a:endParaRPr>
          </a:p>
        </p:txBody>
      </p:sp>
      <p:sp>
        <p:nvSpPr>
          <p:cNvPr id="55" name="Rectangle 54">
            <a:extLst>
              <a:ext uri="{FF2B5EF4-FFF2-40B4-BE49-F238E27FC236}">
                <a16:creationId xmlns:a16="http://schemas.microsoft.com/office/drawing/2014/main" id="{91867687-5944-4F30-A237-BA7561C208D1}"/>
              </a:ext>
            </a:extLst>
          </p:cNvPr>
          <p:cNvSpPr/>
          <p:nvPr/>
        </p:nvSpPr>
        <p:spPr bwMode="auto">
          <a:xfrm>
            <a:off x="4276422" y="4267176"/>
            <a:ext cx="2141164" cy="6511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Cloud Custodian / </a:t>
            </a:r>
          </a:p>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Engineers responsible for Cloud environment</a:t>
            </a:r>
          </a:p>
        </p:txBody>
      </p:sp>
      <p:sp>
        <p:nvSpPr>
          <p:cNvPr id="56" name="people_4">
            <a:extLst>
              <a:ext uri="{FF2B5EF4-FFF2-40B4-BE49-F238E27FC236}">
                <a16:creationId xmlns:a16="http://schemas.microsoft.com/office/drawing/2014/main" id="{B488E4F9-7384-445C-B9C6-D6FB93B7A25A}"/>
              </a:ext>
            </a:extLst>
          </p:cNvPr>
          <p:cNvSpPr>
            <a:spLocks noChangeAspect="1" noEditPoints="1"/>
          </p:cNvSpPr>
          <p:nvPr/>
        </p:nvSpPr>
        <p:spPr bwMode="auto">
          <a:xfrm>
            <a:off x="5125317" y="3481576"/>
            <a:ext cx="443371"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1765">
              <a:solidFill>
                <a:srgbClr val="505050"/>
              </a:solidFill>
              <a:latin typeface="Segoe UI Semilight"/>
            </a:endParaRPr>
          </a:p>
        </p:txBody>
      </p:sp>
      <p:cxnSp>
        <p:nvCxnSpPr>
          <p:cNvPr id="52" name="Straight Connector 51">
            <a:extLst>
              <a:ext uri="{FF2B5EF4-FFF2-40B4-BE49-F238E27FC236}">
                <a16:creationId xmlns:a16="http://schemas.microsoft.com/office/drawing/2014/main" id="{8FA6823E-AE0D-463B-A488-28BE3CC53849}"/>
              </a:ext>
            </a:extLst>
          </p:cNvPr>
          <p:cNvCxnSpPr>
            <a:cxnSpLocks/>
          </p:cNvCxnSpPr>
          <p:nvPr/>
        </p:nvCxnSpPr>
        <p:spPr>
          <a:xfrm>
            <a:off x="6289051" y="4223525"/>
            <a:ext cx="990459"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pic>
        <p:nvPicPr>
          <p:cNvPr id="1028" name="Picture 4" descr="Image result for stop icon">
            <a:extLst>
              <a:ext uri="{FF2B5EF4-FFF2-40B4-BE49-F238E27FC236}">
                <a16:creationId xmlns:a16="http://schemas.microsoft.com/office/drawing/2014/main" id="{9ADF09A2-7E04-4184-AAF4-B1BCAB71A189}"/>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91670" y="3651679"/>
            <a:ext cx="476786" cy="476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00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par>
                                <p:cTn id="8" presetID="10" presetClass="entr" presetSubtype="0" fill="hold" grpId="0" nodeType="withEffect">
                                  <p:stCondLst>
                                    <p:cond delay="90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 presetClass="entr" presetSubtype="0" fill="hold" nodeType="withEffect">
                                  <p:stCondLst>
                                    <p:cond delay="900"/>
                                  </p:stCondLst>
                                  <p:childTnLst>
                                    <p:set>
                                      <p:cBhvr>
                                        <p:cTn id="15" dur="1" fill="hold">
                                          <p:stCondLst>
                                            <p:cond delay="0"/>
                                          </p:stCondLst>
                                        </p:cTn>
                                        <p:tgtEl>
                                          <p:spTgt spid="1028"/>
                                        </p:tgtEl>
                                        <p:attrNameLst>
                                          <p:attrName>style.visibility</p:attrName>
                                        </p:attrNameLst>
                                      </p:cBhvr>
                                      <p:to>
                                        <p:strVal val="visible"/>
                                      </p:to>
                                    </p:set>
                                  </p:childTnLst>
                                </p:cTn>
                              </p:par>
                              <p:par>
                                <p:cTn id="16" presetID="6" presetClass="emph" presetSubtype="0" accel="100000" autoRev="1" fill="hold" nodeType="withEffect">
                                  <p:stCondLst>
                                    <p:cond delay="500"/>
                                  </p:stCondLst>
                                  <p:childTnLst>
                                    <p:animScale>
                                      <p:cBhvr>
                                        <p:cTn id="17" dur="500" fill="hold"/>
                                        <p:tgtEl>
                                          <p:spTgt spid="1028"/>
                                        </p:tgtEl>
                                      </p:cBhvr>
                                      <p:by x="0" y="0"/>
                                    </p:animScale>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left)">
                                      <p:cBhvr>
                                        <p:cTn id="2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chemeClr val="accent1"/>
                </a:solidFill>
              </a:rPr>
              <a:t>Keys to </a:t>
            </a:r>
            <a:r>
              <a:rPr lang="en-US"/>
              <a:t>accountability</a:t>
            </a:r>
          </a:p>
        </p:txBody>
      </p:sp>
      <p:sp>
        <p:nvSpPr>
          <p:cNvPr id="10" name="Text Placeholder 1">
            <a:extLst>
              <a:ext uri="{FF2B5EF4-FFF2-40B4-BE49-F238E27FC236}">
                <a16:creationId xmlns:a16="http://schemas.microsoft.com/office/drawing/2014/main" id="{79DFDCF7-6643-400B-9076-8C6D471D4B7F}"/>
              </a:ext>
            </a:extLst>
          </p:cNvPr>
          <p:cNvSpPr txBox="1">
            <a:spLocks/>
          </p:cNvSpPr>
          <p:nvPr/>
        </p:nvSpPr>
        <p:spPr>
          <a:xfrm>
            <a:off x="4775416" y="2350345"/>
            <a:ext cx="5457155" cy="870955"/>
          </a:xfrm>
          <a:prstGeom prst="rect">
            <a:avLst/>
          </a:prstGeom>
        </p:spPr>
        <p:txBody>
          <a:bodyPr vert="horz" wrap="square" lIns="0" tIns="91414" rIns="146263" bIns="91414"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buClr>
                <a:schemeClr val="tx1"/>
              </a:buClr>
              <a:buNone/>
            </a:pPr>
            <a:r>
              <a:rPr lang="en-US" sz="2400">
                <a:solidFill>
                  <a:schemeClr val="accent1"/>
                </a:solidFill>
                <a:latin typeface="Segoe UI Semibold" panose="020B0702040204020203" pitchFamily="34" charset="0"/>
              </a:rPr>
              <a:t>Extend visibility to stakeholders</a:t>
            </a:r>
          </a:p>
          <a:p>
            <a:pPr marL="0" lvl="1" indent="0">
              <a:spcBef>
                <a:spcPts val="588"/>
              </a:spcBef>
              <a:buNone/>
            </a:pPr>
            <a:r>
              <a:rPr lang="en-US" sz="2000">
                <a:solidFill>
                  <a:schemeClr val="tx1"/>
                </a:solidFill>
                <a:cs typeface="Segoe UI Light"/>
              </a:rPr>
              <a:t>Management groups, RBAC, and tagging</a:t>
            </a:r>
          </a:p>
        </p:txBody>
      </p:sp>
      <p:sp>
        <p:nvSpPr>
          <p:cNvPr id="47" name="Freeform: Shape 46">
            <a:extLst>
              <a:ext uri="{FF2B5EF4-FFF2-40B4-BE49-F238E27FC236}">
                <a16:creationId xmlns:a16="http://schemas.microsoft.com/office/drawing/2014/main" id="{09EE9C34-7AE8-4863-BBEB-C93E21748BD4}"/>
              </a:ext>
            </a:extLst>
          </p:cNvPr>
          <p:cNvSpPr/>
          <p:nvPr/>
        </p:nvSpPr>
        <p:spPr>
          <a:xfrm>
            <a:off x="588263" y="2745580"/>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Management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FD7E9C0-5352-4980-804D-ECC8A816E7FC}"/>
              </a:ext>
            </a:extLst>
          </p:cNvPr>
          <p:cNvSpPr/>
          <p:nvPr/>
        </p:nvSpPr>
        <p:spPr>
          <a:xfrm>
            <a:off x="588263" y="3918754"/>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Finance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05562CA9-1BB7-4A5F-AACE-D32654AC49BB}"/>
              </a:ext>
            </a:extLst>
          </p:cNvPr>
          <p:cNvSpPr/>
          <p:nvPr/>
        </p:nvSpPr>
        <p:spPr>
          <a:xfrm>
            <a:off x="588263" y="5091928"/>
            <a:ext cx="3277794" cy="748241"/>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0" indent="0" algn="r" defTabSz="697189" eaLnBrk="1" fontAlgn="auto" latinLnBrk="0" hangingPunct="1">
              <a:lnSpc>
                <a:spcPct val="90000"/>
              </a:lnSpc>
              <a:spcBef>
                <a:spcPct val="0"/>
              </a:spcBef>
              <a:spcAft>
                <a:spcPct val="35000"/>
              </a:spcAft>
              <a:buClrTx/>
              <a:buSzTx/>
              <a:buFontTx/>
              <a:buNone/>
              <a:tabLst/>
              <a:defRPr/>
            </a:pPr>
            <a:r>
              <a:rPr kumimoji="0" lang="en-US" sz="1961" b="0" i="0" u="none" strike="noStrike" kern="0" cap="none" spc="0" normalizeH="0" baseline="0" noProof="0">
                <a:ln>
                  <a:noFill/>
                </a:ln>
                <a:solidFill>
                  <a:srgbClr val="0078D4"/>
                </a:solidFill>
                <a:effectLst/>
                <a:uLnTx/>
                <a:uFillTx/>
                <a:latin typeface="Segoe UI Semibold"/>
                <a:ea typeface="+mn-ea"/>
                <a:cs typeface="+mn-cs"/>
              </a:rPr>
              <a:t>App teams</a:t>
            </a:r>
          </a:p>
          <a:p>
            <a:pPr marL="0" marR="0" lvl="1" indent="0" algn="r" defTabSz="522892" eaLnBrk="1" fontAlgn="auto" latinLnBrk="0" hangingPunct="1">
              <a:lnSpc>
                <a:spcPct val="90000"/>
              </a:lnSpc>
              <a:spcBef>
                <a:spcPct val="0"/>
              </a:spcBef>
              <a:spcAft>
                <a:spcPct val="15000"/>
              </a:spcAft>
              <a:buClrTx/>
              <a:buSzTx/>
              <a:buFontTx/>
              <a:buNone/>
              <a:tabLst/>
              <a:defRPr/>
            </a:pPr>
            <a:endParaRPr kumimoji="0" lang="en-US" sz="1372" b="0" i="0" u="none" strike="noStrike" kern="0" cap="none" spc="0" normalizeH="0" baseline="0" noProof="0">
              <a:ln>
                <a:noFill/>
              </a:ln>
              <a:solidFill>
                <a:srgbClr val="1A1A1A"/>
              </a:solidFill>
              <a:effectLst/>
              <a:uLnTx/>
              <a:uFillTx/>
              <a:latin typeface="Segoe UI"/>
              <a:ea typeface="+mn-ea"/>
              <a:cs typeface="+mn-cs"/>
            </a:endParaRPr>
          </a:p>
        </p:txBody>
      </p:sp>
      <p:cxnSp>
        <p:nvCxnSpPr>
          <p:cNvPr id="53" name="Straight Connector 52">
            <a:extLst>
              <a:ext uri="{FF2B5EF4-FFF2-40B4-BE49-F238E27FC236}">
                <a16:creationId xmlns:a16="http://schemas.microsoft.com/office/drawing/2014/main" id="{B77F38F3-9E89-49FC-92DC-E2F076B1C6F9}"/>
              </a:ext>
            </a:extLst>
          </p:cNvPr>
          <p:cNvCxnSpPr>
            <a:cxnSpLocks/>
          </p:cNvCxnSpPr>
          <p:nvPr/>
        </p:nvCxnSpPr>
        <p:spPr>
          <a:xfrm>
            <a:off x="1007240" y="3221300"/>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FBBA676-A3F3-4C3D-8C60-DC90EFC6A3B5}"/>
              </a:ext>
            </a:extLst>
          </p:cNvPr>
          <p:cNvCxnSpPr>
            <a:cxnSpLocks/>
          </p:cNvCxnSpPr>
          <p:nvPr/>
        </p:nvCxnSpPr>
        <p:spPr>
          <a:xfrm>
            <a:off x="1007240" y="435825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2520E22-B9C6-42AA-A068-771A354BD94D}"/>
              </a:ext>
            </a:extLst>
          </p:cNvPr>
          <p:cNvCxnSpPr>
            <a:cxnSpLocks/>
          </p:cNvCxnSpPr>
          <p:nvPr/>
        </p:nvCxnSpPr>
        <p:spPr>
          <a:xfrm>
            <a:off x="1007240" y="5552094"/>
            <a:ext cx="9323936" cy="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152D24DF-F920-4192-B06E-FF7FEED92749}"/>
              </a:ext>
            </a:extLst>
          </p:cNvPr>
          <p:cNvPicPr>
            <a:picLocks noChangeAspect="1"/>
          </p:cNvPicPr>
          <p:nvPr/>
        </p:nvPicPr>
        <p:blipFill>
          <a:blip r:embed="rId3"/>
          <a:stretch>
            <a:fillRect/>
          </a:stretch>
        </p:blipFill>
        <p:spPr>
          <a:xfrm>
            <a:off x="3353137" y="2310360"/>
            <a:ext cx="423660" cy="423660"/>
          </a:xfrm>
          <a:prstGeom prst="rect">
            <a:avLst/>
          </a:prstGeom>
        </p:spPr>
      </p:pic>
      <p:pic>
        <p:nvPicPr>
          <p:cNvPr id="57" name="Picture 56">
            <a:extLst>
              <a:ext uri="{FF2B5EF4-FFF2-40B4-BE49-F238E27FC236}">
                <a16:creationId xmlns:a16="http://schemas.microsoft.com/office/drawing/2014/main" id="{93A92972-CB26-41DB-9EA5-0DD610507FC9}"/>
              </a:ext>
            </a:extLst>
          </p:cNvPr>
          <p:cNvPicPr>
            <a:picLocks noChangeAspect="1"/>
          </p:cNvPicPr>
          <p:nvPr/>
        </p:nvPicPr>
        <p:blipFill>
          <a:blip r:embed="rId4"/>
          <a:stretch>
            <a:fillRect/>
          </a:stretch>
        </p:blipFill>
        <p:spPr>
          <a:xfrm>
            <a:off x="3353137" y="3552816"/>
            <a:ext cx="423660" cy="423660"/>
          </a:xfrm>
          <a:prstGeom prst="rect">
            <a:avLst/>
          </a:prstGeom>
        </p:spPr>
      </p:pic>
      <p:pic>
        <p:nvPicPr>
          <p:cNvPr id="58" name="Picture 57">
            <a:extLst>
              <a:ext uri="{FF2B5EF4-FFF2-40B4-BE49-F238E27FC236}">
                <a16:creationId xmlns:a16="http://schemas.microsoft.com/office/drawing/2014/main" id="{7BA43E67-8DB2-4365-BA94-82CD7D572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7044" y="4700806"/>
            <a:ext cx="453613" cy="453613"/>
          </a:xfrm>
          <a:prstGeom prst="rect">
            <a:avLst/>
          </a:prstGeom>
        </p:spPr>
      </p:pic>
      <p:sp>
        <p:nvSpPr>
          <p:cNvPr id="6" name="Rectangle 5">
            <a:extLst>
              <a:ext uri="{FF2B5EF4-FFF2-40B4-BE49-F238E27FC236}">
                <a16:creationId xmlns:a16="http://schemas.microsoft.com/office/drawing/2014/main" id="{AC9EA229-DF0D-4E2E-BA47-624B9878ED05}"/>
              </a:ext>
            </a:extLst>
          </p:cNvPr>
          <p:cNvSpPr/>
          <p:nvPr/>
        </p:nvSpPr>
        <p:spPr>
          <a:xfrm>
            <a:off x="4775416" y="3462939"/>
            <a:ext cx="6096000" cy="1200329"/>
          </a:xfrm>
          <a:prstGeom prst="rect">
            <a:avLst/>
          </a:prstGeom>
        </p:spPr>
        <p:txBody>
          <a:bodyPr lIns="0">
            <a:spAutoFit/>
          </a:bodyPr>
          <a:lstStyle/>
          <a:p>
            <a:pPr>
              <a:spcBef>
                <a:spcPts val="1765"/>
              </a:spcBef>
              <a:buClr>
                <a:schemeClr val="tx1"/>
              </a:buClr>
            </a:pPr>
            <a:r>
              <a:rPr lang="en-US" sz="2400">
                <a:solidFill>
                  <a:schemeClr val="accent1"/>
                </a:solidFill>
                <a:latin typeface="Segoe UI Semibold" panose="020B0702040204020203" pitchFamily="34" charset="0"/>
              </a:rPr>
              <a:t>Set clear goals</a:t>
            </a:r>
          </a:p>
          <a:p>
            <a:pPr marL="0" lvl="1" indent="0">
              <a:spcBef>
                <a:spcPts val="588"/>
              </a:spcBef>
              <a:buNone/>
            </a:pPr>
            <a:r>
              <a:rPr lang="en-US" sz="2000">
                <a:cs typeface="Segoe UI Light"/>
              </a:rPr>
              <a:t>Budgets and alerts </a:t>
            </a:r>
          </a:p>
          <a:p>
            <a:pPr marL="228600" lvl="2" indent="0">
              <a:spcBef>
                <a:spcPts val="588"/>
              </a:spcBef>
              <a:buNone/>
            </a:pPr>
            <a:endParaRPr lang="en-US" sz="1800">
              <a:cs typeface="Segoe UI Light"/>
            </a:endParaRPr>
          </a:p>
        </p:txBody>
      </p:sp>
      <p:sp>
        <p:nvSpPr>
          <p:cNvPr id="7" name="Rectangle 6">
            <a:extLst>
              <a:ext uri="{FF2B5EF4-FFF2-40B4-BE49-F238E27FC236}">
                <a16:creationId xmlns:a16="http://schemas.microsoft.com/office/drawing/2014/main" id="{5693C0F6-DE6D-4204-8D12-A21A076614F6}"/>
              </a:ext>
            </a:extLst>
          </p:cNvPr>
          <p:cNvSpPr/>
          <p:nvPr/>
        </p:nvSpPr>
        <p:spPr>
          <a:xfrm>
            <a:off x="4775416" y="4614606"/>
            <a:ext cx="3769870" cy="830997"/>
          </a:xfrm>
          <a:prstGeom prst="rect">
            <a:avLst/>
          </a:prstGeom>
        </p:spPr>
        <p:txBody>
          <a:bodyPr wrap="square" lIns="0">
            <a:spAutoFit/>
          </a:bodyPr>
          <a:lstStyle/>
          <a:p>
            <a:pPr marL="0" lvl="1" indent="0">
              <a:spcBef>
                <a:spcPts val="588"/>
              </a:spcBef>
              <a:buNone/>
            </a:pPr>
            <a:r>
              <a:rPr lang="en-US" sz="2400">
                <a:solidFill>
                  <a:schemeClr val="accent1"/>
                </a:solidFill>
                <a:latin typeface="Segoe UI Semibold" panose="020B0702040204020203" pitchFamily="34" charset="0"/>
              </a:rPr>
              <a:t>Hold teams accountable for improvement</a:t>
            </a:r>
          </a:p>
        </p:txBody>
      </p:sp>
      <p:grpSp>
        <p:nvGrpSpPr>
          <p:cNvPr id="79" name="Group 78">
            <a:extLst>
              <a:ext uri="{FF2B5EF4-FFF2-40B4-BE49-F238E27FC236}">
                <a16:creationId xmlns:a16="http://schemas.microsoft.com/office/drawing/2014/main" id="{D5F3DF8E-5A4F-45BC-87AE-867EA9AA948B}"/>
              </a:ext>
            </a:extLst>
          </p:cNvPr>
          <p:cNvGrpSpPr/>
          <p:nvPr/>
        </p:nvGrpSpPr>
        <p:grpSpPr>
          <a:xfrm>
            <a:off x="10743651" y="239977"/>
            <a:ext cx="1066058" cy="1073257"/>
            <a:chOff x="5730679" y="1517302"/>
            <a:chExt cx="4496036" cy="4526396"/>
          </a:xfrm>
        </p:grpSpPr>
        <p:sp>
          <p:nvSpPr>
            <p:cNvPr id="80" name="Freeform: Shape 79">
              <a:extLst>
                <a:ext uri="{FF2B5EF4-FFF2-40B4-BE49-F238E27FC236}">
                  <a16:creationId xmlns:a16="http://schemas.microsoft.com/office/drawing/2014/main" id="{14BDE31E-8F8E-4654-89E8-6A1655C3A7C7}"/>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81" name="Freeform: Shape 80">
              <a:extLst>
                <a:ext uri="{FF2B5EF4-FFF2-40B4-BE49-F238E27FC236}">
                  <a16:creationId xmlns:a16="http://schemas.microsoft.com/office/drawing/2014/main" id="{5C78455E-1847-4C02-BB2A-809CB5AC650D}"/>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82" name="Graphic 81">
              <a:extLst>
                <a:ext uri="{FF2B5EF4-FFF2-40B4-BE49-F238E27FC236}">
                  <a16:creationId xmlns:a16="http://schemas.microsoft.com/office/drawing/2014/main" id="{96948744-7BCF-4CAA-8D61-7371D8CD19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7522" y="2989088"/>
              <a:ext cx="1644814" cy="1608699"/>
            </a:xfrm>
            <a:prstGeom prst="rect">
              <a:avLst/>
            </a:prstGeom>
          </p:spPr>
        </p:pic>
        <p:grpSp>
          <p:nvGrpSpPr>
            <p:cNvPr id="83" name="Group 82">
              <a:extLst>
                <a:ext uri="{FF2B5EF4-FFF2-40B4-BE49-F238E27FC236}">
                  <a16:creationId xmlns:a16="http://schemas.microsoft.com/office/drawing/2014/main" id="{D2641196-B0AD-4F3F-973C-5B28AD155E74}"/>
                </a:ext>
              </a:extLst>
            </p:cNvPr>
            <p:cNvGrpSpPr/>
            <p:nvPr/>
          </p:nvGrpSpPr>
          <p:grpSpPr>
            <a:xfrm>
              <a:off x="5997430" y="4075238"/>
              <a:ext cx="739809" cy="1002137"/>
              <a:chOff x="5754733" y="4078706"/>
              <a:chExt cx="754644" cy="1022232"/>
            </a:xfrm>
          </p:grpSpPr>
          <p:sp>
            <p:nvSpPr>
              <p:cNvPr id="87" name="Arrow: Right 86">
                <a:extLst>
                  <a:ext uri="{FF2B5EF4-FFF2-40B4-BE49-F238E27FC236}">
                    <a16:creationId xmlns:a16="http://schemas.microsoft.com/office/drawing/2014/main" id="{978A1067-86E9-4C1F-A104-CE7C35D21CD9}"/>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8" name="Rectangle 87">
                <a:extLst>
                  <a:ext uri="{FF2B5EF4-FFF2-40B4-BE49-F238E27FC236}">
                    <a16:creationId xmlns:a16="http://schemas.microsoft.com/office/drawing/2014/main" id="{09BF10D2-6D6B-42B2-92C2-F9008B7C62CD}"/>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974918B4-3967-4597-B20D-AB425A1E6E94}"/>
                </a:ext>
              </a:extLst>
            </p:cNvPr>
            <p:cNvGrpSpPr/>
            <p:nvPr/>
          </p:nvGrpSpPr>
          <p:grpSpPr>
            <a:xfrm>
              <a:off x="9092435" y="4283285"/>
              <a:ext cx="703162" cy="967390"/>
              <a:chOff x="8911800" y="4290925"/>
              <a:chExt cx="717262" cy="986788"/>
            </a:xfrm>
          </p:grpSpPr>
          <p:sp>
            <p:nvSpPr>
              <p:cNvPr id="85" name="Arrow: Right 84">
                <a:extLst>
                  <a:ext uri="{FF2B5EF4-FFF2-40B4-BE49-F238E27FC236}">
                    <a16:creationId xmlns:a16="http://schemas.microsoft.com/office/drawing/2014/main" id="{F905FB71-697B-4699-89AE-F188E8D6685C}"/>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86" name="Rectangle 85">
                <a:extLst>
                  <a:ext uri="{FF2B5EF4-FFF2-40B4-BE49-F238E27FC236}">
                    <a16:creationId xmlns:a16="http://schemas.microsoft.com/office/drawing/2014/main" id="{BFC2D4F5-1697-4680-B27F-F98DD93E566D}"/>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40515449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0-#ppt_w/2"/>
                                          </p:val>
                                        </p:tav>
                                        <p:tav tm="100000">
                                          <p:val>
                                            <p:strVal val="#ppt_x"/>
                                          </p:val>
                                        </p:tav>
                                      </p:tavLst>
                                    </p:anim>
                                    <p:anim calcmode="lin" valueType="num">
                                      <p:cBhvr additive="base">
                                        <p:cTn id="8" dur="75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750" fill="hold"/>
                                        <p:tgtEl>
                                          <p:spTgt spid="53"/>
                                        </p:tgtEl>
                                        <p:attrNameLst>
                                          <p:attrName>ppt_x</p:attrName>
                                        </p:attrNameLst>
                                      </p:cBhvr>
                                      <p:tavLst>
                                        <p:tav tm="0">
                                          <p:val>
                                            <p:strVal val="0-#ppt_w/2"/>
                                          </p:val>
                                        </p:tav>
                                        <p:tav tm="100000">
                                          <p:val>
                                            <p:strVal val="#ppt_x"/>
                                          </p:val>
                                        </p:tav>
                                      </p:tavLst>
                                    </p:anim>
                                    <p:anim calcmode="lin" valueType="num">
                                      <p:cBhvr additive="base">
                                        <p:cTn id="12" dur="750" fill="hold"/>
                                        <p:tgtEl>
                                          <p:spTgt spid="5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750" fill="hold"/>
                                        <p:tgtEl>
                                          <p:spTgt spid="56"/>
                                        </p:tgtEl>
                                        <p:attrNameLst>
                                          <p:attrName>ppt_x</p:attrName>
                                        </p:attrNameLst>
                                      </p:cBhvr>
                                      <p:tavLst>
                                        <p:tav tm="0">
                                          <p:val>
                                            <p:strVal val="0-#ppt_w/2"/>
                                          </p:val>
                                        </p:tav>
                                        <p:tav tm="100000">
                                          <p:val>
                                            <p:strVal val="#ppt_x"/>
                                          </p:val>
                                        </p:tav>
                                      </p:tavLst>
                                    </p:anim>
                                    <p:anim calcmode="lin" valueType="num">
                                      <p:cBhvr additive="base">
                                        <p:cTn id="16" dur="750" fill="hold"/>
                                        <p:tgtEl>
                                          <p:spTgt spid="56"/>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750" fill="hold"/>
                                        <p:tgtEl>
                                          <p:spTgt spid="48"/>
                                        </p:tgtEl>
                                        <p:attrNameLst>
                                          <p:attrName>ppt_x</p:attrName>
                                        </p:attrNameLst>
                                      </p:cBhvr>
                                      <p:tavLst>
                                        <p:tav tm="0">
                                          <p:val>
                                            <p:strVal val="0-#ppt_w/2"/>
                                          </p:val>
                                        </p:tav>
                                        <p:tav tm="100000">
                                          <p:val>
                                            <p:strVal val="#ppt_x"/>
                                          </p:val>
                                        </p:tav>
                                      </p:tavLst>
                                    </p:anim>
                                    <p:anim calcmode="lin" valueType="num">
                                      <p:cBhvr additive="base">
                                        <p:cTn id="24" dur="750" fill="hold"/>
                                        <p:tgtEl>
                                          <p:spTgt spid="48"/>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750" fill="hold"/>
                                        <p:tgtEl>
                                          <p:spTgt spid="54"/>
                                        </p:tgtEl>
                                        <p:attrNameLst>
                                          <p:attrName>ppt_x</p:attrName>
                                        </p:attrNameLst>
                                      </p:cBhvr>
                                      <p:tavLst>
                                        <p:tav tm="0">
                                          <p:val>
                                            <p:strVal val="0-#ppt_w/2"/>
                                          </p:val>
                                        </p:tav>
                                        <p:tav tm="100000">
                                          <p:val>
                                            <p:strVal val="#ppt_x"/>
                                          </p:val>
                                        </p:tav>
                                      </p:tavLst>
                                    </p:anim>
                                    <p:anim calcmode="lin" valueType="num">
                                      <p:cBhvr additive="base">
                                        <p:cTn id="28" dur="75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250"/>
                                  </p:stCondLst>
                                  <p:childTnLst>
                                    <p:set>
                                      <p:cBhvr>
                                        <p:cTn id="30" dur="1" fill="hold">
                                          <p:stCondLst>
                                            <p:cond delay="0"/>
                                          </p:stCondLst>
                                        </p:cTn>
                                        <p:tgtEl>
                                          <p:spTgt spid="57"/>
                                        </p:tgtEl>
                                        <p:attrNameLst>
                                          <p:attrName>style.visibility</p:attrName>
                                        </p:attrNameLst>
                                      </p:cBhvr>
                                      <p:to>
                                        <p:strVal val="visible"/>
                                      </p:to>
                                    </p:set>
                                    <p:anim calcmode="lin" valueType="num">
                                      <p:cBhvr additive="base">
                                        <p:cTn id="31" dur="750" fill="hold"/>
                                        <p:tgtEl>
                                          <p:spTgt spid="57"/>
                                        </p:tgtEl>
                                        <p:attrNameLst>
                                          <p:attrName>ppt_x</p:attrName>
                                        </p:attrNameLst>
                                      </p:cBhvr>
                                      <p:tavLst>
                                        <p:tav tm="0">
                                          <p:val>
                                            <p:strVal val="0-#ppt_w/2"/>
                                          </p:val>
                                        </p:tav>
                                        <p:tav tm="100000">
                                          <p:val>
                                            <p:strVal val="#ppt_x"/>
                                          </p:val>
                                        </p:tav>
                                      </p:tavLst>
                                    </p:anim>
                                    <p:anim calcmode="lin" valueType="num">
                                      <p:cBhvr additive="base">
                                        <p:cTn id="32" dur="750" fill="hold"/>
                                        <p:tgtEl>
                                          <p:spTgt spid="57"/>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5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750" fill="hold"/>
                                        <p:tgtEl>
                                          <p:spTgt spid="6"/>
                                        </p:tgtEl>
                                        <p:attrNameLst>
                                          <p:attrName>ppt_x</p:attrName>
                                        </p:attrNameLst>
                                      </p:cBhvr>
                                      <p:tavLst>
                                        <p:tav tm="0">
                                          <p:val>
                                            <p:strVal val="1+#ppt_w/2"/>
                                          </p:val>
                                        </p:tav>
                                        <p:tav tm="100000">
                                          <p:val>
                                            <p:strVal val="#ppt_x"/>
                                          </p:val>
                                        </p:tav>
                                      </p:tavLst>
                                    </p:anim>
                                    <p:anim calcmode="lin" valueType="num">
                                      <p:cBhvr additive="base">
                                        <p:cTn id="36" dur="750" fill="hold"/>
                                        <p:tgtEl>
                                          <p:spTgt spid="6"/>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750" fill="hold"/>
                                        <p:tgtEl>
                                          <p:spTgt spid="49"/>
                                        </p:tgtEl>
                                        <p:attrNameLst>
                                          <p:attrName>ppt_x</p:attrName>
                                        </p:attrNameLst>
                                      </p:cBhvr>
                                      <p:tavLst>
                                        <p:tav tm="0">
                                          <p:val>
                                            <p:strVal val="0-#ppt_w/2"/>
                                          </p:val>
                                        </p:tav>
                                        <p:tav tm="100000">
                                          <p:val>
                                            <p:strVal val="#ppt_x"/>
                                          </p:val>
                                        </p:tav>
                                      </p:tavLst>
                                    </p:anim>
                                    <p:anim calcmode="lin" valueType="num">
                                      <p:cBhvr additive="base">
                                        <p:cTn id="40" dur="750" fill="hold"/>
                                        <p:tgtEl>
                                          <p:spTgt spid="49"/>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500"/>
                                  </p:stCondLst>
                                  <p:childTnLst>
                                    <p:set>
                                      <p:cBhvr>
                                        <p:cTn id="42" dur="1" fill="hold">
                                          <p:stCondLst>
                                            <p:cond delay="0"/>
                                          </p:stCondLst>
                                        </p:cTn>
                                        <p:tgtEl>
                                          <p:spTgt spid="55"/>
                                        </p:tgtEl>
                                        <p:attrNameLst>
                                          <p:attrName>style.visibility</p:attrName>
                                        </p:attrNameLst>
                                      </p:cBhvr>
                                      <p:to>
                                        <p:strVal val="visible"/>
                                      </p:to>
                                    </p:set>
                                    <p:anim calcmode="lin" valueType="num">
                                      <p:cBhvr additive="base">
                                        <p:cTn id="43" dur="750" fill="hold"/>
                                        <p:tgtEl>
                                          <p:spTgt spid="55"/>
                                        </p:tgtEl>
                                        <p:attrNameLst>
                                          <p:attrName>ppt_x</p:attrName>
                                        </p:attrNameLst>
                                      </p:cBhvr>
                                      <p:tavLst>
                                        <p:tav tm="0">
                                          <p:val>
                                            <p:strVal val="0-#ppt_w/2"/>
                                          </p:val>
                                        </p:tav>
                                        <p:tav tm="100000">
                                          <p:val>
                                            <p:strVal val="#ppt_x"/>
                                          </p:val>
                                        </p:tav>
                                      </p:tavLst>
                                    </p:anim>
                                    <p:anim calcmode="lin" valueType="num">
                                      <p:cBhvr additive="base">
                                        <p:cTn id="44" dur="750" fill="hold"/>
                                        <p:tgtEl>
                                          <p:spTgt spid="55"/>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50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750" fill="hold"/>
                                        <p:tgtEl>
                                          <p:spTgt spid="58"/>
                                        </p:tgtEl>
                                        <p:attrNameLst>
                                          <p:attrName>ppt_x</p:attrName>
                                        </p:attrNameLst>
                                      </p:cBhvr>
                                      <p:tavLst>
                                        <p:tav tm="0">
                                          <p:val>
                                            <p:strVal val="0-#ppt_w/2"/>
                                          </p:val>
                                        </p:tav>
                                        <p:tav tm="100000">
                                          <p:val>
                                            <p:strVal val="#ppt_x"/>
                                          </p:val>
                                        </p:tav>
                                      </p:tavLst>
                                    </p:anim>
                                    <p:anim calcmode="lin" valueType="num">
                                      <p:cBhvr additive="base">
                                        <p:cTn id="48" dur="750" fill="hold"/>
                                        <p:tgtEl>
                                          <p:spTgt spid="58"/>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75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750" fill="hold"/>
                                        <p:tgtEl>
                                          <p:spTgt spid="7"/>
                                        </p:tgtEl>
                                        <p:attrNameLst>
                                          <p:attrName>ppt_x</p:attrName>
                                        </p:attrNameLst>
                                      </p:cBhvr>
                                      <p:tavLst>
                                        <p:tav tm="0">
                                          <p:val>
                                            <p:strVal val="1+#ppt_w/2"/>
                                          </p:val>
                                        </p:tav>
                                        <p:tav tm="100000">
                                          <p:val>
                                            <p:strVal val="#ppt_x"/>
                                          </p:val>
                                        </p:tav>
                                      </p:tavLst>
                                    </p:anim>
                                    <p:anim calcmode="lin" valueType="num">
                                      <p:cBhvr additive="base">
                                        <p:cTn id="52"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7" grpId="0"/>
      <p:bldP spid="48" grpId="0"/>
      <p:bldP spid="49" grpId="0"/>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2A51E-BC2C-42C0-9DA3-BBEA507C4D75}"/>
              </a:ext>
            </a:extLst>
          </p:cNvPr>
          <p:cNvSpPr/>
          <p:nvPr/>
        </p:nvSpPr>
        <p:spPr bwMode="auto">
          <a:xfrm>
            <a:off x="588263" y="1698171"/>
            <a:ext cx="6971866" cy="3804558"/>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2" name="Title 1">
            <a:extLst>
              <a:ext uri="{FF2B5EF4-FFF2-40B4-BE49-F238E27FC236}">
                <a16:creationId xmlns:a16="http://schemas.microsoft.com/office/drawing/2014/main" id="{4591ABA1-DB80-4003-9D56-1E263C0B339C}"/>
              </a:ext>
            </a:extLst>
          </p:cNvPr>
          <p:cNvSpPr>
            <a:spLocks noGrp="1"/>
          </p:cNvSpPr>
          <p:nvPr>
            <p:ph type="title"/>
          </p:nvPr>
        </p:nvSpPr>
        <p:spPr>
          <a:xfrm>
            <a:off x="588263" y="457200"/>
            <a:ext cx="11018520" cy="1107996"/>
          </a:xfrm>
        </p:spPr>
        <p:txBody>
          <a:bodyPr/>
          <a:lstStyle/>
          <a:p>
            <a:r>
              <a:rPr lang="en-US">
                <a:solidFill>
                  <a:schemeClr val="accent1"/>
                </a:solidFill>
              </a:rPr>
              <a:t>Management Groups </a:t>
            </a:r>
            <a:r>
              <a:rPr lang="en-US"/>
              <a:t>to organize subscriptions</a:t>
            </a:r>
            <a:br>
              <a:rPr lang="en-US"/>
            </a:br>
            <a:endParaRPr lang="en-US"/>
          </a:p>
        </p:txBody>
      </p:sp>
      <p:sp>
        <p:nvSpPr>
          <p:cNvPr id="4" name="Text Placeholder 3">
            <a:extLst>
              <a:ext uri="{FF2B5EF4-FFF2-40B4-BE49-F238E27FC236}">
                <a16:creationId xmlns:a16="http://schemas.microsoft.com/office/drawing/2014/main" id="{0993CD6B-7F4B-4A4E-B625-DDAA51AC0D3D}"/>
              </a:ext>
            </a:extLst>
          </p:cNvPr>
          <p:cNvSpPr txBox="1">
            <a:spLocks/>
          </p:cNvSpPr>
          <p:nvPr/>
        </p:nvSpPr>
        <p:spPr>
          <a:xfrm>
            <a:off x="8116171" y="1860083"/>
            <a:ext cx="3428565" cy="37087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1800">
                <a:gradFill>
                  <a:gsLst>
                    <a:gs pos="1250">
                      <a:srgbClr val="1A1A1A"/>
                    </a:gs>
                    <a:gs pos="100000">
                      <a:srgbClr val="1A1A1A"/>
                    </a:gs>
                  </a:gsLst>
                  <a:lin ang="5400000" scaled="0"/>
                </a:gradFill>
                <a:latin typeface="+mn-lt"/>
              </a:rPr>
              <a:t>Create a custom management hierarchy to fit your organization </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Enables RBAC, policies for tagging, cost analysis and budgets at any scope</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a:p>
            <a:pPr marL="0" lvl="0" indent="0">
              <a:spcAft>
                <a:spcPts val="600"/>
              </a:spcAft>
              <a:buNone/>
              <a:defRPr/>
            </a:pPr>
            <a:r>
              <a:rPr lang="en-US" sz="1800">
                <a:gradFill>
                  <a:gsLst>
                    <a:gs pos="1250">
                      <a:srgbClr val="1A1A1A"/>
                    </a:gs>
                    <a:gs pos="100000">
                      <a:srgbClr val="1A1A1A"/>
                    </a:gs>
                  </a:gsLst>
                  <a:lin ang="5400000" scaled="0"/>
                </a:gradFill>
                <a:latin typeface="+mn-lt"/>
              </a:rPr>
              <a:t>Shared with Policy, Security Center, Privileged Identity Management services</a:t>
            </a:r>
          </a:p>
          <a:p>
            <a:pPr marL="0" lvl="0" indent="0">
              <a:spcAft>
                <a:spcPts val="600"/>
              </a:spcAft>
              <a:buNone/>
              <a:defRPr/>
            </a:pPr>
            <a:endParaRPr lang="en-US" sz="1800">
              <a:gradFill>
                <a:gsLst>
                  <a:gs pos="1250">
                    <a:srgbClr val="1A1A1A"/>
                  </a:gs>
                  <a:gs pos="100000">
                    <a:srgbClr val="1A1A1A"/>
                  </a:gs>
                </a:gsLst>
                <a:lin ang="5400000" scaled="0"/>
              </a:gradFill>
              <a:latin typeface="+mn-lt"/>
            </a:endParaRPr>
          </a:p>
        </p:txBody>
      </p:sp>
      <p:pic>
        <p:nvPicPr>
          <p:cNvPr id="6" name="Picture 5" descr="A screenshot of a cell phone&#10;&#10;Description generated with high confidence">
            <a:extLst>
              <a:ext uri="{FF2B5EF4-FFF2-40B4-BE49-F238E27FC236}">
                <a16:creationId xmlns:a16="http://schemas.microsoft.com/office/drawing/2014/main" id="{1A90C1A1-A5E9-4CC3-8725-19B610FB3774}"/>
              </a:ext>
            </a:extLst>
          </p:cNvPr>
          <p:cNvPicPr>
            <a:picLocks noChangeAspect="1"/>
          </p:cNvPicPr>
          <p:nvPr/>
        </p:nvPicPr>
        <p:blipFill rotWithShape="1">
          <a:blip r:embed="rId2"/>
          <a:srcRect l="3443" t="4636" r="3740" b="5912"/>
          <a:stretch/>
        </p:blipFill>
        <p:spPr>
          <a:xfrm>
            <a:off x="690176" y="1860083"/>
            <a:ext cx="6768039" cy="3493182"/>
          </a:xfrm>
          <a:prstGeom prst="rect">
            <a:avLst/>
          </a:prstGeom>
        </p:spPr>
      </p:pic>
      <p:grpSp>
        <p:nvGrpSpPr>
          <p:cNvPr id="18" name="Group 17">
            <a:extLst>
              <a:ext uri="{FF2B5EF4-FFF2-40B4-BE49-F238E27FC236}">
                <a16:creationId xmlns:a16="http://schemas.microsoft.com/office/drawing/2014/main" id="{F50B49C8-9E44-401A-BE68-8134564D92AC}"/>
              </a:ext>
            </a:extLst>
          </p:cNvPr>
          <p:cNvGrpSpPr/>
          <p:nvPr/>
        </p:nvGrpSpPr>
        <p:grpSpPr>
          <a:xfrm>
            <a:off x="10743651" y="239977"/>
            <a:ext cx="1066058" cy="1073257"/>
            <a:chOff x="5730679" y="1517302"/>
            <a:chExt cx="4496036" cy="4526396"/>
          </a:xfrm>
        </p:grpSpPr>
        <p:sp>
          <p:nvSpPr>
            <p:cNvPr id="19" name="Freeform: Shape 18">
              <a:extLst>
                <a:ext uri="{FF2B5EF4-FFF2-40B4-BE49-F238E27FC236}">
                  <a16:creationId xmlns:a16="http://schemas.microsoft.com/office/drawing/2014/main" id="{53862576-CFE6-4C1A-ADB1-BC3C83EB9E2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0" name="Freeform: Shape 19">
              <a:extLst>
                <a:ext uri="{FF2B5EF4-FFF2-40B4-BE49-F238E27FC236}">
                  <a16:creationId xmlns:a16="http://schemas.microsoft.com/office/drawing/2014/main" id="{7AD1D753-88E8-4F8A-B116-4405046AC94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21" name="Graphic 20">
              <a:extLst>
                <a:ext uri="{FF2B5EF4-FFF2-40B4-BE49-F238E27FC236}">
                  <a16:creationId xmlns:a16="http://schemas.microsoft.com/office/drawing/2014/main" id="{CE680F1F-3BAD-4C1E-ABEC-4DBEF409E6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47522" y="2989088"/>
              <a:ext cx="1644814" cy="1608699"/>
            </a:xfrm>
            <a:prstGeom prst="rect">
              <a:avLst/>
            </a:prstGeom>
          </p:spPr>
        </p:pic>
        <p:grpSp>
          <p:nvGrpSpPr>
            <p:cNvPr id="22" name="Group 21">
              <a:extLst>
                <a:ext uri="{FF2B5EF4-FFF2-40B4-BE49-F238E27FC236}">
                  <a16:creationId xmlns:a16="http://schemas.microsoft.com/office/drawing/2014/main" id="{844C97B5-0B42-4594-B2C0-5602C9B2A668}"/>
                </a:ext>
              </a:extLst>
            </p:cNvPr>
            <p:cNvGrpSpPr/>
            <p:nvPr/>
          </p:nvGrpSpPr>
          <p:grpSpPr>
            <a:xfrm>
              <a:off x="5997430" y="4075238"/>
              <a:ext cx="739809" cy="1002137"/>
              <a:chOff x="5754733" y="4078706"/>
              <a:chExt cx="754644" cy="1022232"/>
            </a:xfrm>
          </p:grpSpPr>
          <p:sp>
            <p:nvSpPr>
              <p:cNvPr id="26" name="Arrow: Right 25">
                <a:extLst>
                  <a:ext uri="{FF2B5EF4-FFF2-40B4-BE49-F238E27FC236}">
                    <a16:creationId xmlns:a16="http://schemas.microsoft.com/office/drawing/2014/main" id="{CE9F184C-118B-4DE4-BB05-0BA0F66954A8}"/>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7" name="Rectangle 26">
                <a:extLst>
                  <a:ext uri="{FF2B5EF4-FFF2-40B4-BE49-F238E27FC236}">
                    <a16:creationId xmlns:a16="http://schemas.microsoft.com/office/drawing/2014/main" id="{46440CAD-E756-443D-95CA-EDD079AC0995}"/>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248E772C-FA56-48FD-8DDD-853C598E931E}"/>
                </a:ext>
              </a:extLst>
            </p:cNvPr>
            <p:cNvGrpSpPr/>
            <p:nvPr/>
          </p:nvGrpSpPr>
          <p:grpSpPr>
            <a:xfrm>
              <a:off x="9092435" y="4283285"/>
              <a:ext cx="703162" cy="967390"/>
              <a:chOff x="8911800" y="4290925"/>
              <a:chExt cx="717262" cy="986788"/>
            </a:xfrm>
          </p:grpSpPr>
          <p:sp>
            <p:nvSpPr>
              <p:cNvPr id="24" name="Arrow: Right 23">
                <a:extLst>
                  <a:ext uri="{FF2B5EF4-FFF2-40B4-BE49-F238E27FC236}">
                    <a16:creationId xmlns:a16="http://schemas.microsoft.com/office/drawing/2014/main" id="{2AA71D34-5599-417C-B52B-82D44082FC3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5" name="Rectangle 24">
                <a:extLst>
                  <a:ext uri="{FF2B5EF4-FFF2-40B4-BE49-F238E27FC236}">
                    <a16:creationId xmlns:a16="http://schemas.microsoft.com/office/drawing/2014/main" id="{EDAED731-924C-4EA5-94E8-3651C2D4DB0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247676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left)">
                                      <p:cBhvr>
                                        <p:cTn id="1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F34BA-518E-4F3C-94E6-9E549543E7F7}"/>
              </a:ext>
            </a:extLst>
          </p:cNvPr>
          <p:cNvSpPr>
            <a:spLocks noGrp="1"/>
          </p:cNvSpPr>
          <p:nvPr>
            <p:ph type="title"/>
          </p:nvPr>
        </p:nvSpPr>
        <p:spPr>
          <a:xfrm>
            <a:off x="588263" y="457200"/>
            <a:ext cx="11018520" cy="1107996"/>
          </a:xfrm>
        </p:spPr>
        <p:txBody>
          <a:bodyPr/>
          <a:lstStyle/>
          <a:p>
            <a:r>
              <a:rPr lang="en-US">
                <a:solidFill>
                  <a:schemeClr val="accent1"/>
                </a:solidFill>
              </a:rPr>
              <a:t>Least-privileged</a:t>
            </a:r>
            <a:r>
              <a:rPr lang="en-US"/>
              <a:t> RBAC roles</a:t>
            </a:r>
            <a:br>
              <a:rPr lang="en-US"/>
            </a:br>
            <a:endParaRPr lang="en-US"/>
          </a:p>
        </p:txBody>
      </p:sp>
      <p:graphicFrame>
        <p:nvGraphicFramePr>
          <p:cNvPr id="3" name="Table 2">
            <a:extLst>
              <a:ext uri="{FF2B5EF4-FFF2-40B4-BE49-F238E27FC236}">
                <a16:creationId xmlns:a16="http://schemas.microsoft.com/office/drawing/2014/main" id="{FCFB05F9-F6CD-41AF-9026-91462C2250C0}"/>
              </a:ext>
            </a:extLst>
          </p:cNvPr>
          <p:cNvGraphicFramePr>
            <a:graphicFrameLocks noGrp="1"/>
          </p:cNvGraphicFramePr>
          <p:nvPr>
            <p:extLst/>
          </p:nvPr>
        </p:nvGraphicFramePr>
        <p:xfrm>
          <a:off x="588264" y="1308573"/>
          <a:ext cx="11015476" cy="5425288"/>
        </p:xfrm>
        <a:graphic>
          <a:graphicData uri="http://schemas.openxmlformats.org/drawingml/2006/table">
            <a:tbl>
              <a:tblPr firstRow="1" bandRow="1">
                <a:effectLst/>
                <a:tableStyleId>{5C22544A-7EE6-4342-B048-85BDC9FD1C3A}</a:tableStyleId>
              </a:tblPr>
              <a:tblGrid>
                <a:gridCol w="2448850">
                  <a:extLst>
                    <a:ext uri="{9D8B030D-6E8A-4147-A177-3AD203B41FA5}">
                      <a16:colId xmlns:a16="http://schemas.microsoft.com/office/drawing/2014/main" val="431669929"/>
                    </a:ext>
                  </a:extLst>
                </a:gridCol>
                <a:gridCol w="4283313">
                  <a:extLst>
                    <a:ext uri="{9D8B030D-6E8A-4147-A177-3AD203B41FA5}">
                      <a16:colId xmlns:a16="http://schemas.microsoft.com/office/drawing/2014/main" val="4195492727"/>
                    </a:ext>
                  </a:extLst>
                </a:gridCol>
                <a:gridCol w="4283313">
                  <a:extLst>
                    <a:ext uri="{9D8B030D-6E8A-4147-A177-3AD203B41FA5}">
                      <a16:colId xmlns:a16="http://schemas.microsoft.com/office/drawing/2014/main" val="1058405251"/>
                    </a:ext>
                  </a:extLst>
                </a:gridCol>
              </a:tblGrid>
              <a:tr h="381574">
                <a:tc>
                  <a:txBody>
                    <a:bodyPr/>
                    <a:lstStyle/>
                    <a:p>
                      <a:r>
                        <a:rPr lang="en-US" sz="1400" b="1">
                          <a:solidFill>
                            <a:schemeClr val="tx1"/>
                          </a:solidFill>
                          <a:latin typeface="+mn-lt"/>
                        </a:rPr>
                        <a:t>Azure RBAC Role</a:t>
                      </a:r>
                    </a:p>
                  </a:txBody>
                  <a:tcPr marL="89642" marR="89642" marT="89642" marB="89642" anchor="b">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solidFill>
                            <a:schemeClr val="tx1"/>
                          </a:solidFill>
                          <a:latin typeface="+mn-lt"/>
                        </a:rPr>
                        <a:t>Description</a:t>
                      </a:r>
                    </a:p>
                  </a:txBody>
                  <a:tcPr marL="89642" marR="89642" marT="89642" marB="89642" anchor="b">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1">
                          <a:solidFill>
                            <a:schemeClr val="tx1"/>
                          </a:solidFill>
                          <a:latin typeface="+mn-lt"/>
                        </a:rPr>
                        <a:t>Example Personas</a:t>
                      </a:r>
                    </a:p>
                  </a:txBody>
                  <a:tcPr marL="89642" marR="89642" marT="89642" marB="89642" anchor="b">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7608159"/>
                  </a:ext>
                </a:extLst>
              </a:tr>
              <a:tr h="457200">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r>
                        <a:rPr lang="en-US" sz="1200">
                          <a:solidFill>
                            <a:schemeClr val="accent1"/>
                          </a:solidFill>
                          <a:latin typeface="+mj-lt"/>
                        </a:rPr>
                        <a:t>Cost Management Reader</a:t>
                      </a:r>
                    </a:p>
                  </a:txBody>
                  <a:tcPr anchor="ctr">
                    <a:lnL w="12700" cmpd="sng">
                      <a:noFill/>
                    </a:lnL>
                    <a:lnR w="12700" cmpd="sng">
                      <a:noFill/>
                    </a:lnR>
                    <a:lnT w="19050" cap="flat" cmpd="sng" algn="ctr">
                      <a:solidFill>
                        <a:schemeClr val="tx2"/>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r>
                        <a:rPr lang="en-US" sz="1200">
                          <a:latin typeface="+mn-lt"/>
                        </a:rPr>
                        <a:t>Read access to all cost mgmt. features, but no changes allowed</a:t>
                      </a:r>
                    </a:p>
                  </a:txBody>
                  <a:tcPr anchor="ctr">
                    <a:lnL w="12700" cmpd="sng">
                      <a:noFill/>
                    </a:lnL>
                    <a:lnR w="12700" cmpd="sng">
                      <a:noFill/>
                    </a:lnR>
                    <a:lnT w="19050" cap="flat" cmpd="sng" algn="ctr">
                      <a:solidFill>
                        <a:schemeClr val="tx2"/>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r>
                        <a:rPr lang="en-US" sz="1200">
                          <a:latin typeface="+mn-lt"/>
                        </a:rPr>
                        <a:t>Azure service owner, it dev ops, finance analyst</a:t>
                      </a:r>
                    </a:p>
                  </a:txBody>
                  <a:tcPr anchor="ctr">
                    <a:lnL w="12700" cmpd="sng">
                      <a:noFill/>
                    </a:lnL>
                    <a:lnR w="12700" cmpd="sng">
                      <a:noFill/>
                    </a:lnR>
                    <a:lnT w="19050" cap="flat" cmpd="sng" algn="ctr">
                      <a:solidFill>
                        <a:schemeClr val="tx2"/>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6463233"/>
                  </a:ext>
                </a:extLst>
              </a:tr>
              <a:tr h="457200">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mj-lt"/>
                        </a:rPr>
                        <a:t>Cost Management Contributor</a:t>
                      </a: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r>
                        <a:rPr lang="en-US" sz="1200">
                          <a:latin typeface="+mn-lt"/>
                        </a:rPr>
                        <a:t>In addition cost management reader can create budget and alert creation</a:t>
                      </a: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Azure service owner, finance manager, dept. or product owner</a:t>
                      </a: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32340"/>
                  </a:ext>
                </a:extLst>
              </a:tr>
              <a:tr h="457200">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mj-lt"/>
                        </a:rPr>
                        <a:t>Billing Reader</a:t>
                      </a: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r>
                        <a:rPr lang="en-US" sz="1200" u="none" strike="noStrike" kern="1200">
                          <a:effectLst/>
                          <a:latin typeface="+mn-lt"/>
                        </a:rPr>
                        <a:t>Has read-only access to billing information in Azure portal</a:t>
                      </a:r>
                      <a:endParaRPr lang="en-US" sz="1200">
                        <a:latin typeface="+mn-lt"/>
                      </a:endParaRP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r>
                        <a:rPr lang="en-US" sz="1200">
                          <a:latin typeface="+mn-lt"/>
                        </a:rPr>
                        <a:t>Finance manager</a:t>
                      </a: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796534"/>
                  </a:ext>
                </a:extLst>
              </a:tr>
              <a:tr h="457200">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mj-lt"/>
                        </a:rPr>
                        <a:t>Reader</a:t>
                      </a: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r>
                        <a:rPr lang="en-US" sz="1200">
                          <a:latin typeface="+mn-lt"/>
                        </a:rPr>
                        <a:t>Read access</a:t>
                      </a: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endParaRPr lang="en-US" sz="1200">
                        <a:latin typeface="+mn-lt"/>
                      </a:endParaRP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7001265"/>
                  </a:ext>
                </a:extLst>
              </a:tr>
              <a:tr h="457200">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mj-lt"/>
                        </a:rPr>
                        <a:t>Contributor</a:t>
                      </a: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r>
                        <a:rPr lang="en-US" sz="1200" u="none" strike="noStrike" kern="1200">
                          <a:effectLst/>
                          <a:latin typeface="+mn-lt"/>
                        </a:rPr>
                        <a:t>Lets you view everything, but not make any changes</a:t>
                      </a:r>
                      <a:endParaRPr lang="en-US" sz="1200">
                        <a:latin typeface="+mn-lt"/>
                      </a:endParaRP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endParaRPr lang="en-US" sz="1200">
                        <a:latin typeface="+mn-lt"/>
                      </a:endParaRP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9905328"/>
                  </a:ext>
                </a:extLst>
              </a:tr>
              <a:tr h="457200">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accent1"/>
                          </a:solidFill>
                          <a:latin typeface="+mj-lt"/>
                        </a:rPr>
                        <a:t>Owner</a:t>
                      </a: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r>
                        <a:rPr lang="en-US" sz="1200" u="none" strike="noStrike" kern="1200">
                          <a:effectLst/>
                          <a:latin typeface="+mn-lt"/>
                        </a:rPr>
                        <a:t>Lets you manage everything, including access to resources</a:t>
                      </a:r>
                      <a:endParaRPr lang="en-US" sz="1200">
                        <a:latin typeface="+mn-lt"/>
                      </a:endParaRP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62" rtl="0" eaLnBrk="1" latinLnBrk="0" hangingPunct="1">
                        <a:defRPr sz="1765" kern="1200">
                          <a:solidFill>
                            <a:schemeClr val="tx1"/>
                          </a:solidFill>
                          <a:latin typeface="Segoe UI"/>
                        </a:defRPr>
                      </a:lvl1pPr>
                      <a:lvl2pPr marL="457231" algn="l" defTabSz="914462" rtl="0" eaLnBrk="1" latinLnBrk="0" hangingPunct="1">
                        <a:defRPr sz="1765" kern="1200">
                          <a:solidFill>
                            <a:schemeClr val="tx1"/>
                          </a:solidFill>
                          <a:latin typeface="Segoe UI"/>
                        </a:defRPr>
                      </a:lvl2pPr>
                      <a:lvl3pPr marL="914462" algn="l" defTabSz="914462" rtl="0" eaLnBrk="1" latinLnBrk="0" hangingPunct="1">
                        <a:defRPr sz="1765" kern="1200">
                          <a:solidFill>
                            <a:schemeClr val="tx1"/>
                          </a:solidFill>
                          <a:latin typeface="Segoe UI"/>
                        </a:defRPr>
                      </a:lvl3pPr>
                      <a:lvl4pPr marL="1371693" algn="l" defTabSz="914462" rtl="0" eaLnBrk="1" latinLnBrk="0" hangingPunct="1">
                        <a:defRPr sz="1765" kern="1200">
                          <a:solidFill>
                            <a:schemeClr val="tx1"/>
                          </a:solidFill>
                          <a:latin typeface="Segoe UI"/>
                        </a:defRPr>
                      </a:lvl4pPr>
                      <a:lvl5pPr marL="1828924" algn="l" defTabSz="914462" rtl="0" eaLnBrk="1" latinLnBrk="0" hangingPunct="1">
                        <a:defRPr sz="1765" kern="1200">
                          <a:solidFill>
                            <a:schemeClr val="tx1"/>
                          </a:solidFill>
                          <a:latin typeface="Segoe UI"/>
                        </a:defRPr>
                      </a:lvl5pPr>
                      <a:lvl6pPr marL="2286156" algn="l" defTabSz="914462" rtl="0" eaLnBrk="1" latinLnBrk="0" hangingPunct="1">
                        <a:defRPr sz="1765" kern="1200">
                          <a:solidFill>
                            <a:schemeClr val="tx1"/>
                          </a:solidFill>
                          <a:latin typeface="Segoe UI"/>
                        </a:defRPr>
                      </a:lvl6pPr>
                      <a:lvl7pPr marL="2743386" algn="l" defTabSz="914462" rtl="0" eaLnBrk="1" latinLnBrk="0" hangingPunct="1">
                        <a:defRPr sz="1765" kern="1200">
                          <a:solidFill>
                            <a:schemeClr val="tx1"/>
                          </a:solidFill>
                          <a:latin typeface="Segoe UI"/>
                        </a:defRPr>
                      </a:lvl7pPr>
                      <a:lvl8pPr marL="3200618" algn="l" defTabSz="914462" rtl="0" eaLnBrk="1" latinLnBrk="0" hangingPunct="1">
                        <a:defRPr sz="1765" kern="1200">
                          <a:solidFill>
                            <a:schemeClr val="tx1"/>
                          </a:solidFill>
                          <a:latin typeface="Segoe UI"/>
                        </a:defRPr>
                      </a:lvl8pPr>
                      <a:lvl9pPr marL="3657849" algn="l" defTabSz="914462" rtl="0" eaLnBrk="1" latinLnBrk="0" hangingPunct="1">
                        <a:defRPr sz="1765" kern="1200">
                          <a:solidFill>
                            <a:schemeClr val="tx1"/>
                          </a:solidFill>
                          <a:latin typeface="Segoe UI"/>
                        </a:defRPr>
                      </a:lvl9pPr>
                    </a:lstStyle>
                    <a:p>
                      <a:endParaRPr lang="en-US" sz="1200">
                        <a:latin typeface="+mn-lt"/>
                      </a:endParaRPr>
                    </a:p>
                  </a:txBody>
                  <a:tcPr anchor="ctr">
                    <a:lnL w="12700" cmpd="sng">
                      <a:noFill/>
                    </a:lnL>
                    <a:lnR w="12700" cmpd="sng">
                      <a:noFill/>
                    </a:lnR>
                    <a:lnT w="9525" cap="flat" cmpd="sng" algn="ctr">
                      <a:solidFill>
                        <a:schemeClr val="accent1">
                          <a:lumMod val="75000"/>
                        </a:schemeClr>
                      </a:solidFill>
                      <a:prstDash val="solid"/>
                      <a:round/>
                      <a:headEnd type="none" w="med" len="med"/>
                      <a:tailEnd type="none" w="med" len="med"/>
                    </a:lnT>
                    <a:lnB w="9525"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632474"/>
                  </a:ext>
                </a:extLst>
              </a:tr>
              <a:tr h="381574">
                <a:tc>
                  <a:txBody>
                    <a:bodyPr/>
                    <a:lstStyle/>
                    <a:p>
                      <a:endParaRPr lang="en-US" sz="1200">
                        <a:solidFill>
                          <a:srgbClr val="7030A0"/>
                        </a:solidFill>
                      </a:endParaRPr>
                    </a:p>
                  </a:txBody>
                  <a:tcPr anchor="ctr">
                    <a:lnL w="12700" cmpd="sng">
                      <a:noFill/>
                    </a:lnL>
                    <a:lnR w="12700" cap="flat" cmpd="sng" algn="ctr">
                      <a:noFill/>
                      <a:prstDash val="solid"/>
                      <a:round/>
                      <a:headEnd type="none" w="med" len="med"/>
                      <a:tailEnd type="none" w="med" len="med"/>
                    </a:lnR>
                    <a:lnT w="9525" cap="flat" cmpd="sng" algn="ctr">
                      <a:solidFill>
                        <a:schemeClr val="accent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rgbClr val="7030A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p>
                  </a:txBody>
                  <a:tcPr anchor="ctr">
                    <a:lnL w="12700" cap="flat" cmpd="sng" algn="ctr">
                      <a:noFill/>
                      <a:prstDash val="solid"/>
                      <a:round/>
                      <a:headEnd type="none" w="med" len="med"/>
                      <a:tailEnd type="none" w="med" len="med"/>
                    </a:lnL>
                    <a:lnR w="12700" cmpd="sng">
                      <a:noFill/>
                    </a:lnR>
                    <a:lnT w="9525" cap="flat" cmpd="sng" algn="ctr">
                      <a:solidFill>
                        <a:schemeClr val="accent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2462552"/>
                  </a:ext>
                </a:extLst>
              </a:tr>
              <a:tr h="381574">
                <a:tc>
                  <a:txBody>
                    <a:bodyPr/>
                    <a:lstStyle/>
                    <a:p>
                      <a:endParaRPr lang="en-US" sz="1200" kern="1200">
                        <a:solidFill>
                          <a:srgbClr val="7030A0"/>
                        </a:solidFill>
                        <a:latin typeface="+mn-lt"/>
                        <a:ea typeface="+mn-ea"/>
                        <a:cs typeface="+mn-cs"/>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kern="1200">
                        <a:solidFill>
                          <a:srgbClr val="7030A0"/>
                        </a:solidFill>
                        <a:latin typeface="+mn-lt"/>
                        <a:ea typeface="+mn-ea"/>
                        <a:cs typeface="+mn-cs"/>
                      </a:endParaRPr>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189579"/>
                  </a:ext>
                </a:extLst>
              </a:tr>
              <a:tr h="381574">
                <a:tc>
                  <a:txBody>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4177030"/>
                  </a:ext>
                </a:extLst>
              </a:tr>
              <a:tr h="381574">
                <a:tc>
                  <a:txBody>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45" rtl="0" eaLnBrk="1" fontAlgn="auto" latinLnBrk="0" hangingPunct="1">
                        <a:lnSpc>
                          <a:spcPct val="100000"/>
                        </a:lnSpc>
                        <a:spcBef>
                          <a:spcPts val="0"/>
                        </a:spcBef>
                        <a:spcAft>
                          <a:spcPts val="0"/>
                        </a:spcAft>
                        <a:buClrTx/>
                        <a:buSzTx/>
                        <a:buFontTx/>
                        <a:buNone/>
                        <a:tabLst/>
                        <a:defRPr/>
                      </a:pP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3307627"/>
                  </a:ext>
                </a:extLst>
              </a:tr>
              <a:tr h="381574">
                <a:tc>
                  <a:txBody>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45" rtl="0" eaLnBrk="1" fontAlgn="auto" latinLnBrk="0" hangingPunct="1">
                        <a:lnSpc>
                          <a:spcPct val="100000"/>
                        </a:lnSpc>
                        <a:spcBef>
                          <a:spcPts val="0"/>
                        </a:spcBef>
                        <a:spcAft>
                          <a:spcPts val="0"/>
                        </a:spcAft>
                        <a:buClrTx/>
                        <a:buSzTx/>
                        <a:buFontTx/>
                        <a:buNone/>
                        <a:tabLst/>
                        <a:defRPr/>
                      </a:pP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4577133"/>
                  </a:ext>
                </a:extLst>
              </a:tr>
              <a:tr h="381574">
                <a:tc>
                  <a:txBody>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45" rtl="0" eaLnBrk="1" fontAlgn="auto" latinLnBrk="0" hangingPunct="1">
                        <a:lnSpc>
                          <a:spcPct val="100000"/>
                        </a:lnSpc>
                        <a:spcBef>
                          <a:spcPts val="0"/>
                        </a:spcBef>
                        <a:spcAft>
                          <a:spcPts val="0"/>
                        </a:spcAft>
                        <a:buClrTx/>
                        <a:buSzTx/>
                        <a:buFontTx/>
                        <a:buNone/>
                        <a:tabLst/>
                        <a:defRPr/>
                      </a:pPr>
                      <a:endParaRPr lang="en-US" sz="1200"/>
                    </a:p>
                  </a:txBody>
                  <a:tcPr anchor="ctr">
                    <a:lnL w="12700" cmpd="sng">
                      <a:noFill/>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6183203"/>
                  </a:ext>
                </a:extLst>
              </a:tr>
            </a:tbl>
          </a:graphicData>
        </a:graphic>
      </p:graphicFrame>
      <p:grpSp>
        <p:nvGrpSpPr>
          <p:cNvPr id="14" name="Group 13">
            <a:extLst>
              <a:ext uri="{FF2B5EF4-FFF2-40B4-BE49-F238E27FC236}">
                <a16:creationId xmlns:a16="http://schemas.microsoft.com/office/drawing/2014/main" id="{DAA100FC-9AB5-4C52-B89E-1B75FF4FFFB6}"/>
              </a:ext>
            </a:extLst>
          </p:cNvPr>
          <p:cNvGrpSpPr/>
          <p:nvPr/>
        </p:nvGrpSpPr>
        <p:grpSpPr>
          <a:xfrm>
            <a:off x="10743651" y="239977"/>
            <a:ext cx="1066058" cy="1073257"/>
            <a:chOff x="5730679" y="1517302"/>
            <a:chExt cx="4496036" cy="4526396"/>
          </a:xfrm>
        </p:grpSpPr>
        <p:sp>
          <p:nvSpPr>
            <p:cNvPr id="15" name="Freeform: Shape 14">
              <a:extLst>
                <a:ext uri="{FF2B5EF4-FFF2-40B4-BE49-F238E27FC236}">
                  <a16:creationId xmlns:a16="http://schemas.microsoft.com/office/drawing/2014/main" id="{10997DA2-BAE1-4BA4-BDC8-7489B0AEC9A3}"/>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16" name="Freeform: Shape 15">
              <a:extLst>
                <a:ext uri="{FF2B5EF4-FFF2-40B4-BE49-F238E27FC236}">
                  <a16:creationId xmlns:a16="http://schemas.microsoft.com/office/drawing/2014/main" id="{F654770C-F87C-45AD-B092-6C1156FF23CA}"/>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17" name="Graphic 16">
              <a:extLst>
                <a:ext uri="{FF2B5EF4-FFF2-40B4-BE49-F238E27FC236}">
                  <a16:creationId xmlns:a16="http://schemas.microsoft.com/office/drawing/2014/main" id="{673FC66A-E268-4F95-BFA7-FF91DA4CC1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7522" y="2989088"/>
              <a:ext cx="1644814" cy="1608699"/>
            </a:xfrm>
            <a:prstGeom prst="rect">
              <a:avLst/>
            </a:prstGeom>
          </p:spPr>
        </p:pic>
        <p:grpSp>
          <p:nvGrpSpPr>
            <p:cNvPr id="18" name="Group 17">
              <a:extLst>
                <a:ext uri="{FF2B5EF4-FFF2-40B4-BE49-F238E27FC236}">
                  <a16:creationId xmlns:a16="http://schemas.microsoft.com/office/drawing/2014/main" id="{A3A4D57D-8469-40A1-A379-E6FA32AC9333}"/>
                </a:ext>
              </a:extLst>
            </p:cNvPr>
            <p:cNvGrpSpPr/>
            <p:nvPr/>
          </p:nvGrpSpPr>
          <p:grpSpPr>
            <a:xfrm>
              <a:off x="5997430" y="4075238"/>
              <a:ext cx="739809" cy="1002137"/>
              <a:chOff x="5754733" y="4078706"/>
              <a:chExt cx="754644" cy="1022232"/>
            </a:xfrm>
          </p:grpSpPr>
          <p:sp>
            <p:nvSpPr>
              <p:cNvPr id="22" name="Arrow: Right 21">
                <a:extLst>
                  <a:ext uri="{FF2B5EF4-FFF2-40B4-BE49-F238E27FC236}">
                    <a16:creationId xmlns:a16="http://schemas.microsoft.com/office/drawing/2014/main" id="{C2EE866E-899D-4580-B5E7-4AAB2A0A6B6D}"/>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3" name="Rectangle 22">
                <a:extLst>
                  <a:ext uri="{FF2B5EF4-FFF2-40B4-BE49-F238E27FC236}">
                    <a16:creationId xmlns:a16="http://schemas.microsoft.com/office/drawing/2014/main" id="{3F0D4C35-E98A-455C-A7D1-859FFC6404C9}"/>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9AE078FF-0440-4E46-9BE1-5A915C8AD9EF}"/>
                </a:ext>
              </a:extLst>
            </p:cNvPr>
            <p:cNvGrpSpPr/>
            <p:nvPr/>
          </p:nvGrpSpPr>
          <p:grpSpPr>
            <a:xfrm>
              <a:off x="9092435" y="4283285"/>
              <a:ext cx="703162" cy="967390"/>
              <a:chOff x="8911800" y="4290925"/>
              <a:chExt cx="717262" cy="986788"/>
            </a:xfrm>
          </p:grpSpPr>
          <p:sp>
            <p:nvSpPr>
              <p:cNvPr id="20" name="Arrow: Right 19">
                <a:extLst>
                  <a:ext uri="{FF2B5EF4-FFF2-40B4-BE49-F238E27FC236}">
                    <a16:creationId xmlns:a16="http://schemas.microsoft.com/office/drawing/2014/main" id="{7CFC0BD8-B7E0-4763-AC55-B57B86E11A70}"/>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1" name="Rectangle 20">
                <a:extLst>
                  <a:ext uri="{FF2B5EF4-FFF2-40B4-BE49-F238E27FC236}">
                    <a16:creationId xmlns:a16="http://schemas.microsoft.com/office/drawing/2014/main" id="{D9F2F670-5C5D-45B8-837E-3931ADEEE221}"/>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200548183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94CFACBA-8493-4CC4-AEEA-D3C82D8D3F4B}"/>
              </a:ext>
            </a:extLst>
          </p:cNvPr>
          <p:cNvSpPr/>
          <p:nvPr/>
        </p:nvSpPr>
        <p:spPr bwMode="auto">
          <a:xfrm>
            <a:off x="1060869" y="1578595"/>
            <a:ext cx="4117302" cy="4093542"/>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4" name="Title 3">
            <a:extLst>
              <a:ext uri="{FF2B5EF4-FFF2-40B4-BE49-F238E27FC236}">
                <a16:creationId xmlns:a16="http://schemas.microsoft.com/office/drawing/2014/main" id="{D63C2A46-A91B-44F4-BAF0-A9CBBA747E14}"/>
              </a:ext>
            </a:extLst>
          </p:cNvPr>
          <p:cNvSpPr>
            <a:spLocks noGrp="1"/>
          </p:cNvSpPr>
          <p:nvPr>
            <p:ph type="title"/>
          </p:nvPr>
        </p:nvSpPr>
        <p:spPr>
          <a:xfrm>
            <a:off x="588263" y="457200"/>
            <a:ext cx="11018520" cy="553998"/>
          </a:xfrm>
        </p:spPr>
        <p:txBody>
          <a:bodyPr/>
          <a:lstStyle/>
          <a:p>
            <a:r>
              <a:rPr lang="en-US">
                <a:solidFill>
                  <a:schemeClr val="accent1"/>
                </a:solidFill>
              </a:rPr>
              <a:t>Tags add context </a:t>
            </a:r>
            <a:r>
              <a:rPr lang="en-US"/>
              <a:t>for cost analysis</a:t>
            </a:r>
          </a:p>
        </p:txBody>
      </p:sp>
      <p:grpSp>
        <p:nvGrpSpPr>
          <p:cNvPr id="90" name="Group 89">
            <a:extLst>
              <a:ext uri="{FF2B5EF4-FFF2-40B4-BE49-F238E27FC236}">
                <a16:creationId xmlns:a16="http://schemas.microsoft.com/office/drawing/2014/main" id="{AA0BEDCD-ACBD-4645-9A03-7B5EF9969F4E}"/>
              </a:ext>
            </a:extLst>
          </p:cNvPr>
          <p:cNvGrpSpPr/>
          <p:nvPr/>
        </p:nvGrpSpPr>
        <p:grpSpPr>
          <a:xfrm>
            <a:off x="1355365" y="1695015"/>
            <a:ext cx="3528310" cy="3881250"/>
            <a:chOff x="1299764" y="1695015"/>
            <a:chExt cx="3528310" cy="3881250"/>
          </a:xfrm>
        </p:grpSpPr>
        <p:grpSp>
          <p:nvGrpSpPr>
            <p:cNvPr id="9" name="Group 8">
              <a:extLst>
                <a:ext uri="{FF2B5EF4-FFF2-40B4-BE49-F238E27FC236}">
                  <a16:creationId xmlns:a16="http://schemas.microsoft.com/office/drawing/2014/main" id="{EB4F4AB7-27C6-4EE0-8EE6-CBFA939C3D13}"/>
                </a:ext>
              </a:extLst>
            </p:cNvPr>
            <p:cNvGrpSpPr/>
            <p:nvPr/>
          </p:nvGrpSpPr>
          <p:grpSpPr>
            <a:xfrm>
              <a:off x="1299764" y="3669492"/>
              <a:ext cx="3528310" cy="1906773"/>
              <a:chOff x="4339828" y="4115467"/>
              <a:chExt cx="3528310" cy="1906773"/>
            </a:xfrm>
            <a:effectLst/>
          </p:grpSpPr>
          <p:sp>
            <p:nvSpPr>
              <p:cNvPr id="12" name="TextBox 11">
                <a:extLst>
                  <a:ext uri="{FF2B5EF4-FFF2-40B4-BE49-F238E27FC236}">
                    <a16:creationId xmlns:a16="http://schemas.microsoft.com/office/drawing/2014/main" id="{1545565A-D2C8-442A-A5C4-0A9168577C69}"/>
                  </a:ext>
                </a:extLst>
              </p:cNvPr>
              <p:cNvSpPr txBox="1"/>
              <p:nvPr/>
            </p:nvSpPr>
            <p:spPr>
              <a:xfrm>
                <a:off x="6285283" y="5714463"/>
                <a:ext cx="297848"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3" name="TextBox 12">
                <a:extLst>
                  <a:ext uri="{FF2B5EF4-FFF2-40B4-BE49-F238E27FC236}">
                    <a16:creationId xmlns:a16="http://schemas.microsoft.com/office/drawing/2014/main" id="{99492070-96C0-4B28-B5C7-3F5BDD0BC6A3}"/>
                  </a:ext>
                </a:extLst>
              </p:cNvPr>
              <p:cNvSpPr txBox="1"/>
              <p:nvPr/>
            </p:nvSpPr>
            <p:spPr>
              <a:xfrm>
                <a:off x="7278917" y="5714463"/>
                <a:ext cx="589221"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4" name="TextBox 13">
                <a:extLst>
                  <a:ext uri="{FF2B5EF4-FFF2-40B4-BE49-F238E27FC236}">
                    <a16:creationId xmlns:a16="http://schemas.microsoft.com/office/drawing/2014/main" id="{3322EE91-982E-4139-91B0-27D80518EF76}"/>
                  </a:ext>
                </a:extLst>
              </p:cNvPr>
              <p:cNvSpPr txBox="1"/>
              <p:nvPr/>
            </p:nvSpPr>
            <p:spPr>
              <a:xfrm>
                <a:off x="4339828" y="4115467"/>
                <a:ext cx="434070"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5" name="TextBox 14">
                <a:extLst>
                  <a:ext uri="{FF2B5EF4-FFF2-40B4-BE49-F238E27FC236}">
                    <a16:creationId xmlns:a16="http://schemas.microsoft.com/office/drawing/2014/main" id="{D91CA686-3C55-4E00-B5D2-CC8024F385D4}"/>
                  </a:ext>
                </a:extLst>
              </p:cNvPr>
              <p:cNvSpPr txBox="1"/>
              <p:nvPr/>
            </p:nvSpPr>
            <p:spPr>
              <a:xfrm>
                <a:off x="4967911" y="5714463"/>
                <a:ext cx="669723"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grpSp>
        <p:pic>
          <p:nvPicPr>
            <p:cNvPr id="19" name="Graphic 18">
              <a:extLst>
                <a:ext uri="{FF2B5EF4-FFF2-40B4-BE49-F238E27FC236}">
                  <a16:creationId xmlns:a16="http://schemas.microsoft.com/office/drawing/2014/main" id="{F781B853-E31C-4182-A3B4-0A30EF69F0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0487" y="4091943"/>
              <a:ext cx="313567" cy="313567"/>
            </a:xfrm>
            <a:prstGeom prst="rect">
              <a:avLst/>
            </a:prstGeom>
            <a:effectLst/>
          </p:spPr>
        </p:pic>
        <p:pic>
          <p:nvPicPr>
            <p:cNvPr id="20" name="Graphic 19">
              <a:extLst>
                <a:ext uri="{FF2B5EF4-FFF2-40B4-BE49-F238E27FC236}">
                  <a16:creationId xmlns:a16="http://schemas.microsoft.com/office/drawing/2014/main" id="{69111097-B7FE-4DAA-A89D-CD684BC1F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0016" y="1695015"/>
              <a:ext cx="313567" cy="313567"/>
            </a:xfrm>
            <a:prstGeom prst="rect">
              <a:avLst/>
            </a:prstGeom>
            <a:effectLst/>
          </p:spPr>
        </p:pic>
        <p:pic>
          <p:nvPicPr>
            <p:cNvPr id="21" name="Graphic 20">
              <a:extLst>
                <a:ext uri="{FF2B5EF4-FFF2-40B4-BE49-F238E27FC236}">
                  <a16:creationId xmlns:a16="http://schemas.microsoft.com/office/drawing/2014/main" id="{432C558A-4732-4CDF-B82D-B781BA5A2E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2467565"/>
              <a:ext cx="313567" cy="313567"/>
            </a:xfrm>
            <a:prstGeom prst="rect">
              <a:avLst/>
            </a:prstGeom>
            <a:effectLst/>
          </p:spPr>
        </p:pic>
        <p:pic>
          <p:nvPicPr>
            <p:cNvPr id="22" name="Graphic 21">
              <a:extLst>
                <a:ext uri="{FF2B5EF4-FFF2-40B4-BE49-F238E27FC236}">
                  <a16:creationId xmlns:a16="http://schemas.microsoft.com/office/drawing/2014/main" id="{AE42B5D6-D263-4280-8F87-87ABC06AB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7880" y="4869659"/>
              <a:ext cx="313567" cy="313567"/>
            </a:xfrm>
            <a:prstGeom prst="rect">
              <a:avLst/>
            </a:prstGeom>
            <a:effectLst/>
          </p:spPr>
        </p:pic>
        <p:pic>
          <p:nvPicPr>
            <p:cNvPr id="23" name="Graphic 22">
              <a:extLst>
                <a:ext uri="{FF2B5EF4-FFF2-40B4-BE49-F238E27FC236}">
                  <a16:creationId xmlns:a16="http://schemas.microsoft.com/office/drawing/2014/main" id="{5F27BC64-2D00-4158-97CA-A09458D7A6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0016" y="2467565"/>
              <a:ext cx="313567" cy="313567"/>
            </a:xfrm>
            <a:prstGeom prst="rect">
              <a:avLst/>
            </a:prstGeom>
            <a:effectLst/>
          </p:spPr>
        </p:pic>
        <p:pic>
          <p:nvPicPr>
            <p:cNvPr id="24" name="Graphic 23">
              <a:extLst>
                <a:ext uri="{FF2B5EF4-FFF2-40B4-BE49-F238E27FC236}">
                  <a16:creationId xmlns:a16="http://schemas.microsoft.com/office/drawing/2014/main" id="{BFFDE5B2-7001-4638-9893-0262EA9BD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60016" y="3266920"/>
              <a:ext cx="313567" cy="313567"/>
            </a:xfrm>
            <a:prstGeom prst="rect">
              <a:avLst/>
            </a:prstGeom>
            <a:effectLst/>
          </p:spPr>
        </p:pic>
        <p:pic>
          <p:nvPicPr>
            <p:cNvPr id="25" name="Graphic 24">
              <a:extLst>
                <a:ext uri="{FF2B5EF4-FFF2-40B4-BE49-F238E27FC236}">
                  <a16:creationId xmlns:a16="http://schemas.microsoft.com/office/drawing/2014/main" id="{5365DFD2-6C00-4443-BA1B-EB8D02C8CB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3266920"/>
              <a:ext cx="313567" cy="313567"/>
            </a:xfrm>
            <a:prstGeom prst="rect">
              <a:avLst/>
            </a:prstGeom>
            <a:effectLst/>
          </p:spPr>
        </p:pic>
        <p:pic>
          <p:nvPicPr>
            <p:cNvPr id="26" name="Graphic 25">
              <a:extLst>
                <a:ext uri="{FF2B5EF4-FFF2-40B4-BE49-F238E27FC236}">
                  <a16:creationId xmlns:a16="http://schemas.microsoft.com/office/drawing/2014/main" id="{4CC49DC2-310E-44FC-A3B0-24B15E4612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093" y="4108469"/>
              <a:ext cx="313567" cy="313567"/>
            </a:xfrm>
            <a:prstGeom prst="rect">
              <a:avLst/>
            </a:prstGeom>
            <a:effectLst/>
          </p:spPr>
        </p:pic>
        <p:pic>
          <p:nvPicPr>
            <p:cNvPr id="27" name="Graphic 26">
              <a:extLst>
                <a:ext uri="{FF2B5EF4-FFF2-40B4-BE49-F238E27FC236}">
                  <a16:creationId xmlns:a16="http://schemas.microsoft.com/office/drawing/2014/main" id="{90066928-8719-4517-9C9E-334DD65CB6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0487" y="4869659"/>
              <a:ext cx="313567" cy="313567"/>
            </a:xfrm>
            <a:prstGeom prst="rect">
              <a:avLst/>
            </a:prstGeom>
            <a:effectLst/>
          </p:spPr>
        </p:pic>
        <p:pic>
          <p:nvPicPr>
            <p:cNvPr id="28" name="Graphic 27">
              <a:extLst>
                <a:ext uri="{FF2B5EF4-FFF2-40B4-BE49-F238E27FC236}">
                  <a16:creationId xmlns:a16="http://schemas.microsoft.com/office/drawing/2014/main" id="{3B669D55-68F4-43B0-8B75-8F8BB7FD6F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8305" y="4066275"/>
              <a:ext cx="313567" cy="313567"/>
            </a:xfrm>
            <a:prstGeom prst="rect">
              <a:avLst/>
            </a:prstGeom>
            <a:effectLst/>
          </p:spPr>
        </p:pic>
        <p:pic>
          <p:nvPicPr>
            <p:cNvPr id="29" name="Graphic 28">
              <a:extLst>
                <a:ext uri="{FF2B5EF4-FFF2-40B4-BE49-F238E27FC236}">
                  <a16:creationId xmlns:a16="http://schemas.microsoft.com/office/drawing/2014/main" id="{3B046E19-69D2-4953-BC53-4DB6DB794A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3093" y="4869659"/>
              <a:ext cx="313567" cy="313567"/>
            </a:xfrm>
            <a:prstGeom prst="rect">
              <a:avLst/>
            </a:prstGeom>
            <a:effectLst/>
          </p:spPr>
        </p:pic>
        <p:pic>
          <p:nvPicPr>
            <p:cNvPr id="30" name="Graphic 29">
              <a:extLst>
                <a:ext uri="{FF2B5EF4-FFF2-40B4-BE49-F238E27FC236}">
                  <a16:creationId xmlns:a16="http://schemas.microsoft.com/office/drawing/2014/main" id="{3CE66717-6CCE-4FC6-9559-6E0E8C202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0487" y="3298308"/>
              <a:ext cx="313567" cy="313567"/>
            </a:xfrm>
            <a:prstGeom prst="rect">
              <a:avLst/>
            </a:prstGeom>
            <a:effectLst/>
          </p:spPr>
        </p:pic>
        <p:pic>
          <p:nvPicPr>
            <p:cNvPr id="31" name="Graphic 30">
              <a:extLst>
                <a:ext uri="{FF2B5EF4-FFF2-40B4-BE49-F238E27FC236}">
                  <a16:creationId xmlns:a16="http://schemas.microsoft.com/office/drawing/2014/main" id="{9B2323C1-9E1A-40BA-9C3B-726B78C3B3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5699" y="4869659"/>
              <a:ext cx="313567" cy="313567"/>
            </a:xfrm>
            <a:prstGeom prst="rect">
              <a:avLst/>
            </a:prstGeom>
            <a:effectLst/>
          </p:spPr>
        </p:pic>
        <p:pic>
          <p:nvPicPr>
            <p:cNvPr id="32" name="Graphic 31">
              <a:extLst>
                <a:ext uri="{FF2B5EF4-FFF2-40B4-BE49-F238E27FC236}">
                  <a16:creationId xmlns:a16="http://schemas.microsoft.com/office/drawing/2014/main" id="{F11D3767-A98F-45F2-BD66-7ABCDB53C3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8305" y="4869659"/>
              <a:ext cx="313567" cy="313567"/>
            </a:xfrm>
            <a:prstGeom prst="rect">
              <a:avLst/>
            </a:prstGeom>
            <a:effectLst/>
          </p:spPr>
        </p:pic>
        <p:cxnSp>
          <p:nvCxnSpPr>
            <p:cNvPr id="33" name="Straight Connector 32">
              <a:extLst>
                <a:ext uri="{FF2B5EF4-FFF2-40B4-BE49-F238E27FC236}">
                  <a16:creationId xmlns:a16="http://schemas.microsoft.com/office/drawing/2014/main" id="{746D473E-71B3-45D4-BE3B-4A378163FBAA}"/>
                </a:ext>
              </a:extLst>
            </p:cNvPr>
            <p:cNvCxnSpPr>
              <a:stCxn id="20" idx="2"/>
              <a:endCxn id="21" idx="0"/>
            </p:cNvCxnSpPr>
            <p:nvPr/>
          </p:nvCxnSpPr>
          <p:spPr>
            <a:xfrm>
              <a:off x="1516800" y="2008582"/>
              <a:ext cx="788289" cy="458983"/>
            </a:xfrm>
            <a:prstGeom prst="line">
              <a:avLst/>
            </a:prstGeom>
            <a:noFill/>
            <a:ln w="9525" cap="flat" cmpd="sng" algn="ctr">
              <a:solidFill>
                <a:srgbClr val="1A1A1A"/>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5F658B8E-3244-4A6F-B591-BE0ABF32220A}"/>
                </a:ext>
              </a:extLst>
            </p:cNvPr>
            <p:cNvCxnSpPr>
              <a:stCxn id="20" idx="2"/>
              <a:endCxn id="23" idx="0"/>
            </p:cNvCxnSpPr>
            <p:nvPr/>
          </p:nvCxnSpPr>
          <p:spPr>
            <a:xfrm>
              <a:off x="1516800" y="2008582"/>
              <a:ext cx="0" cy="458983"/>
            </a:xfrm>
            <a:prstGeom prst="line">
              <a:avLst/>
            </a:prstGeom>
            <a:noFill/>
            <a:ln w="9525" cap="flat" cmpd="sng" algn="ctr">
              <a:solidFill>
                <a:srgbClr val="1A1A1A"/>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4B8FE2D5-8191-4133-8B5F-BF346A67DFF0}"/>
                </a:ext>
              </a:extLst>
            </p:cNvPr>
            <p:cNvCxnSpPr>
              <a:stCxn id="21" idx="2"/>
              <a:endCxn id="30" idx="0"/>
            </p:cNvCxnSpPr>
            <p:nvPr/>
          </p:nvCxnSpPr>
          <p:spPr>
            <a:xfrm>
              <a:off x="2305089" y="2781132"/>
              <a:ext cx="1672182" cy="517176"/>
            </a:xfrm>
            <a:prstGeom prst="line">
              <a:avLst/>
            </a:prstGeom>
            <a:noFill/>
            <a:ln w="9525" cap="flat" cmpd="sng" algn="ctr">
              <a:solidFill>
                <a:srgbClr val="1A1A1A"/>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B3D8196A-21BF-497D-8B50-B36B18330192}"/>
                </a:ext>
              </a:extLst>
            </p:cNvPr>
            <p:cNvCxnSpPr>
              <a:stCxn id="21" idx="2"/>
              <a:endCxn id="25" idx="0"/>
            </p:cNvCxnSpPr>
            <p:nvPr/>
          </p:nvCxnSpPr>
          <p:spPr>
            <a:xfrm>
              <a:off x="2305089"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01DC9B66-C357-4402-84DC-D8BE67244E97}"/>
                </a:ext>
              </a:extLst>
            </p:cNvPr>
            <p:cNvCxnSpPr>
              <a:stCxn id="23" idx="2"/>
              <a:endCxn id="24" idx="0"/>
            </p:cNvCxnSpPr>
            <p:nvPr/>
          </p:nvCxnSpPr>
          <p:spPr>
            <a:xfrm>
              <a:off x="1516800"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4C3E3DB1-F8FA-42F9-B2DF-25E73F272158}"/>
                </a:ext>
              </a:extLst>
            </p:cNvPr>
            <p:cNvCxnSpPr>
              <a:stCxn id="30" idx="2"/>
              <a:endCxn id="19" idx="0"/>
            </p:cNvCxnSpPr>
            <p:nvPr/>
          </p:nvCxnSpPr>
          <p:spPr>
            <a:xfrm>
              <a:off x="3977271" y="3611875"/>
              <a:ext cx="0" cy="480068"/>
            </a:xfrm>
            <a:prstGeom prst="line">
              <a:avLst/>
            </a:prstGeom>
            <a:noFill/>
            <a:ln w="9525" cap="flat" cmpd="sng" algn="ctr">
              <a:solidFill>
                <a:srgbClr val="1A1A1A"/>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5AD05547-1509-46DB-B3C3-C77E665D883E}"/>
                </a:ext>
              </a:extLst>
            </p:cNvPr>
            <p:cNvCxnSpPr>
              <a:stCxn id="19" idx="2"/>
              <a:endCxn id="27" idx="0"/>
            </p:cNvCxnSpPr>
            <p:nvPr/>
          </p:nvCxnSpPr>
          <p:spPr>
            <a:xfrm>
              <a:off x="3977271" y="4405510"/>
              <a:ext cx="0" cy="464149"/>
            </a:xfrm>
            <a:prstGeom prst="line">
              <a:avLst/>
            </a:prstGeom>
            <a:noFill/>
            <a:ln w="9525" cap="flat" cmpd="sng" algn="ctr">
              <a:solidFill>
                <a:srgbClr val="1A1A1A"/>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634D814E-1100-4161-AD4F-8B9997DADF30}"/>
                </a:ext>
              </a:extLst>
            </p:cNvPr>
            <p:cNvCxnSpPr>
              <a:stCxn id="19" idx="2"/>
              <a:endCxn id="22" idx="0"/>
            </p:cNvCxnSpPr>
            <p:nvPr/>
          </p:nvCxnSpPr>
          <p:spPr>
            <a:xfrm>
              <a:off x="3977271" y="4405510"/>
              <a:ext cx="557393" cy="464149"/>
            </a:xfrm>
            <a:prstGeom prst="line">
              <a:avLst/>
            </a:prstGeom>
            <a:noFill/>
            <a:ln w="9525" cap="flat" cmpd="sng" algn="ctr">
              <a:solidFill>
                <a:srgbClr val="1A1A1A"/>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5D258335-E46A-49FA-9640-0EBB34A33171}"/>
                </a:ext>
              </a:extLst>
            </p:cNvPr>
            <p:cNvCxnSpPr>
              <a:stCxn id="25" idx="2"/>
              <a:endCxn id="26" idx="0"/>
            </p:cNvCxnSpPr>
            <p:nvPr/>
          </p:nvCxnSpPr>
          <p:spPr>
            <a:xfrm>
              <a:off x="2305089" y="3580487"/>
              <a:ext cx="1114788" cy="527982"/>
            </a:xfrm>
            <a:prstGeom prst="line">
              <a:avLst/>
            </a:prstGeom>
            <a:noFill/>
            <a:ln w="9525" cap="flat" cmpd="sng" algn="ctr">
              <a:solidFill>
                <a:srgbClr val="1A1A1A"/>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2F1F02F-B72B-4E25-9FAF-97A9A716CF67}"/>
                </a:ext>
              </a:extLst>
            </p:cNvPr>
            <p:cNvCxnSpPr>
              <a:stCxn id="25" idx="2"/>
              <a:endCxn id="28" idx="0"/>
            </p:cNvCxnSpPr>
            <p:nvPr/>
          </p:nvCxnSpPr>
          <p:spPr>
            <a:xfrm>
              <a:off x="2305089" y="3580487"/>
              <a:ext cx="0" cy="485788"/>
            </a:xfrm>
            <a:prstGeom prst="line">
              <a:avLst/>
            </a:prstGeom>
            <a:noFill/>
            <a:ln w="9525" cap="flat" cmpd="sng" algn="ctr">
              <a:solidFill>
                <a:srgbClr val="1A1A1A"/>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CE2D6369-F868-4ED4-A195-03EF165BB6F3}"/>
                </a:ext>
              </a:extLst>
            </p:cNvPr>
            <p:cNvCxnSpPr>
              <a:stCxn id="26" idx="2"/>
              <a:endCxn id="29" idx="0"/>
            </p:cNvCxnSpPr>
            <p:nvPr/>
          </p:nvCxnSpPr>
          <p:spPr>
            <a:xfrm>
              <a:off x="3419877" y="4422036"/>
              <a:ext cx="0" cy="447623"/>
            </a:xfrm>
            <a:prstGeom prst="line">
              <a:avLst/>
            </a:prstGeom>
            <a:noFill/>
            <a:ln w="9525" cap="flat" cmpd="sng" algn="ctr">
              <a:solidFill>
                <a:srgbClr val="1A1A1A"/>
              </a:solidFill>
              <a:prstDash val="solid"/>
              <a:headEnd type="none" w="lg" len="med"/>
              <a:tailEnd type="none" w="lg" len="med"/>
            </a:ln>
            <a:effectLst/>
          </p:spPr>
        </p:cxnSp>
        <p:cxnSp>
          <p:nvCxnSpPr>
            <p:cNvPr id="44" name="Straight Connector 43">
              <a:extLst>
                <a:ext uri="{FF2B5EF4-FFF2-40B4-BE49-F238E27FC236}">
                  <a16:creationId xmlns:a16="http://schemas.microsoft.com/office/drawing/2014/main" id="{C5CC3E46-AFFB-4C50-BA3B-E39013C765D9}"/>
                </a:ext>
              </a:extLst>
            </p:cNvPr>
            <p:cNvCxnSpPr>
              <a:stCxn id="28" idx="2"/>
              <a:endCxn id="31" idx="0"/>
            </p:cNvCxnSpPr>
            <p:nvPr/>
          </p:nvCxnSpPr>
          <p:spPr>
            <a:xfrm>
              <a:off x="2305089" y="4379842"/>
              <a:ext cx="557394" cy="489817"/>
            </a:xfrm>
            <a:prstGeom prst="line">
              <a:avLst/>
            </a:prstGeom>
            <a:noFill/>
            <a:ln w="9525" cap="flat" cmpd="sng" algn="ctr">
              <a:solidFill>
                <a:srgbClr val="1A1A1A"/>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55CDC37B-3879-442A-A2A4-86BAF6D5C594}"/>
                </a:ext>
              </a:extLst>
            </p:cNvPr>
            <p:cNvCxnSpPr>
              <a:cxnSpLocks/>
              <a:stCxn id="28" idx="2"/>
              <a:endCxn id="32" idx="0"/>
            </p:cNvCxnSpPr>
            <p:nvPr/>
          </p:nvCxnSpPr>
          <p:spPr>
            <a:xfrm>
              <a:off x="2305089" y="4379842"/>
              <a:ext cx="0" cy="489817"/>
            </a:xfrm>
            <a:prstGeom prst="line">
              <a:avLst/>
            </a:prstGeom>
            <a:noFill/>
            <a:ln w="9525" cap="flat" cmpd="sng" algn="ctr">
              <a:solidFill>
                <a:srgbClr val="1A1A1A"/>
              </a:solidFill>
              <a:prstDash val="solid"/>
              <a:headEnd type="none" w="lg" len="med"/>
              <a:tailEnd type="none" w="lg" len="med"/>
            </a:ln>
            <a:effectLst/>
          </p:spPr>
        </p:cxnSp>
      </p:grpSp>
      <p:sp>
        <p:nvSpPr>
          <p:cNvPr id="46" name="Rectangle 45">
            <a:extLst>
              <a:ext uri="{FF2B5EF4-FFF2-40B4-BE49-F238E27FC236}">
                <a16:creationId xmlns:a16="http://schemas.microsoft.com/office/drawing/2014/main" id="{853623A4-C86F-4D8C-A411-BA50890F7536}"/>
              </a:ext>
            </a:extLst>
          </p:cNvPr>
          <p:cNvSpPr/>
          <p:nvPr/>
        </p:nvSpPr>
        <p:spPr>
          <a:xfrm>
            <a:off x="968403" y="5688024"/>
            <a:ext cx="946093" cy="338554"/>
          </a:xfrm>
          <a:prstGeom prst="rect">
            <a:avLst/>
          </a:prstGeom>
        </p:spPr>
        <p:txBody>
          <a:bodyPr wrap="none">
            <a:spAutoFit/>
          </a:bodyPr>
          <a:lstStyle/>
          <a:p>
            <a:pPr lvl="0">
              <a:defRPr/>
            </a:pPr>
            <a:r>
              <a:rPr lang="en-US" sz="1600" kern="0">
                <a:solidFill>
                  <a:srgbClr val="1A1A1A"/>
                </a:solidFill>
              </a:rPr>
              <a:t>TAG </a:t>
            </a:r>
            <a:r>
              <a:rPr lang="en-US" sz="1600" b="1" kern="0">
                <a:solidFill>
                  <a:srgbClr val="1A1A1A"/>
                </a:solidFill>
              </a:rPr>
              <a:t>= </a:t>
            </a:r>
            <a:r>
              <a:rPr lang="en-US" sz="1600" b="1" kern="0">
                <a:solidFill>
                  <a:srgbClr val="D83B01"/>
                </a:solidFill>
              </a:rPr>
              <a:t>#</a:t>
            </a:r>
            <a:endParaRPr lang="en-US" sz="1600" b="1" kern="0">
              <a:solidFill>
                <a:srgbClr val="1A1A1A"/>
              </a:solidFill>
            </a:endParaRPr>
          </a:p>
        </p:txBody>
      </p:sp>
      <p:sp>
        <p:nvSpPr>
          <p:cNvPr id="89" name="Text Placeholder 3">
            <a:extLst>
              <a:ext uri="{FF2B5EF4-FFF2-40B4-BE49-F238E27FC236}">
                <a16:creationId xmlns:a16="http://schemas.microsoft.com/office/drawing/2014/main" id="{3827C8AE-53A0-4996-8DEB-D972582F2B9E}"/>
              </a:ext>
            </a:extLst>
          </p:cNvPr>
          <p:cNvSpPr txBox="1">
            <a:spLocks/>
          </p:cNvSpPr>
          <p:nvPr/>
        </p:nvSpPr>
        <p:spPr>
          <a:xfrm>
            <a:off x="5736303" y="1778995"/>
            <a:ext cx="5816061" cy="43242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600"/>
              </a:spcBef>
              <a:buClr>
                <a:srgbClr val="1A1A1A"/>
              </a:buClr>
              <a:defRPr/>
            </a:pPr>
            <a:r>
              <a:rPr lang="en-US" sz="1800">
                <a:solidFill>
                  <a:srgbClr val="0078D4"/>
                </a:solidFill>
                <a:latin typeface="+mj-lt"/>
              </a:rPr>
              <a:t>Finance codes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CostCenter</a:t>
            </a:r>
            <a:r>
              <a:rPr lang="en-US" sz="1600">
                <a:gradFill>
                  <a:gsLst>
                    <a:gs pos="1250">
                      <a:srgbClr val="1A1A1A"/>
                    </a:gs>
                    <a:gs pos="100000">
                      <a:srgbClr val="1A1A1A"/>
                    </a:gs>
                  </a:gsLst>
                  <a:lin ang="5400000" scaled="0"/>
                </a:gradFill>
                <a:latin typeface="+mn-lt"/>
              </a:rPr>
              <a: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Application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AppService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Deployment context</a:t>
            </a:r>
            <a:r>
              <a:rPr lang="en-US" sz="1800">
                <a:solidFill>
                  <a:srgbClr val="0078D4"/>
                </a:solidFill>
                <a:latin typeface="+mn-lt"/>
              </a:rPr>
              <a:t> </a:t>
            </a:r>
            <a:r>
              <a:rPr lang="en-US" sz="1800">
                <a:solidFill>
                  <a:schemeClr val="tx2"/>
                </a:solidFill>
                <a:latin typeface="+mn-lt"/>
              </a:rPr>
              <a:t>-</a:t>
            </a:r>
            <a:r>
              <a:rPr lang="en-US" sz="1800">
                <a:solidFill>
                  <a:srgbClr val="0078D4"/>
                </a:solidFill>
                <a:latin typeface="+mn-lt"/>
              </a:rPr>
              <a:t> </a:t>
            </a:r>
            <a:r>
              <a:rPr lang="en-US" sz="1600">
                <a:gradFill>
                  <a:gsLst>
                    <a:gs pos="1250">
                      <a:srgbClr val="1A1A1A"/>
                    </a:gs>
                    <a:gs pos="100000">
                      <a:srgbClr val="1A1A1A"/>
                    </a:gs>
                  </a:gsLst>
                  <a:lin ang="5400000" scaled="0"/>
                </a:gradFill>
                <a:latin typeface="+mn-lt"/>
              </a:rPr>
              <a:t>Environment tag, etc.</a:t>
            </a:r>
            <a:endParaRPr lang="en-US" sz="1600">
              <a:gradFill>
                <a:gsLst>
                  <a:gs pos="1250">
                    <a:srgbClr val="1A1A1A"/>
                  </a:gs>
                  <a:gs pos="100000">
                    <a:srgbClr val="1A1A1A"/>
                  </a:gs>
                </a:gsLst>
                <a:lin ang="5400000" scaled="0"/>
              </a:gradFill>
            </a:endParaRPr>
          </a:p>
          <a:p>
            <a:pPr lvl="0">
              <a:spcBef>
                <a:spcPts val="600"/>
              </a:spcBef>
              <a:buClr>
                <a:srgbClr val="1A1A1A"/>
              </a:buClr>
              <a:defRPr/>
            </a:pPr>
            <a:r>
              <a:rPr lang="en-US" sz="1800">
                <a:solidFill>
                  <a:srgbClr val="0078D4"/>
                </a:solidFill>
                <a:latin typeface="+mj-lt"/>
              </a:rPr>
              <a:t>Who is accountable </a:t>
            </a:r>
            <a:r>
              <a:rPr lang="en-US" sz="1800">
                <a:solidFill>
                  <a:schemeClr val="tx2"/>
                </a:solidFill>
                <a:latin typeface="+mn-lt"/>
              </a:rPr>
              <a:t>-</a:t>
            </a:r>
            <a:r>
              <a:rPr lang="en-US" sz="1800">
                <a:solidFill>
                  <a:srgbClr val="0078D4"/>
                </a:solidFill>
                <a:latin typeface="+mn-lt"/>
              </a:rPr>
              <a:t> </a:t>
            </a:r>
            <a:r>
              <a:rPr lang="en-US" sz="1600" err="1">
                <a:gradFill>
                  <a:gsLst>
                    <a:gs pos="1250">
                      <a:srgbClr val="1A1A1A"/>
                    </a:gs>
                    <a:gs pos="100000">
                      <a:srgbClr val="1A1A1A"/>
                    </a:gs>
                  </a:gsLst>
                  <a:lin ang="5400000" scaled="0"/>
                </a:gradFill>
                <a:latin typeface="+mn-lt"/>
              </a:rPr>
              <a:t>BusinessOwner</a:t>
            </a:r>
            <a:r>
              <a:rPr lang="en-US" sz="1600">
                <a:gradFill>
                  <a:gsLst>
                    <a:gs pos="1250">
                      <a:srgbClr val="1A1A1A"/>
                    </a:gs>
                    <a:gs pos="100000">
                      <a:srgbClr val="1A1A1A"/>
                    </a:gs>
                  </a:gsLst>
                  <a:lin ang="5400000" scaled="0"/>
                </a:gradFill>
                <a:latin typeface="+mn-lt"/>
              </a:rPr>
              <a:t> tag, etc.</a:t>
            </a:r>
          </a:p>
          <a:p>
            <a:pPr lvl="0">
              <a:spcBef>
                <a:spcPts val="600"/>
              </a:spcBef>
              <a:buClr>
                <a:srgbClr val="1A1A1A"/>
              </a:buClr>
              <a:defRPr/>
            </a:pPr>
            <a:endParaRPr lang="en-US" sz="1800">
              <a:gradFill>
                <a:gsLst>
                  <a:gs pos="1250">
                    <a:srgbClr val="1A1A1A"/>
                  </a:gs>
                  <a:gs pos="100000">
                    <a:srgbClr val="1A1A1A"/>
                  </a:gs>
                </a:gsLst>
                <a:lin ang="5400000" scaled="0"/>
              </a:gradFill>
              <a:latin typeface="+mn-lt"/>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Tags should be enforced by configuration policies</a:t>
            </a: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mj-lt"/>
                <a:ea typeface="+mn-ea"/>
                <a:cs typeface="Segoe UI Semilight" panose="020B0402040204020203" pitchFamily="34" charset="0"/>
              </a:rPr>
              <a:t>Use Azure Policy to set and track ARM tagging policies</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ea typeface="+mn-ea"/>
                <a:cs typeface="+mn-cs"/>
              </a:rPr>
              <a:t>	</a:t>
            </a: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MG, Subscription, RG scopes </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Enforce that tags exist</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Set default values for tags</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Audit if tags are missing</a:t>
            </a:r>
          </a:p>
          <a:p>
            <a:pPr marL="255588" marR="0" lvl="1"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ea typeface="+mn-ea"/>
                <a:cs typeface="+mn-cs"/>
              </a:rPr>
              <a:t>	</a:t>
            </a:r>
          </a:p>
        </p:txBody>
      </p:sp>
      <p:grpSp>
        <p:nvGrpSpPr>
          <p:cNvPr id="48" name="Group 47">
            <a:extLst>
              <a:ext uri="{FF2B5EF4-FFF2-40B4-BE49-F238E27FC236}">
                <a16:creationId xmlns:a16="http://schemas.microsoft.com/office/drawing/2014/main" id="{E91A1DE9-D5E4-4938-B227-2DBFC42CC477}"/>
              </a:ext>
            </a:extLst>
          </p:cNvPr>
          <p:cNvGrpSpPr/>
          <p:nvPr/>
        </p:nvGrpSpPr>
        <p:grpSpPr>
          <a:xfrm>
            <a:off x="10743651" y="239977"/>
            <a:ext cx="1066058" cy="1073257"/>
            <a:chOff x="5730679" y="1517302"/>
            <a:chExt cx="4496036" cy="4526396"/>
          </a:xfrm>
        </p:grpSpPr>
        <p:sp>
          <p:nvSpPr>
            <p:cNvPr id="49" name="Freeform: Shape 48">
              <a:extLst>
                <a:ext uri="{FF2B5EF4-FFF2-40B4-BE49-F238E27FC236}">
                  <a16:creationId xmlns:a16="http://schemas.microsoft.com/office/drawing/2014/main" id="{C4927F6D-A81B-4A17-9220-C440DF50705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50" name="Freeform: Shape 49">
              <a:extLst>
                <a:ext uri="{FF2B5EF4-FFF2-40B4-BE49-F238E27FC236}">
                  <a16:creationId xmlns:a16="http://schemas.microsoft.com/office/drawing/2014/main" id="{362B8E89-E484-4969-B159-85A337AA8A0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51" name="Graphic 50">
              <a:extLst>
                <a:ext uri="{FF2B5EF4-FFF2-40B4-BE49-F238E27FC236}">
                  <a16:creationId xmlns:a16="http://schemas.microsoft.com/office/drawing/2014/main" id="{4DFFFA98-1B1E-40DC-A94A-A9BA6CEABF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7522" y="2989088"/>
              <a:ext cx="1644814" cy="1608699"/>
            </a:xfrm>
            <a:prstGeom prst="rect">
              <a:avLst/>
            </a:prstGeom>
          </p:spPr>
        </p:pic>
        <p:grpSp>
          <p:nvGrpSpPr>
            <p:cNvPr id="52" name="Group 51">
              <a:extLst>
                <a:ext uri="{FF2B5EF4-FFF2-40B4-BE49-F238E27FC236}">
                  <a16:creationId xmlns:a16="http://schemas.microsoft.com/office/drawing/2014/main" id="{19AEE6E3-46B6-4FF0-B2D5-C1FFBD360371}"/>
                </a:ext>
              </a:extLst>
            </p:cNvPr>
            <p:cNvGrpSpPr/>
            <p:nvPr/>
          </p:nvGrpSpPr>
          <p:grpSpPr>
            <a:xfrm>
              <a:off x="5997430" y="4075238"/>
              <a:ext cx="739809" cy="1002137"/>
              <a:chOff x="5754733" y="4078706"/>
              <a:chExt cx="754644" cy="1022232"/>
            </a:xfrm>
          </p:grpSpPr>
          <p:sp>
            <p:nvSpPr>
              <p:cNvPr id="56" name="Arrow: Right 55">
                <a:extLst>
                  <a:ext uri="{FF2B5EF4-FFF2-40B4-BE49-F238E27FC236}">
                    <a16:creationId xmlns:a16="http://schemas.microsoft.com/office/drawing/2014/main" id="{D241523E-C1BA-4CFB-BB9E-59923C5F17E6}"/>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7" name="Rectangle 56">
                <a:extLst>
                  <a:ext uri="{FF2B5EF4-FFF2-40B4-BE49-F238E27FC236}">
                    <a16:creationId xmlns:a16="http://schemas.microsoft.com/office/drawing/2014/main" id="{BD0378FC-AF38-4B24-BB4F-9B9D2F3115F2}"/>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F45041FD-22E2-4FB7-B703-B795DA082188}"/>
                </a:ext>
              </a:extLst>
            </p:cNvPr>
            <p:cNvGrpSpPr/>
            <p:nvPr/>
          </p:nvGrpSpPr>
          <p:grpSpPr>
            <a:xfrm>
              <a:off x="9092435" y="4283285"/>
              <a:ext cx="703162" cy="967390"/>
              <a:chOff x="8911800" y="4290925"/>
              <a:chExt cx="717262" cy="986788"/>
            </a:xfrm>
          </p:grpSpPr>
          <p:sp>
            <p:nvSpPr>
              <p:cNvPr id="54" name="Arrow: Right 53">
                <a:extLst>
                  <a:ext uri="{FF2B5EF4-FFF2-40B4-BE49-F238E27FC236}">
                    <a16:creationId xmlns:a16="http://schemas.microsoft.com/office/drawing/2014/main" id="{81502A1B-D668-4B7D-B359-763E25D3A34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5" name="Rectangle 54">
                <a:extLst>
                  <a:ext uri="{FF2B5EF4-FFF2-40B4-BE49-F238E27FC236}">
                    <a16:creationId xmlns:a16="http://schemas.microsoft.com/office/drawing/2014/main" id="{99BC4DDF-D419-41CD-8B80-D6D02F51A45A}"/>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74643402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223FBEC-4617-4BC3-A964-4BF39949E69B}"/>
              </a:ext>
            </a:extLst>
          </p:cNvPr>
          <p:cNvGrpSpPr/>
          <p:nvPr/>
        </p:nvGrpSpPr>
        <p:grpSpPr>
          <a:xfrm>
            <a:off x="5776333" y="1011198"/>
            <a:ext cx="6415667" cy="5846802"/>
            <a:chOff x="5776333" y="1011198"/>
            <a:chExt cx="6415667" cy="5846802"/>
          </a:xfrm>
        </p:grpSpPr>
        <p:pic>
          <p:nvPicPr>
            <p:cNvPr id="16" name="Picture 15">
              <a:extLst>
                <a:ext uri="{FF2B5EF4-FFF2-40B4-BE49-F238E27FC236}">
                  <a16:creationId xmlns:a16="http://schemas.microsoft.com/office/drawing/2014/main" id="{83DAEE59-3A3B-45C6-840C-729C97B70F8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27323"/>
            <a:stretch/>
          </p:blipFill>
          <p:spPr>
            <a:xfrm>
              <a:off x="5776333" y="1011198"/>
              <a:ext cx="6415667" cy="5846802"/>
            </a:xfrm>
            <a:prstGeom prst="rect">
              <a:avLst/>
            </a:prstGeom>
          </p:spPr>
        </p:pic>
        <p:pic>
          <p:nvPicPr>
            <p:cNvPr id="8" name="Picture 7">
              <a:extLst>
                <a:ext uri="{FF2B5EF4-FFF2-40B4-BE49-F238E27FC236}">
                  <a16:creationId xmlns:a16="http://schemas.microsoft.com/office/drawing/2014/main" id="{7CFC427A-3438-4645-A164-43902955E4AC}"/>
                </a:ext>
              </a:extLst>
            </p:cNvPr>
            <p:cNvPicPr>
              <a:picLocks noChangeAspect="1"/>
            </p:cNvPicPr>
            <p:nvPr/>
          </p:nvPicPr>
          <p:blipFill>
            <a:blip r:embed="rId3"/>
            <a:stretch>
              <a:fillRect/>
            </a:stretch>
          </p:blipFill>
          <p:spPr>
            <a:xfrm>
              <a:off x="6026886" y="1378631"/>
              <a:ext cx="6165114" cy="1894192"/>
            </a:xfrm>
            <a:prstGeom prst="rect">
              <a:avLst/>
            </a:prstGeom>
          </p:spPr>
        </p:pic>
      </p:grpSp>
      <p:sp>
        <p:nvSpPr>
          <p:cNvPr id="5" name="Title 4">
            <a:extLst>
              <a:ext uri="{FF2B5EF4-FFF2-40B4-BE49-F238E27FC236}">
                <a16:creationId xmlns:a16="http://schemas.microsoft.com/office/drawing/2014/main" id="{07032AAE-FCED-4266-9D2C-6A23A5BCC398}"/>
              </a:ext>
            </a:extLst>
          </p:cNvPr>
          <p:cNvSpPr>
            <a:spLocks noGrp="1"/>
          </p:cNvSpPr>
          <p:nvPr>
            <p:ph type="title"/>
          </p:nvPr>
        </p:nvSpPr>
        <p:spPr>
          <a:xfrm>
            <a:off x="588263" y="457200"/>
            <a:ext cx="11018520" cy="1107996"/>
          </a:xfrm>
        </p:spPr>
        <p:txBody>
          <a:bodyPr/>
          <a:lstStyle/>
          <a:p>
            <a:r>
              <a:rPr lang="en-US">
                <a:solidFill>
                  <a:schemeClr val="accent1"/>
                </a:solidFill>
              </a:rPr>
              <a:t>Budgets</a:t>
            </a:r>
            <a:r>
              <a:rPr lang="en-US"/>
              <a:t> for monitoring and notifications</a:t>
            </a:r>
            <a:br>
              <a:rPr lang="en-US"/>
            </a:br>
            <a:endParaRPr lang="en-US"/>
          </a:p>
        </p:txBody>
      </p:sp>
      <p:sp>
        <p:nvSpPr>
          <p:cNvPr id="21" name="Rectangle 20">
            <a:extLst>
              <a:ext uri="{FF2B5EF4-FFF2-40B4-BE49-F238E27FC236}">
                <a16:creationId xmlns:a16="http://schemas.microsoft.com/office/drawing/2014/main" id="{EE126D48-2D92-4F5B-B6B1-00D8682756DC}"/>
              </a:ext>
            </a:extLst>
          </p:cNvPr>
          <p:cNvSpPr/>
          <p:nvPr/>
        </p:nvSpPr>
        <p:spPr bwMode="auto">
          <a:xfrm>
            <a:off x="6026886" y="1342916"/>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 Placeholder 3">
            <a:extLst>
              <a:ext uri="{FF2B5EF4-FFF2-40B4-BE49-F238E27FC236}">
                <a16:creationId xmlns:a16="http://schemas.microsoft.com/office/drawing/2014/main" id="{9F4F2F19-96EE-4AB4-8D47-83E62705F778}"/>
              </a:ext>
            </a:extLst>
          </p:cNvPr>
          <p:cNvSpPr txBox="1">
            <a:spLocks/>
          </p:cNvSpPr>
          <p:nvPr/>
        </p:nvSpPr>
        <p:spPr>
          <a:xfrm>
            <a:off x="588263" y="2387756"/>
            <a:ext cx="4440937" cy="1689693"/>
          </a:xfrm>
          <a:prstGeom prst="rect">
            <a:avLst/>
          </a:prstGeom>
        </p:spPr>
        <p:txBody>
          <a:bodyPr vert="horz" wrap="square" lIns="0" tIns="0" rIns="0" bIns="0" rtlCol="0">
            <a:spAutoFit/>
          </a:bodyPr>
          <a:lstStyle>
            <a:defPPr>
              <a:defRPr lang="en-US"/>
            </a:defPPr>
            <a:lvl1pPr marR="0" lvl="0" indent="0" defTabSz="932742" fontAlgn="auto">
              <a:lnSpc>
                <a:spcPct val="90000"/>
              </a:lnSpc>
              <a:spcBef>
                <a:spcPts val="1200"/>
              </a:spcBef>
              <a:spcAft>
                <a:spcPts val="600"/>
              </a:spcAft>
              <a:buClrTx/>
              <a:buSzPct val="90000"/>
              <a:buFont typeface="Wingdings" panose="05000000000000000000" pitchFamily="2" charset="2"/>
              <a:buNone/>
              <a:tabLst/>
              <a:defRPr kumimoji="0" sz="1600" b="0" i="0" u="none" strike="noStrike" cap="none" spc="0" normalizeH="0" baseline="0">
                <a:ln>
                  <a:noFill/>
                </a:ln>
                <a:gradFill>
                  <a:gsLst>
                    <a:gs pos="1250">
                      <a:srgbClr val="1A1A1A"/>
                    </a:gs>
                    <a:gs pos="100000">
                      <a:srgbClr val="1A1A1A"/>
                    </a:gs>
                  </a:gsLst>
                  <a:lin ang="5400000" scaled="0"/>
                </a:gradFill>
                <a:effectLst/>
                <a:uLnTx/>
                <a:uFillTx/>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a:t>Monitor your costs using budgets</a:t>
            </a:r>
          </a:p>
          <a:p>
            <a:r>
              <a:rPr lang="en-US" sz="1800"/>
              <a:t>Get notified when threshold are met</a:t>
            </a:r>
          </a:p>
          <a:p>
            <a:r>
              <a:rPr lang="en-US" sz="1800"/>
              <a:t>Automate with Action Groups</a:t>
            </a:r>
          </a:p>
          <a:p>
            <a:r>
              <a:rPr lang="en-US" sz="1800"/>
              <a:t>Integrated into cost analysis</a:t>
            </a:r>
          </a:p>
        </p:txBody>
      </p:sp>
      <p:grpSp>
        <p:nvGrpSpPr>
          <p:cNvPr id="30" name="Group 29">
            <a:extLst>
              <a:ext uri="{FF2B5EF4-FFF2-40B4-BE49-F238E27FC236}">
                <a16:creationId xmlns:a16="http://schemas.microsoft.com/office/drawing/2014/main" id="{77575806-8246-4E8B-8CCC-49A371676B07}"/>
              </a:ext>
            </a:extLst>
          </p:cNvPr>
          <p:cNvGrpSpPr/>
          <p:nvPr/>
        </p:nvGrpSpPr>
        <p:grpSpPr>
          <a:xfrm>
            <a:off x="5513508" y="3445110"/>
            <a:ext cx="6700794" cy="3603205"/>
            <a:chOff x="3082541" y="3685595"/>
            <a:chExt cx="6700794" cy="3603205"/>
          </a:xfrm>
        </p:grpSpPr>
        <p:grpSp>
          <p:nvGrpSpPr>
            <p:cNvPr id="24" name="Group 23">
              <a:extLst>
                <a:ext uri="{FF2B5EF4-FFF2-40B4-BE49-F238E27FC236}">
                  <a16:creationId xmlns:a16="http://schemas.microsoft.com/office/drawing/2014/main" id="{4076D3D7-747E-48D3-9C08-219D33EF5CAD}"/>
                </a:ext>
              </a:extLst>
            </p:cNvPr>
            <p:cNvGrpSpPr/>
            <p:nvPr/>
          </p:nvGrpSpPr>
          <p:grpSpPr>
            <a:xfrm>
              <a:off x="3321944" y="4029579"/>
              <a:ext cx="6449234" cy="2750362"/>
              <a:chOff x="6026886" y="3339792"/>
              <a:chExt cx="6165113" cy="2629195"/>
            </a:xfrm>
          </p:grpSpPr>
          <p:pic>
            <p:nvPicPr>
              <p:cNvPr id="9" name="Picture 8">
                <a:extLst>
                  <a:ext uri="{FF2B5EF4-FFF2-40B4-BE49-F238E27FC236}">
                    <a16:creationId xmlns:a16="http://schemas.microsoft.com/office/drawing/2014/main" id="{23F54BAF-E5AE-4D85-82AD-221466DF37E9}"/>
                  </a:ext>
                </a:extLst>
              </p:cNvPr>
              <p:cNvPicPr>
                <a:picLocks noChangeAspect="1"/>
              </p:cNvPicPr>
              <p:nvPr/>
            </p:nvPicPr>
            <p:blipFill>
              <a:blip r:embed="rId4"/>
              <a:stretch>
                <a:fillRect/>
              </a:stretch>
            </p:blipFill>
            <p:spPr>
              <a:xfrm>
                <a:off x="6026886" y="3357820"/>
                <a:ext cx="6165113" cy="2611167"/>
              </a:xfrm>
              <a:prstGeom prst="rect">
                <a:avLst/>
              </a:prstGeom>
            </p:spPr>
          </p:pic>
          <p:sp>
            <p:nvSpPr>
              <p:cNvPr id="22" name="Rectangle 21">
                <a:extLst>
                  <a:ext uri="{FF2B5EF4-FFF2-40B4-BE49-F238E27FC236}">
                    <a16:creationId xmlns:a16="http://schemas.microsoft.com/office/drawing/2014/main" id="{AFA4A169-EF48-449B-A4FD-448946765C49}"/>
                  </a:ext>
                </a:extLst>
              </p:cNvPr>
              <p:cNvSpPr/>
              <p:nvPr/>
            </p:nvSpPr>
            <p:spPr bwMode="auto">
              <a:xfrm>
                <a:off x="6026886" y="3339792"/>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a:extLst>
                <a:ext uri="{FF2B5EF4-FFF2-40B4-BE49-F238E27FC236}">
                  <a16:creationId xmlns:a16="http://schemas.microsoft.com/office/drawing/2014/main" id="{84D78709-2836-4242-9A03-93685737C9D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r="24094" b="38681"/>
            <a:stretch/>
          </p:blipFill>
          <p:spPr>
            <a:xfrm>
              <a:off x="3082541" y="3685595"/>
              <a:ext cx="6700794" cy="3585177"/>
            </a:xfrm>
            <a:prstGeom prst="rect">
              <a:avLst/>
            </a:prstGeom>
          </p:spPr>
        </p:pic>
        <p:sp>
          <p:nvSpPr>
            <p:cNvPr id="26" name="Rectangle 25">
              <a:extLst>
                <a:ext uri="{FF2B5EF4-FFF2-40B4-BE49-F238E27FC236}">
                  <a16:creationId xmlns:a16="http://schemas.microsoft.com/office/drawing/2014/main" id="{F73DA4C1-BB95-4242-BA63-47577BD41F8A}"/>
                </a:ext>
              </a:extLst>
            </p:cNvPr>
            <p:cNvSpPr/>
            <p:nvPr/>
          </p:nvSpPr>
          <p:spPr bwMode="auto">
            <a:xfrm>
              <a:off x="3323061" y="6658774"/>
              <a:ext cx="6460273" cy="630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6243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1.45833E-6 4.07407E-6 L 1.45833E-6 0.04166 " pathEditMode="relative" rAng="0" ptsTypes="AA">
                                      <p:cBhvr>
                                        <p:cTn id="9" dur="750" spd="-100000" fill="hold"/>
                                        <p:tgtEl>
                                          <p:spTgt spid="30"/>
                                        </p:tgtEl>
                                        <p:attrNameLst>
                                          <p:attrName>ppt_x</p:attrName>
                                          <p:attrName>ppt_y</p:attrName>
                                        </p:attrNameLst>
                                      </p:cBhvr>
                                      <p:rCtr x="0" y="2083"/>
                                    </p:animMotion>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0"/>
                                  </p:stCondLst>
                                  <p:childTnLst>
                                    <p:animMotion origin="layout" path="M 1.45833E-6 3.7037E-6 L 1.45833E-6 -0.03033 " pathEditMode="relative" rAng="0" ptsTypes="AA">
                                      <p:cBhvr>
                                        <p:cTn id="14" dur="750" spd="-100000" fill="hold"/>
                                        <p:tgtEl>
                                          <p:spTgt spid="2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Cost </a:t>
            </a:r>
            <a:r>
              <a:rPr lang="en-US">
                <a:solidFill>
                  <a:schemeClr val="accent1"/>
                </a:solidFill>
              </a:rPr>
              <a:t>optimization is a key </a:t>
            </a:r>
            <a:r>
              <a:rPr lang="en-US"/>
              <a:t>to cloud success</a:t>
            </a:r>
          </a:p>
        </p:txBody>
      </p:sp>
      <p:sp>
        <p:nvSpPr>
          <p:cNvPr id="6" name="Content Placeholder 5"/>
          <p:cNvSpPr>
            <a:spLocks noGrp="1"/>
          </p:cNvSpPr>
          <p:nvPr>
            <p:ph type="body" sz="quarter" idx="10"/>
          </p:nvPr>
        </p:nvSpPr>
        <p:spPr>
          <a:xfrm>
            <a:off x="584200" y="1822933"/>
            <a:ext cx="11018520" cy="3588675"/>
          </a:xfrm>
        </p:spPr>
        <p:txBody>
          <a:bodyPr/>
          <a:lstStyle/>
          <a:p>
            <a:pPr marL="0" indent="0">
              <a:buNone/>
            </a:pPr>
            <a:r>
              <a:rPr lang="en-US" sz="2000" b="1">
                <a:latin typeface="+mj-lt"/>
                <a:cs typeface="Segoe UI" panose="020B0502040204020203" pitchFamily="34" charset="0"/>
              </a:rPr>
              <a:t>The workload will run fine in all three </a:t>
            </a:r>
            <a:r>
              <a:rPr lang="en-US" sz="2000" b="1" err="1">
                <a:latin typeface="+mj-lt"/>
                <a:cs typeface="Segoe UI" panose="020B0502040204020203" pitchFamily="34" charset="0"/>
              </a:rPr>
              <a:t>VM</a:t>
            </a:r>
            <a:r>
              <a:rPr lang="en-US" sz="2000" b="1">
                <a:latin typeface="+mj-lt"/>
                <a:cs typeface="Segoe UI" panose="020B0502040204020203" pitchFamily="34" charset="0"/>
              </a:rPr>
              <a:t> sizes</a:t>
            </a:r>
            <a:endParaRPr lang="en-US" sz="1400" b="1">
              <a:latin typeface="+mj-lt"/>
              <a:cs typeface="Segoe UI" panose="020B0502040204020203" pitchFamily="34" charset="0"/>
            </a:endParaRPr>
          </a:p>
          <a:p>
            <a:pPr marL="0" indent="0">
              <a:spcBef>
                <a:spcPts val="1200"/>
              </a:spcBef>
              <a:buNone/>
            </a:pPr>
            <a:br>
              <a:rPr lang="en-US" sz="18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Which will a developer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naturally choose?</a:t>
            </a:r>
          </a:p>
          <a:p>
            <a:pPr marL="0" indent="0">
              <a:spcBef>
                <a:spcPts val="1200"/>
              </a:spcBef>
              <a:buNone/>
            </a:pPr>
            <a:r>
              <a:rPr lang="en-US" sz="2000">
                <a:latin typeface="Segoe UI" panose="020B0502040204020203" pitchFamily="34" charset="0"/>
                <a:cs typeface="Segoe UI" panose="020B0502040204020203" pitchFamily="34" charset="0"/>
              </a:rPr>
              <a:t>Which will deliver more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success to the business?</a:t>
            </a:r>
          </a:p>
          <a:p>
            <a:pPr marL="0" indent="0">
              <a:spcBef>
                <a:spcPts val="1200"/>
              </a:spcBef>
              <a:buNone/>
            </a:pPr>
            <a:r>
              <a:rPr lang="en-US" sz="2000">
                <a:latin typeface="Segoe UI" panose="020B0502040204020203" pitchFamily="34" charset="0"/>
                <a:cs typeface="Segoe UI" panose="020B0502040204020203" pitchFamily="34" charset="0"/>
              </a:rPr>
              <a:t>Which one will make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managers and finance want </a:t>
            </a:r>
            <a:br>
              <a:rPr lang="en-US" sz="2000">
                <a:latin typeface="Segoe UI" panose="020B0502040204020203" pitchFamily="34" charset="0"/>
                <a:cs typeface="Segoe UI" panose="020B0502040204020203" pitchFamily="34" charset="0"/>
              </a:rPr>
            </a:br>
            <a:r>
              <a:rPr lang="en-US" sz="2000">
                <a:latin typeface="Segoe UI" panose="020B0502040204020203" pitchFamily="34" charset="0"/>
                <a:cs typeface="Segoe UI" panose="020B0502040204020203" pitchFamily="34" charset="0"/>
              </a:rPr>
              <a:t>more things in the cloud?</a:t>
            </a:r>
          </a:p>
          <a:p>
            <a:pPr marL="614363" lvl="3" indent="0">
              <a:buNone/>
            </a:pPr>
            <a:endParaRPr lang="en-US" sz="1600"/>
          </a:p>
        </p:txBody>
      </p:sp>
      <p:grpSp>
        <p:nvGrpSpPr>
          <p:cNvPr id="4" name="Group 3">
            <a:extLst>
              <a:ext uri="{FF2B5EF4-FFF2-40B4-BE49-F238E27FC236}">
                <a16:creationId xmlns:a16="http://schemas.microsoft.com/office/drawing/2014/main" id="{E3C8EDF5-A8AC-4239-9F5D-D8A5900E1659}"/>
              </a:ext>
            </a:extLst>
          </p:cNvPr>
          <p:cNvGrpSpPr/>
          <p:nvPr/>
        </p:nvGrpSpPr>
        <p:grpSpPr>
          <a:xfrm>
            <a:off x="5273660" y="2427367"/>
            <a:ext cx="6534221" cy="2719846"/>
            <a:chOff x="4910888" y="2673238"/>
            <a:chExt cx="6534221" cy="2719846"/>
          </a:xfrm>
        </p:grpSpPr>
        <p:grpSp>
          <p:nvGrpSpPr>
            <p:cNvPr id="2" name="Group 1">
              <a:extLst>
                <a:ext uri="{FF2B5EF4-FFF2-40B4-BE49-F238E27FC236}">
                  <a16:creationId xmlns:a16="http://schemas.microsoft.com/office/drawing/2014/main" id="{5F69D0A0-555D-4B73-BF5F-C69D3CCCB09D}"/>
                </a:ext>
              </a:extLst>
            </p:cNvPr>
            <p:cNvGrpSpPr/>
            <p:nvPr/>
          </p:nvGrpSpPr>
          <p:grpSpPr>
            <a:xfrm>
              <a:off x="4910888" y="2673238"/>
              <a:ext cx="6534221" cy="2719846"/>
              <a:chOff x="5425263" y="2001133"/>
              <a:chExt cx="5973840" cy="2486589"/>
            </a:xfrm>
          </p:grpSpPr>
          <p:sp>
            <p:nvSpPr>
              <p:cNvPr id="3" name="Rounded Rectangle 2"/>
              <p:cNvSpPr/>
              <p:nvPr/>
            </p:nvSpPr>
            <p:spPr>
              <a:xfrm>
                <a:off x="5425263" y="2001133"/>
                <a:ext cx="2486589" cy="248658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3527">
                    <a:solidFill>
                      <a:schemeClr val="bg1"/>
                    </a:solidFill>
                    <a:latin typeface="Segoe UI Semilight"/>
                  </a:rPr>
                  <a:t>VM1</a:t>
                </a:r>
              </a:p>
            </p:txBody>
          </p:sp>
          <p:sp>
            <p:nvSpPr>
              <p:cNvPr id="7" name="Rounded Rectangle 6"/>
              <p:cNvSpPr/>
              <p:nvPr/>
            </p:nvSpPr>
            <p:spPr>
              <a:xfrm>
                <a:off x="617124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8" name="Rounded Rectangle 7"/>
              <p:cNvSpPr/>
              <p:nvPr/>
            </p:nvSpPr>
            <p:spPr>
              <a:xfrm>
                <a:off x="10155808" y="3040565"/>
                <a:ext cx="1243295" cy="144715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1567">
                    <a:solidFill>
                      <a:schemeClr val="bg1"/>
                    </a:solidFill>
                    <a:latin typeface="Segoe UI Semilight"/>
                  </a:rPr>
                  <a:t>VM3</a:t>
                </a:r>
              </a:p>
            </p:txBody>
          </p:sp>
          <p:sp>
            <p:nvSpPr>
              <p:cNvPr id="9" name="Rounded Rectangle 8"/>
              <p:cNvSpPr/>
              <p:nvPr/>
            </p:nvSpPr>
            <p:spPr>
              <a:xfrm>
                <a:off x="10280138"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10" name="Rounded Rectangle 9"/>
              <p:cNvSpPr/>
              <p:nvPr/>
            </p:nvSpPr>
            <p:spPr>
              <a:xfrm>
                <a:off x="8081028" y="2622779"/>
                <a:ext cx="1864943" cy="186494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2400">
                    <a:solidFill>
                      <a:schemeClr val="bg1"/>
                    </a:solidFill>
                    <a:latin typeface="Segoe UI Semilight"/>
                  </a:rPr>
                  <a:t>VM2</a:t>
                </a:r>
              </a:p>
            </p:txBody>
          </p:sp>
          <p:sp>
            <p:nvSpPr>
              <p:cNvPr id="11" name="Rounded Rectangle 10"/>
              <p:cNvSpPr/>
              <p:nvPr/>
            </p:nvSpPr>
            <p:spPr>
              <a:xfrm>
                <a:off x="851618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grpSp>
        <p:pic>
          <p:nvPicPr>
            <p:cNvPr id="12" name="Picture 395">
              <a:extLst>
                <a:ext uri="{FF2B5EF4-FFF2-40B4-BE49-F238E27FC236}">
                  <a16:creationId xmlns:a16="http://schemas.microsoft.com/office/drawing/2014/main" id="{ECBDF85F-52D9-40BB-95FB-704C7EB393C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966053" y="3660209"/>
              <a:ext cx="609512" cy="60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95">
              <a:extLst>
                <a:ext uri="{FF2B5EF4-FFF2-40B4-BE49-F238E27FC236}">
                  <a16:creationId xmlns:a16="http://schemas.microsoft.com/office/drawing/2014/main" id="{7087C639-4156-4147-891C-7B977C812CF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8617619" y="3833548"/>
              <a:ext cx="436198" cy="43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95">
              <a:extLst>
                <a:ext uri="{FF2B5EF4-FFF2-40B4-BE49-F238E27FC236}">
                  <a16:creationId xmlns:a16="http://schemas.microsoft.com/office/drawing/2014/main" id="{DCAB8540-D6AF-41EB-8A2D-5DCA4BAD7A3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0681061" y="4101609"/>
              <a:ext cx="168172" cy="16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a:extLst>
              <a:ext uri="{FF2B5EF4-FFF2-40B4-BE49-F238E27FC236}">
                <a16:creationId xmlns:a16="http://schemas.microsoft.com/office/drawing/2014/main" id="{1D908F30-D0BC-4A49-A493-D63E4E0DB785}"/>
              </a:ext>
            </a:extLst>
          </p:cNvPr>
          <p:cNvGrpSpPr/>
          <p:nvPr/>
        </p:nvGrpSpPr>
        <p:grpSpPr>
          <a:xfrm>
            <a:off x="10769033" y="242565"/>
            <a:ext cx="1038847" cy="1041799"/>
            <a:chOff x="4983804" y="2094245"/>
            <a:chExt cx="2396710" cy="2403521"/>
          </a:xfrm>
        </p:grpSpPr>
        <p:grpSp>
          <p:nvGrpSpPr>
            <p:cNvPr id="25" name="Group 24">
              <a:extLst>
                <a:ext uri="{FF2B5EF4-FFF2-40B4-BE49-F238E27FC236}">
                  <a16:creationId xmlns:a16="http://schemas.microsoft.com/office/drawing/2014/main" id="{E2F7BC52-5F35-4403-B044-61C5C034F152}"/>
                </a:ext>
              </a:extLst>
            </p:cNvPr>
            <p:cNvGrpSpPr/>
            <p:nvPr/>
          </p:nvGrpSpPr>
          <p:grpSpPr>
            <a:xfrm>
              <a:off x="4983804" y="2094245"/>
              <a:ext cx="2396710" cy="2403521"/>
              <a:chOff x="5713145" y="1517302"/>
              <a:chExt cx="4513570" cy="4526396"/>
            </a:xfrm>
          </p:grpSpPr>
          <p:sp>
            <p:nvSpPr>
              <p:cNvPr id="29" name="Freeform: Shape 28">
                <a:extLst>
                  <a:ext uri="{FF2B5EF4-FFF2-40B4-BE49-F238E27FC236}">
                    <a16:creationId xmlns:a16="http://schemas.microsoft.com/office/drawing/2014/main" id="{F6B1C76E-1186-4465-BAD6-F31DC5CD9C23}"/>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30" name="Freeform: Shape 29">
                <a:extLst>
                  <a:ext uri="{FF2B5EF4-FFF2-40B4-BE49-F238E27FC236}">
                    <a16:creationId xmlns:a16="http://schemas.microsoft.com/office/drawing/2014/main" id="{9FED38AD-5D27-4F2B-ADCD-05E27F0873C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31" name="Freeform: Shape 30">
                <a:extLst>
                  <a:ext uri="{FF2B5EF4-FFF2-40B4-BE49-F238E27FC236}">
                    <a16:creationId xmlns:a16="http://schemas.microsoft.com/office/drawing/2014/main" id="{2DFD46F6-8DF7-4B7D-8F89-82FEC07F013B}"/>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2" name="Graphic 31">
                <a:extLst>
                  <a:ext uri="{FF2B5EF4-FFF2-40B4-BE49-F238E27FC236}">
                    <a16:creationId xmlns:a16="http://schemas.microsoft.com/office/drawing/2014/main" id="{8C639CCD-66FA-4D37-92AA-C4EFC46ED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33" name="Group 32">
                <a:extLst>
                  <a:ext uri="{FF2B5EF4-FFF2-40B4-BE49-F238E27FC236}">
                    <a16:creationId xmlns:a16="http://schemas.microsoft.com/office/drawing/2014/main" id="{AACF6344-24D4-4356-A1F2-A0B14F60AF84}"/>
                  </a:ext>
                </a:extLst>
              </p:cNvPr>
              <p:cNvGrpSpPr/>
              <p:nvPr/>
            </p:nvGrpSpPr>
            <p:grpSpPr>
              <a:xfrm>
                <a:off x="5997430" y="4075238"/>
                <a:ext cx="739809" cy="1002137"/>
                <a:chOff x="5754733" y="4078706"/>
                <a:chExt cx="754644" cy="1022232"/>
              </a:xfrm>
            </p:grpSpPr>
            <p:sp>
              <p:nvSpPr>
                <p:cNvPr id="37" name="Arrow: Right 36">
                  <a:extLst>
                    <a:ext uri="{FF2B5EF4-FFF2-40B4-BE49-F238E27FC236}">
                      <a16:creationId xmlns:a16="http://schemas.microsoft.com/office/drawing/2014/main" id="{6C20D961-6D9B-4C35-873A-D235818BEBC7}"/>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8" name="Rectangle 37">
                  <a:extLst>
                    <a:ext uri="{FF2B5EF4-FFF2-40B4-BE49-F238E27FC236}">
                      <a16:creationId xmlns:a16="http://schemas.microsoft.com/office/drawing/2014/main" id="{2B5CA717-1D59-4FD8-815A-5A2E0284312F}"/>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58170D5-A028-429D-B911-0D9FEDE787C4}"/>
                  </a:ext>
                </a:extLst>
              </p:cNvPr>
              <p:cNvGrpSpPr/>
              <p:nvPr/>
            </p:nvGrpSpPr>
            <p:grpSpPr>
              <a:xfrm>
                <a:off x="9092435" y="4283285"/>
                <a:ext cx="703162" cy="967390"/>
                <a:chOff x="8911800" y="4290925"/>
                <a:chExt cx="717262" cy="986788"/>
              </a:xfrm>
            </p:grpSpPr>
            <p:sp>
              <p:nvSpPr>
                <p:cNvPr id="35" name="Arrow: Right 34">
                  <a:extLst>
                    <a:ext uri="{FF2B5EF4-FFF2-40B4-BE49-F238E27FC236}">
                      <a16:creationId xmlns:a16="http://schemas.microsoft.com/office/drawing/2014/main" id="{E9CE9357-B264-46D2-814A-794A8C2256F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6" name="Rectangle 35">
                  <a:extLst>
                    <a:ext uri="{FF2B5EF4-FFF2-40B4-BE49-F238E27FC236}">
                      <a16:creationId xmlns:a16="http://schemas.microsoft.com/office/drawing/2014/main" id="{05DFB8B8-C3C0-47AC-AEFD-B21883FCB77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401CC1BB-2D33-4C32-A39D-0DF5D1C3FED6}"/>
                </a:ext>
              </a:extLst>
            </p:cNvPr>
            <p:cNvGrpSpPr/>
            <p:nvPr/>
          </p:nvGrpSpPr>
          <p:grpSpPr>
            <a:xfrm rot="7394444">
              <a:off x="5976428" y="2113293"/>
              <a:ext cx="392840" cy="532135"/>
              <a:chOff x="5287159" y="3604913"/>
              <a:chExt cx="392840" cy="532135"/>
            </a:xfrm>
            <a:solidFill>
              <a:schemeClr val="accent1"/>
            </a:solidFill>
          </p:grpSpPr>
          <p:sp>
            <p:nvSpPr>
              <p:cNvPr id="27" name="Arrow: Right 26">
                <a:extLst>
                  <a:ext uri="{FF2B5EF4-FFF2-40B4-BE49-F238E27FC236}">
                    <a16:creationId xmlns:a16="http://schemas.microsoft.com/office/drawing/2014/main" id="{1D612A83-D4D8-4FC9-8B88-8BA2C9C670C3}"/>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28" name="Rectangle 27">
                <a:extLst>
                  <a:ext uri="{FF2B5EF4-FFF2-40B4-BE49-F238E27FC236}">
                    <a16:creationId xmlns:a16="http://schemas.microsoft.com/office/drawing/2014/main" id="{878D6D02-45F2-4801-B261-A6CA398EC10F}"/>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3" name="Rectangle 12">
            <a:extLst>
              <a:ext uri="{FF2B5EF4-FFF2-40B4-BE49-F238E27FC236}">
                <a16:creationId xmlns:a16="http://schemas.microsoft.com/office/drawing/2014/main" id="{7F33D16B-859C-4345-9940-9327511DFF8D}"/>
              </a:ext>
            </a:extLst>
          </p:cNvPr>
          <p:cNvSpPr/>
          <p:nvPr/>
        </p:nvSpPr>
        <p:spPr>
          <a:xfrm>
            <a:off x="483109" y="5351537"/>
            <a:ext cx="9376100" cy="400110"/>
          </a:xfrm>
          <a:prstGeom prst="rect">
            <a:avLst/>
          </a:prstGeom>
        </p:spPr>
        <p:txBody>
          <a:bodyPr wrap="square">
            <a:spAutoFit/>
          </a:bodyPr>
          <a:lstStyle/>
          <a:p>
            <a:r>
              <a:rPr lang="en-US" sz="2000">
                <a:solidFill>
                  <a:schemeClr val="accent1"/>
                </a:solidFill>
                <a:latin typeface="+mj-lt"/>
              </a:rPr>
              <a:t>How do you know when there are opportunities to optimize?</a:t>
            </a:r>
          </a:p>
        </p:txBody>
      </p:sp>
    </p:spTree>
    <p:extLst>
      <p:ext uri="{BB962C8B-B14F-4D97-AF65-F5344CB8AC3E}">
        <p14:creationId xmlns:p14="http://schemas.microsoft.com/office/powerpoint/2010/main" val="2985580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79BC30F4-6262-4EDC-8FC3-D9629B6AC5F6}"/>
              </a:ext>
            </a:extLst>
          </p:cNvPr>
          <p:cNvGrpSpPr/>
          <p:nvPr/>
        </p:nvGrpSpPr>
        <p:grpSpPr>
          <a:xfrm>
            <a:off x="10769033" y="242565"/>
            <a:ext cx="1038847" cy="1041799"/>
            <a:chOff x="4983804" y="2094245"/>
            <a:chExt cx="2396710" cy="2403521"/>
          </a:xfrm>
        </p:grpSpPr>
        <p:grpSp>
          <p:nvGrpSpPr>
            <p:cNvPr id="62" name="Group 61">
              <a:extLst>
                <a:ext uri="{FF2B5EF4-FFF2-40B4-BE49-F238E27FC236}">
                  <a16:creationId xmlns:a16="http://schemas.microsoft.com/office/drawing/2014/main" id="{5B52ABBD-951C-4A0B-93BC-8BAAC5B977A4}"/>
                </a:ext>
              </a:extLst>
            </p:cNvPr>
            <p:cNvGrpSpPr/>
            <p:nvPr/>
          </p:nvGrpSpPr>
          <p:grpSpPr>
            <a:xfrm>
              <a:off x="4983804" y="2094245"/>
              <a:ext cx="2396710" cy="2403521"/>
              <a:chOff x="5713145" y="1517302"/>
              <a:chExt cx="4513570" cy="4526396"/>
            </a:xfrm>
          </p:grpSpPr>
          <p:sp>
            <p:nvSpPr>
              <p:cNvPr id="66" name="Freeform: Shape 65">
                <a:extLst>
                  <a:ext uri="{FF2B5EF4-FFF2-40B4-BE49-F238E27FC236}">
                    <a16:creationId xmlns:a16="http://schemas.microsoft.com/office/drawing/2014/main" id="{BC8C4605-6FCB-43A3-B42C-C2CF38A2829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67" name="Freeform: Shape 66">
                <a:extLst>
                  <a:ext uri="{FF2B5EF4-FFF2-40B4-BE49-F238E27FC236}">
                    <a16:creationId xmlns:a16="http://schemas.microsoft.com/office/drawing/2014/main" id="{E7F3EF01-5207-45F1-AC66-04BDAC84CDD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68" name="Freeform: Shape 67">
                <a:extLst>
                  <a:ext uri="{FF2B5EF4-FFF2-40B4-BE49-F238E27FC236}">
                    <a16:creationId xmlns:a16="http://schemas.microsoft.com/office/drawing/2014/main" id="{71EFEBFD-9ABD-4B7B-9284-0ADA8E54EBA1}"/>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69" name="Graphic 68">
                <a:extLst>
                  <a:ext uri="{FF2B5EF4-FFF2-40B4-BE49-F238E27FC236}">
                    <a16:creationId xmlns:a16="http://schemas.microsoft.com/office/drawing/2014/main" id="{41CE32EC-EB96-45BF-AF22-B4EA5A08D1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7522" y="2989088"/>
                <a:ext cx="1644814" cy="1608699"/>
              </a:xfrm>
              <a:prstGeom prst="rect">
                <a:avLst/>
              </a:prstGeom>
            </p:spPr>
          </p:pic>
          <p:grpSp>
            <p:nvGrpSpPr>
              <p:cNvPr id="70" name="Group 69">
                <a:extLst>
                  <a:ext uri="{FF2B5EF4-FFF2-40B4-BE49-F238E27FC236}">
                    <a16:creationId xmlns:a16="http://schemas.microsoft.com/office/drawing/2014/main" id="{95EBEE48-2934-4DC0-9D83-E94AF98EBD1D}"/>
                  </a:ext>
                </a:extLst>
              </p:cNvPr>
              <p:cNvGrpSpPr/>
              <p:nvPr/>
            </p:nvGrpSpPr>
            <p:grpSpPr>
              <a:xfrm>
                <a:off x="5997430" y="4075238"/>
                <a:ext cx="739809" cy="1002137"/>
                <a:chOff x="5754733" y="4078706"/>
                <a:chExt cx="754644" cy="1022232"/>
              </a:xfrm>
            </p:grpSpPr>
            <p:sp>
              <p:nvSpPr>
                <p:cNvPr id="74" name="Arrow: Right 73">
                  <a:extLst>
                    <a:ext uri="{FF2B5EF4-FFF2-40B4-BE49-F238E27FC236}">
                      <a16:creationId xmlns:a16="http://schemas.microsoft.com/office/drawing/2014/main" id="{9FB23630-5A05-4BC6-BF5D-64F333B28F28}"/>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5" name="Rectangle 74">
                  <a:extLst>
                    <a:ext uri="{FF2B5EF4-FFF2-40B4-BE49-F238E27FC236}">
                      <a16:creationId xmlns:a16="http://schemas.microsoft.com/office/drawing/2014/main" id="{F5DE8A92-BB52-4496-8D8F-5C43DB388EB8}"/>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D9959840-C4BD-4455-B82D-39EC10084050}"/>
                  </a:ext>
                </a:extLst>
              </p:cNvPr>
              <p:cNvGrpSpPr/>
              <p:nvPr/>
            </p:nvGrpSpPr>
            <p:grpSpPr>
              <a:xfrm>
                <a:off x="9092435" y="4283285"/>
                <a:ext cx="703162" cy="967390"/>
                <a:chOff x="8911800" y="4290925"/>
                <a:chExt cx="717262" cy="986788"/>
              </a:xfrm>
            </p:grpSpPr>
            <p:sp>
              <p:nvSpPr>
                <p:cNvPr id="72" name="Arrow: Right 71">
                  <a:extLst>
                    <a:ext uri="{FF2B5EF4-FFF2-40B4-BE49-F238E27FC236}">
                      <a16:creationId xmlns:a16="http://schemas.microsoft.com/office/drawing/2014/main" id="{1D1B969C-A3DD-4DFF-B207-A7062A0291D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73" name="Rectangle 72">
                  <a:extLst>
                    <a:ext uri="{FF2B5EF4-FFF2-40B4-BE49-F238E27FC236}">
                      <a16:creationId xmlns:a16="http://schemas.microsoft.com/office/drawing/2014/main" id="{96D67BB9-F774-49B0-AE77-E5F9E3F553F8}"/>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63" name="Group 62">
              <a:extLst>
                <a:ext uri="{FF2B5EF4-FFF2-40B4-BE49-F238E27FC236}">
                  <a16:creationId xmlns:a16="http://schemas.microsoft.com/office/drawing/2014/main" id="{7E6187AA-88D6-4324-8488-68B293A99487}"/>
                </a:ext>
              </a:extLst>
            </p:cNvPr>
            <p:cNvGrpSpPr/>
            <p:nvPr/>
          </p:nvGrpSpPr>
          <p:grpSpPr>
            <a:xfrm rot="7394444">
              <a:off x="5976428" y="2113293"/>
              <a:ext cx="392840" cy="532135"/>
              <a:chOff x="5287159" y="3604913"/>
              <a:chExt cx="392840" cy="532135"/>
            </a:xfrm>
            <a:solidFill>
              <a:schemeClr val="accent1"/>
            </a:solidFill>
          </p:grpSpPr>
          <p:sp>
            <p:nvSpPr>
              <p:cNvPr id="64" name="Arrow: Right 63">
                <a:extLst>
                  <a:ext uri="{FF2B5EF4-FFF2-40B4-BE49-F238E27FC236}">
                    <a16:creationId xmlns:a16="http://schemas.microsoft.com/office/drawing/2014/main" id="{F5D0A7A7-21BD-4EE0-8D34-A8A588870342}"/>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65" name="Rectangle 64">
                <a:extLst>
                  <a:ext uri="{FF2B5EF4-FFF2-40B4-BE49-F238E27FC236}">
                    <a16:creationId xmlns:a16="http://schemas.microsoft.com/office/drawing/2014/main" id="{78722633-F285-444B-A533-AE294B04426B}"/>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3E52F511-C860-4454-9FE5-0651767793F7}"/>
              </a:ext>
            </a:extLst>
          </p:cNvPr>
          <p:cNvSpPr/>
          <p:nvPr/>
        </p:nvSpPr>
        <p:spPr bwMode="auto">
          <a:xfrm>
            <a:off x="588263" y="1978499"/>
            <a:ext cx="2946862" cy="2826922"/>
          </a:xfrm>
          <a:prstGeom prst="rect">
            <a:avLst/>
          </a:prstGeom>
          <a:solidFill>
            <a:schemeClr val="bg1"/>
          </a:solidFill>
          <a:ln w="57150" cap="flat" cmpd="sng" algn="ctr">
            <a:solidFill>
              <a:schemeClr val="accent1"/>
            </a:solid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5" name="Title 4">
            <a:extLst>
              <a:ext uri="{FF2B5EF4-FFF2-40B4-BE49-F238E27FC236}">
                <a16:creationId xmlns:a16="http://schemas.microsoft.com/office/drawing/2014/main" id="{0FB1A8E6-C7BB-4BD8-8319-6C0A2A15C05A}"/>
              </a:ext>
            </a:extLst>
          </p:cNvPr>
          <p:cNvSpPr>
            <a:spLocks noGrp="1"/>
          </p:cNvSpPr>
          <p:nvPr>
            <p:ph type="title"/>
          </p:nvPr>
        </p:nvSpPr>
        <p:spPr>
          <a:xfrm>
            <a:off x="588263" y="457200"/>
            <a:ext cx="11718662" cy="1107996"/>
          </a:xfrm>
        </p:spPr>
        <p:txBody>
          <a:bodyPr/>
          <a:lstStyle/>
          <a:p>
            <a:r>
              <a:rPr lang="en-US"/>
              <a:t>Azure Advisor provides </a:t>
            </a:r>
            <a:br>
              <a:rPr lang="en-US"/>
            </a:br>
            <a:r>
              <a:rPr lang="en-US">
                <a:solidFill>
                  <a:schemeClr val="accent1"/>
                </a:solidFill>
              </a:rPr>
              <a:t>optimization recommendations</a:t>
            </a:r>
            <a:endParaRPr lang="en-US"/>
          </a:p>
        </p:txBody>
      </p:sp>
      <p:sp>
        <p:nvSpPr>
          <p:cNvPr id="28" name="Text Placeholder 3">
            <a:extLst>
              <a:ext uri="{FF2B5EF4-FFF2-40B4-BE49-F238E27FC236}">
                <a16:creationId xmlns:a16="http://schemas.microsoft.com/office/drawing/2014/main" id="{B03E5975-EB3D-4BAB-B967-84869D6A1855}"/>
              </a:ext>
            </a:extLst>
          </p:cNvPr>
          <p:cNvSpPr txBox="1">
            <a:spLocks/>
          </p:cNvSpPr>
          <p:nvPr/>
        </p:nvSpPr>
        <p:spPr>
          <a:xfrm>
            <a:off x="537399" y="5254763"/>
            <a:ext cx="9347200" cy="8001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Resource recommendations (right-sizing, idle, etc.)</a:t>
            </a:r>
          </a:p>
          <a:p>
            <a:pPr marL="0" marR="0" lvl="0" indent="0" defTabSz="932742" rtl="0" eaLnBrk="1" fontAlgn="auto" latinLnBrk="0" hangingPunct="1">
              <a:lnSpc>
                <a:spcPct val="12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sym typeface="Wingdings" panose="05000000000000000000" pitchFamily="2" charset="2"/>
              </a:rPr>
              <a:t>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mj-lt"/>
                <a:cs typeface="Segoe UI" panose="020B0502040204020203" pitchFamily="34" charset="0"/>
              </a:rPr>
              <a:t>Purchasing recommendations (reserved instances, etc.)</a:t>
            </a:r>
          </a:p>
        </p:txBody>
      </p:sp>
      <p:grpSp>
        <p:nvGrpSpPr>
          <p:cNvPr id="60" name="Group 59">
            <a:extLst>
              <a:ext uri="{FF2B5EF4-FFF2-40B4-BE49-F238E27FC236}">
                <a16:creationId xmlns:a16="http://schemas.microsoft.com/office/drawing/2014/main" id="{4ADC60B5-4AD3-48CE-B37F-5A68AD52EEC0}"/>
              </a:ext>
            </a:extLst>
          </p:cNvPr>
          <p:cNvGrpSpPr/>
          <p:nvPr/>
        </p:nvGrpSpPr>
        <p:grpSpPr>
          <a:xfrm>
            <a:off x="9674243" y="2380734"/>
            <a:ext cx="2336782" cy="1994304"/>
            <a:chOff x="9674243" y="1967431"/>
            <a:chExt cx="2336782" cy="1994304"/>
          </a:xfrm>
        </p:grpSpPr>
        <p:sp>
          <p:nvSpPr>
            <p:cNvPr id="20" name="Freeform: Shape 5">
              <a:extLst>
                <a:ext uri="{FF2B5EF4-FFF2-40B4-BE49-F238E27FC236}">
                  <a16:creationId xmlns:a16="http://schemas.microsoft.com/office/drawing/2014/main" id="{8610056D-2DF6-43C0-B7B6-7399FD050D78}"/>
                </a:ext>
              </a:extLst>
            </p:cNvPr>
            <p:cNvSpPr/>
            <p:nvPr/>
          </p:nvSpPr>
          <p:spPr>
            <a:xfrm>
              <a:off x="9674244" y="3134369"/>
              <a:ext cx="2336781"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Optimize performance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to make the most of your resources </a:t>
              </a:r>
            </a:p>
          </p:txBody>
        </p:sp>
        <p:sp>
          <p:nvSpPr>
            <p:cNvPr id="21" name="Freeform: Shape 6">
              <a:extLst>
                <a:ext uri="{FF2B5EF4-FFF2-40B4-BE49-F238E27FC236}">
                  <a16:creationId xmlns:a16="http://schemas.microsoft.com/office/drawing/2014/main" id="{118F652A-3A23-4D82-ABBB-85E0A8ECEA9D}"/>
                </a:ext>
              </a:extLst>
            </p:cNvPr>
            <p:cNvSpPr/>
            <p:nvPr/>
          </p:nvSpPr>
          <p:spPr>
            <a:xfrm>
              <a:off x="967424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Performance</a:t>
              </a:r>
            </a:p>
          </p:txBody>
        </p:sp>
        <p:cxnSp>
          <p:nvCxnSpPr>
            <p:cNvPr id="22" name="Straight Connector 21">
              <a:extLst>
                <a:ext uri="{FF2B5EF4-FFF2-40B4-BE49-F238E27FC236}">
                  <a16:creationId xmlns:a16="http://schemas.microsoft.com/office/drawing/2014/main" id="{6A668CA4-4330-429B-9511-A7E23460959C}"/>
                </a:ext>
              </a:extLst>
            </p:cNvPr>
            <p:cNvCxnSpPr>
              <a:cxnSpLocks/>
            </p:cNvCxnSpPr>
            <p:nvPr/>
          </p:nvCxnSpPr>
          <p:spPr>
            <a:xfrm>
              <a:off x="9785544" y="3073221"/>
              <a:ext cx="707464" cy="0"/>
            </a:xfrm>
            <a:prstGeom prst="line">
              <a:avLst/>
            </a:prstGeom>
            <a:noFill/>
            <a:ln w="19050" cap="flat" cmpd="sng" algn="ctr">
              <a:solidFill>
                <a:srgbClr val="0D0D0D"/>
              </a:solidFill>
              <a:prstDash val="solid"/>
              <a:headEnd type="none"/>
              <a:tailEnd type="none"/>
            </a:ln>
            <a:effectLst/>
          </p:spPr>
        </p:cxnSp>
        <p:pic>
          <p:nvPicPr>
            <p:cNvPr id="35" name="Picture 34">
              <a:extLst>
                <a:ext uri="{FF2B5EF4-FFF2-40B4-BE49-F238E27FC236}">
                  <a16:creationId xmlns:a16="http://schemas.microsoft.com/office/drawing/2014/main" id="{B8F2556C-6FC2-4488-A9E3-4D6A0B0280F8}"/>
                </a:ext>
              </a:extLst>
            </p:cNvPr>
            <p:cNvPicPr>
              <a:picLocks noChangeAspect="1"/>
            </p:cNvPicPr>
            <p:nvPr/>
          </p:nvPicPr>
          <p:blipFill>
            <a:blip r:embed="rId4"/>
            <a:stretch>
              <a:fillRect/>
            </a:stretch>
          </p:blipFill>
          <p:spPr>
            <a:xfrm>
              <a:off x="9785570" y="1967431"/>
              <a:ext cx="510571" cy="383139"/>
            </a:xfrm>
            <a:prstGeom prst="rect">
              <a:avLst/>
            </a:prstGeom>
          </p:spPr>
        </p:pic>
      </p:grpSp>
      <p:grpSp>
        <p:nvGrpSpPr>
          <p:cNvPr id="57" name="Group 56">
            <a:extLst>
              <a:ext uri="{FF2B5EF4-FFF2-40B4-BE49-F238E27FC236}">
                <a16:creationId xmlns:a16="http://schemas.microsoft.com/office/drawing/2014/main" id="{9BF4F415-EF41-4147-8589-68F98C76B259}"/>
              </a:ext>
            </a:extLst>
          </p:cNvPr>
          <p:cNvGrpSpPr/>
          <p:nvPr/>
        </p:nvGrpSpPr>
        <p:grpSpPr>
          <a:xfrm>
            <a:off x="980886" y="2427841"/>
            <a:ext cx="2109155" cy="1947197"/>
            <a:chOff x="980886" y="2014538"/>
            <a:chExt cx="2109155" cy="1947197"/>
          </a:xfrm>
        </p:grpSpPr>
        <p:sp>
          <p:nvSpPr>
            <p:cNvPr id="25" name="Freeform: Shape 5">
              <a:extLst>
                <a:ext uri="{FF2B5EF4-FFF2-40B4-BE49-F238E27FC236}">
                  <a16:creationId xmlns:a16="http://schemas.microsoft.com/office/drawing/2014/main" id="{79C533D7-D937-4FD5-A50D-6D9779F80A20}"/>
                </a:ext>
              </a:extLst>
            </p:cNvPr>
            <p:cNvSpPr/>
            <p:nvPr/>
          </p:nvSpPr>
          <p:spPr>
            <a:xfrm>
              <a:off x="980886" y="3134369"/>
              <a:ext cx="2109155"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0D0D0D"/>
                  </a:solidFill>
                  <a:effectLst/>
                  <a:uLnTx/>
                  <a:uFillTx/>
                  <a:latin typeface="Segoe UI"/>
                  <a:ea typeface="+mn-ea"/>
                  <a:cs typeface="+mn-cs"/>
                </a:rPr>
                <a:t>Maximize the return</a:t>
              </a:r>
              <a:br>
                <a:rPr kumimoji="0" lang="en-US" sz="1400" b="0" i="0" u="none" strike="noStrike" kern="0" cap="none" spc="0" normalizeH="0" baseline="0" noProof="0">
                  <a:ln>
                    <a:noFill/>
                  </a:ln>
                  <a:solidFill>
                    <a:srgbClr val="0D0D0D"/>
                  </a:solidFill>
                  <a:effectLst/>
                  <a:uLnTx/>
                  <a:uFillTx/>
                  <a:latin typeface="Segoe UI"/>
                  <a:ea typeface="+mn-ea"/>
                  <a:cs typeface="+mn-cs"/>
                </a:rPr>
              </a:br>
              <a:r>
                <a:rPr kumimoji="0" lang="en-US" sz="1400" b="0" i="0" u="none" strike="noStrike" kern="0" cap="none" spc="0" normalizeH="0" baseline="0" noProof="0">
                  <a:ln>
                    <a:noFill/>
                  </a:ln>
                  <a:solidFill>
                    <a:srgbClr val="0D0D0D"/>
                  </a:solidFill>
                  <a:effectLst/>
                  <a:uLnTx/>
                  <a:uFillTx/>
                  <a:latin typeface="Segoe UI"/>
                  <a:ea typeface="+mn-ea"/>
                  <a:cs typeface="+mn-cs"/>
                </a:rPr>
                <a:t>of your IT budget investment</a:t>
              </a:r>
            </a:p>
          </p:txBody>
        </p:sp>
        <p:sp>
          <p:nvSpPr>
            <p:cNvPr id="26" name="Freeform: Shape 6">
              <a:extLst>
                <a:ext uri="{FF2B5EF4-FFF2-40B4-BE49-F238E27FC236}">
                  <a16:creationId xmlns:a16="http://schemas.microsoft.com/office/drawing/2014/main" id="{5E17E166-B9AF-470B-BE52-908986EC952B}"/>
                </a:ext>
              </a:extLst>
            </p:cNvPr>
            <p:cNvSpPr/>
            <p:nvPr/>
          </p:nvSpPr>
          <p:spPr>
            <a:xfrm>
              <a:off x="980886"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Cost</a:t>
              </a:r>
            </a:p>
          </p:txBody>
        </p:sp>
        <p:cxnSp>
          <p:nvCxnSpPr>
            <p:cNvPr id="27" name="Straight Connector 26">
              <a:extLst>
                <a:ext uri="{FF2B5EF4-FFF2-40B4-BE49-F238E27FC236}">
                  <a16:creationId xmlns:a16="http://schemas.microsoft.com/office/drawing/2014/main" id="{D7C5F700-681B-495D-A3C2-AA2A37BF18A4}"/>
                </a:ext>
              </a:extLst>
            </p:cNvPr>
            <p:cNvCxnSpPr>
              <a:cxnSpLocks/>
            </p:cNvCxnSpPr>
            <p:nvPr/>
          </p:nvCxnSpPr>
          <p:spPr>
            <a:xfrm>
              <a:off x="1085816" y="3073221"/>
              <a:ext cx="707464" cy="0"/>
            </a:xfrm>
            <a:prstGeom prst="line">
              <a:avLst/>
            </a:prstGeom>
            <a:noFill/>
            <a:ln w="19050" cap="flat" cmpd="sng" algn="ctr">
              <a:solidFill>
                <a:srgbClr val="0D0D0D"/>
              </a:solidFill>
              <a:prstDash val="solid"/>
              <a:headEnd type="none"/>
              <a:tailEnd type="none"/>
            </a:ln>
            <a:effectLst/>
          </p:spPr>
        </p:cxnSp>
        <p:grpSp>
          <p:nvGrpSpPr>
            <p:cNvPr id="38" name="Group 37">
              <a:extLst>
                <a:ext uri="{FF2B5EF4-FFF2-40B4-BE49-F238E27FC236}">
                  <a16:creationId xmlns:a16="http://schemas.microsoft.com/office/drawing/2014/main" id="{843EC718-3B28-4D7A-BFBF-5E9DF1D86A24}"/>
                </a:ext>
              </a:extLst>
            </p:cNvPr>
            <p:cNvGrpSpPr/>
            <p:nvPr/>
          </p:nvGrpSpPr>
          <p:grpSpPr>
            <a:xfrm>
              <a:off x="1094924" y="2014538"/>
              <a:ext cx="320093" cy="288925"/>
              <a:chOff x="1094924" y="2027005"/>
              <a:chExt cx="320093" cy="288925"/>
            </a:xfrm>
          </p:grpSpPr>
          <p:sp>
            <p:nvSpPr>
              <p:cNvPr id="36" name="Freeform 11">
                <a:extLst>
                  <a:ext uri="{FF2B5EF4-FFF2-40B4-BE49-F238E27FC236}">
                    <a16:creationId xmlns:a16="http://schemas.microsoft.com/office/drawing/2014/main" id="{D4F9749D-B81F-4FA8-9DD0-2C04B4CD5C5F}"/>
                  </a:ext>
                </a:extLst>
              </p:cNvPr>
              <p:cNvSpPr>
                <a:spLocks noEditPoints="1"/>
              </p:cNvSpPr>
              <p:nvPr/>
            </p:nvSpPr>
            <p:spPr bwMode="auto">
              <a:xfrm>
                <a:off x="1094924"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1">
                <a:extLst>
                  <a:ext uri="{FF2B5EF4-FFF2-40B4-BE49-F238E27FC236}">
                    <a16:creationId xmlns:a16="http://schemas.microsoft.com/office/drawing/2014/main" id="{0448625B-FF29-40E1-AE5F-99F26898C0E8}"/>
                  </a:ext>
                </a:extLst>
              </p:cNvPr>
              <p:cNvSpPr>
                <a:spLocks noEditPoints="1"/>
              </p:cNvSpPr>
              <p:nvPr/>
            </p:nvSpPr>
            <p:spPr bwMode="auto">
              <a:xfrm>
                <a:off x="1267379" y="2027005"/>
                <a:ext cx="147638" cy="288925"/>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58" name="Group 57">
            <a:extLst>
              <a:ext uri="{FF2B5EF4-FFF2-40B4-BE49-F238E27FC236}">
                <a16:creationId xmlns:a16="http://schemas.microsoft.com/office/drawing/2014/main" id="{F08C7F39-CD19-4056-981E-D8315D2145B6}"/>
              </a:ext>
            </a:extLst>
          </p:cNvPr>
          <p:cNvGrpSpPr/>
          <p:nvPr/>
        </p:nvGrpSpPr>
        <p:grpSpPr>
          <a:xfrm>
            <a:off x="3803668" y="2346084"/>
            <a:ext cx="2103147" cy="2028954"/>
            <a:chOff x="3803668" y="1932781"/>
            <a:chExt cx="2103147" cy="2028954"/>
          </a:xfrm>
        </p:grpSpPr>
        <p:sp>
          <p:nvSpPr>
            <p:cNvPr id="10" name="Freeform: Shape 5">
              <a:extLst>
                <a:ext uri="{FF2B5EF4-FFF2-40B4-BE49-F238E27FC236}">
                  <a16:creationId xmlns:a16="http://schemas.microsoft.com/office/drawing/2014/main" id="{57E68718-9E5D-47EF-9D85-07CE568D9863}"/>
                </a:ext>
              </a:extLst>
            </p:cNvPr>
            <p:cNvSpPr/>
            <p:nvPr/>
          </p:nvSpPr>
          <p:spPr>
            <a:xfrm>
              <a:off x="3803669" y="3134369"/>
              <a:ext cx="2103146"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Improve the availability </a:t>
              </a:r>
              <a:b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b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of your business-critical applications</a:t>
              </a:r>
            </a:p>
          </p:txBody>
        </p:sp>
        <p:sp>
          <p:nvSpPr>
            <p:cNvPr id="11" name="Freeform: Shape 6">
              <a:extLst>
                <a:ext uri="{FF2B5EF4-FFF2-40B4-BE49-F238E27FC236}">
                  <a16:creationId xmlns:a16="http://schemas.microsoft.com/office/drawing/2014/main" id="{E2C0B973-4BF8-4AAF-90F9-D334B34E77E8}"/>
                </a:ext>
              </a:extLst>
            </p:cNvPr>
            <p:cNvSpPr/>
            <p:nvPr/>
          </p:nvSpPr>
          <p:spPr>
            <a:xfrm>
              <a:off x="3803668"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High Availability</a:t>
              </a:r>
            </a:p>
          </p:txBody>
        </p:sp>
        <p:cxnSp>
          <p:nvCxnSpPr>
            <p:cNvPr id="12" name="Straight Connector 11">
              <a:extLst>
                <a:ext uri="{FF2B5EF4-FFF2-40B4-BE49-F238E27FC236}">
                  <a16:creationId xmlns:a16="http://schemas.microsoft.com/office/drawing/2014/main" id="{287CB061-6078-4BD5-98FA-8E2DF2EEA207}"/>
                </a:ext>
              </a:extLst>
            </p:cNvPr>
            <p:cNvCxnSpPr>
              <a:cxnSpLocks/>
            </p:cNvCxnSpPr>
            <p:nvPr/>
          </p:nvCxnSpPr>
          <p:spPr>
            <a:xfrm>
              <a:off x="3908989" y="3073221"/>
              <a:ext cx="707464" cy="0"/>
            </a:xfrm>
            <a:prstGeom prst="line">
              <a:avLst/>
            </a:prstGeom>
            <a:noFill/>
            <a:ln w="19050" cap="flat" cmpd="sng" algn="ctr">
              <a:solidFill>
                <a:srgbClr val="0D0D0D"/>
              </a:solidFill>
              <a:prstDash val="solid"/>
              <a:headEnd type="none"/>
              <a:tailEnd type="none"/>
            </a:ln>
            <a:effectLst/>
          </p:spPr>
        </p:cxnSp>
        <p:grpSp>
          <p:nvGrpSpPr>
            <p:cNvPr id="50" name="Group 49">
              <a:extLst>
                <a:ext uri="{FF2B5EF4-FFF2-40B4-BE49-F238E27FC236}">
                  <a16:creationId xmlns:a16="http://schemas.microsoft.com/office/drawing/2014/main" id="{B7329511-88B7-47E8-8050-97C3AAC7428D}"/>
                </a:ext>
              </a:extLst>
            </p:cNvPr>
            <p:cNvGrpSpPr/>
            <p:nvPr/>
          </p:nvGrpSpPr>
          <p:grpSpPr>
            <a:xfrm>
              <a:off x="3894138" y="1932781"/>
              <a:ext cx="450849" cy="452438"/>
              <a:chOff x="3894138" y="1903413"/>
              <a:chExt cx="450849" cy="452438"/>
            </a:xfrm>
          </p:grpSpPr>
          <p:sp>
            <p:nvSpPr>
              <p:cNvPr id="41" name="Freeform 5">
                <a:extLst>
                  <a:ext uri="{FF2B5EF4-FFF2-40B4-BE49-F238E27FC236}">
                    <a16:creationId xmlns:a16="http://schemas.microsoft.com/office/drawing/2014/main" id="{5EC6AE99-4988-4C5A-9DEC-339702954DCE}"/>
                  </a:ext>
                </a:extLst>
              </p:cNvPr>
              <p:cNvSpPr>
                <a:spLocks/>
              </p:cNvSpPr>
              <p:nvPr/>
            </p:nvSpPr>
            <p:spPr bwMode="auto">
              <a:xfrm>
                <a:off x="4033838" y="2227263"/>
                <a:ext cx="173037" cy="12858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9952A82C-17EF-43DD-ACF2-31B20D34F457}"/>
                  </a:ext>
                </a:extLst>
              </p:cNvPr>
              <p:cNvSpPr>
                <a:spLocks/>
              </p:cNvSpPr>
              <p:nvPr/>
            </p:nvSpPr>
            <p:spPr bwMode="auto">
              <a:xfrm>
                <a:off x="4244975" y="2065338"/>
                <a:ext cx="100012" cy="128588"/>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77833DD9-64D4-4A66-B9F4-2B123CB4A3CA}"/>
                  </a:ext>
                </a:extLst>
              </p:cNvPr>
              <p:cNvSpPr>
                <a:spLocks/>
              </p:cNvSpPr>
              <p:nvPr/>
            </p:nvSpPr>
            <p:spPr bwMode="auto">
              <a:xfrm>
                <a:off x="4194175" y="1916113"/>
                <a:ext cx="130175" cy="11747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96D96667-41E6-4FC3-8458-D795F6EC0705}"/>
                  </a:ext>
                </a:extLst>
              </p:cNvPr>
              <p:cNvSpPr>
                <a:spLocks/>
              </p:cNvSpPr>
              <p:nvPr/>
            </p:nvSpPr>
            <p:spPr bwMode="auto">
              <a:xfrm>
                <a:off x="4024313" y="2065338"/>
                <a:ext cx="193675" cy="128588"/>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20004EEA-2353-4D5D-A4B3-9637F01B5BF0}"/>
                  </a:ext>
                </a:extLst>
              </p:cNvPr>
              <p:cNvSpPr>
                <a:spLocks/>
              </p:cNvSpPr>
              <p:nvPr/>
            </p:nvSpPr>
            <p:spPr bwMode="auto">
              <a:xfrm>
                <a:off x="4033838" y="1903413"/>
                <a:ext cx="173037" cy="130175"/>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EBEA2FFD-C2CA-438A-AE1D-A60CB9ED1926}"/>
                  </a:ext>
                </a:extLst>
              </p:cNvPr>
              <p:cNvSpPr>
                <a:spLocks/>
              </p:cNvSpPr>
              <p:nvPr/>
            </p:nvSpPr>
            <p:spPr bwMode="auto">
              <a:xfrm>
                <a:off x="3917950" y="1916113"/>
                <a:ext cx="128587" cy="11747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A9076A9B-572B-42A7-B33D-7A151A72DB34}"/>
                  </a:ext>
                </a:extLst>
              </p:cNvPr>
              <p:cNvSpPr>
                <a:spLocks/>
              </p:cNvSpPr>
              <p:nvPr/>
            </p:nvSpPr>
            <p:spPr bwMode="auto">
              <a:xfrm>
                <a:off x="3894138" y="2065338"/>
                <a:ext cx="101600" cy="128588"/>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01C0220A-CA18-461A-A44A-D95A25831943}"/>
                  </a:ext>
                </a:extLst>
              </p:cNvPr>
              <p:cNvSpPr>
                <a:spLocks/>
              </p:cNvSpPr>
              <p:nvPr/>
            </p:nvSpPr>
            <p:spPr bwMode="auto">
              <a:xfrm>
                <a:off x="3917950" y="2227263"/>
                <a:ext cx="128587" cy="11588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D0BCCD1-DA80-4C93-8375-67A220E0BA8B}"/>
                  </a:ext>
                </a:extLst>
              </p:cNvPr>
              <p:cNvSpPr>
                <a:spLocks/>
              </p:cNvSpPr>
              <p:nvPr/>
            </p:nvSpPr>
            <p:spPr bwMode="auto">
              <a:xfrm>
                <a:off x="4194175" y="2227263"/>
                <a:ext cx="130175" cy="11588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9" name="Group 58">
            <a:extLst>
              <a:ext uri="{FF2B5EF4-FFF2-40B4-BE49-F238E27FC236}">
                <a16:creationId xmlns:a16="http://schemas.microsoft.com/office/drawing/2014/main" id="{851639A1-DC52-421B-87C8-2940C7B5A180}"/>
              </a:ext>
            </a:extLst>
          </p:cNvPr>
          <p:cNvGrpSpPr/>
          <p:nvPr/>
        </p:nvGrpSpPr>
        <p:grpSpPr>
          <a:xfrm>
            <a:off x="6667787" y="2328622"/>
            <a:ext cx="2507744" cy="2046416"/>
            <a:chOff x="6553563" y="1915319"/>
            <a:chExt cx="2507744" cy="2046416"/>
          </a:xfrm>
        </p:grpSpPr>
        <p:sp>
          <p:nvSpPr>
            <p:cNvPr id="15" name="Freeform: Shape 5">
              <a:extLst>
                <a:ext uri="{FF2B5EF4-FFF2-40B4-BE49-F238E27FC236}">
                  <a16:creationId xmlns:a16="http://schemas.microsoft.com/office/drawing/2014/main" id="{4A521CF9-F245-42C5-9436-F66B9F5C05B8}"/>
                </a:ext>
              </a:extLst>
            </p:cNvPr>
            <p:cNvSpPr/>
            <p:nvPr/>
          </p:nvSpPr>
          <p:spPr>
            <a:xfrm>
              <a:off x="6553563" y="3134369"/>
              <a:ext cx="2507744" cy="827366"/>
            </a:xfrm>
            <a:prstGeom prst="rect">
              <a:avLst/>
            </a:prstGeom>
            <a:noFill/>
            <a:ln w="9525" cap="flat" cmpd="sng" algn="ctr">
              <a:noFill/>
              <a:prstDash val="solid"/>
            </a:ln>
            <a:effectLst/>
          </p:spPr>
          <p:txBody>
            <a:bodyPr spcFirstLastPara="0" vert="horz" wrap="square" lIns="89642" tIns="89642" rIns="89642" bIns="89642" numCol="1" spcCol="1270" anchor="t" anchorCtr="0">
              <a:spAutoFit/>
            </a:bodyPr>
            <a:lstStyle/>
            <a:p>
              <a:pPr marL="0" marR="0" lvl="1" indent="0" defTabSz="610041" eaLnBrk="1" fontAlgn="auto" latinLnBrk="0" hangingPunct="1">
                <a:lnSpc>
                  <a:spcPct val="100000"/>
                </a:lnSpc>
                <a:spcBef>
                  <a:spcPct val="0"/>
                </a:spcBef>
                <a:spcAft>
                  <a:spcPct val="15000"/>
                </a:spcAft>
                <a:buClrTx/>
                <a:buSzTx/>
                <a:buFontTx/>
                <a:buNone/>
                <a:tabLst/>
                <a:defRPr/>
              </a:pPr>
              <a:r>
                <a:rPr kumimoji="0" lang="en-US" sz="1400" b="0" i="0" u="none" strike="noStrike" kern="0" cap="none" spc="0" normalizeH="0" baseline="0" noProof="0">
                  <a:ln>
                    <a:noFill/>
                  </a:ln>
                  <a:solidFill>
                    <a:srgbClr val="1A1A1A">
                      <a:hueOff val="0"/>
                      <a:satOff val="0"/>
                      <a:lumOff val="0"/>
                      <a:alphaOff val="0"/>
                    </a:srgbClr>
                  </a:solidFill>
                  <a:effectLst/>
                  <a:uLnTx/>
                  <a:uFillTx/>
                  <a:latin typeface="Segoe UI"/>
                  <a:ea typeface="+mn-ea"/>
                  <a:cs typeface="+mn-cs"/>
                </a:rPr>
                <a:t>Enhance protection of your Azure resources from potential security threats</a:t>
              </a:r>
            </a:p>
          </p:txBody>
        </p:sp>
        <p:sp>
          <p:nvSpPr>
            <p:cNvPr id="16" name="Freeform: Shape 6">
              <a:extLst>
                <a:ext uri="{FF2B5EF4-FFF2-40B4-BE49-F238E27FC236}">
                  <a16:creationId xmlns:a16="http://schemas.microsoft.com/office/drawing/2014/main" id="{054F1137-22D5-4313-859D-0630584EFE87}"/>
                </a:ext>
              </a:extLst>
            </p:cNvPr>
            <p:cNvSpPr/>
            <p:nvPr/>
          </p:nvSpPr>
          <p:spPr>
            <a:xfrm>
              <a:off x="6553563" y="2540682"/>
              <a:ext cx="1946732" cy="458034"/>
            </a:xfrm>
            <a:prstGeom prst="rect">
              <a:avLst/>
            </a:prstGeom>
            <a:noFill/>
            <a:ln w="10795" cap="flat" cmpd="sng" algn="ctr">
              <a:noFill/>
              <a:prstDash val="solid"/>
            </a:ln>
            <a:effectLst/>
          </p:spPr>
          <p:txBody>
            <a:bodyPr spcFirstLastPara="0" vert="horz" wrap="square" lIns="89642" tIns="89642" rIns="89642" bIns="89642" numCol="1" spcCol="1270" anchor="t" anchorCtr="0">
              <a:spAutoFit/>
            </a:bodyPr>
            <a:lstStyle/>
            <a:p>
              <a:pPr marL="0" marR="0" lvl="0" indent="0" defTabSz="610041"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Security</a:t>
              </a:r>
            </a:p>
          </p:txBody>
        </p:sp>
        <p:cxnSp>
          <p:nvCxnSpPr>
            <p:cNvPr id="17" name="Straight Connector 16">
              <a:extLst>
                <a:ext uri="{FF2B5EF4-FFF2-40B4-BE49-F238E27FC236}">
                  <a16:creationId xmlns:a16="http://schemas.microsoft.com/office/drawing/2014/main" id="{EF02816E-1A44-413A-B808-1040AE640D7C}"/>
                </a:ext>
              </a:extLst>
            </p:cNvPr>
            <p:cNvCxnSpPr>
              <a:cxnSpLocks/>
            </p:cNvCxnSpPr>
            <p:nvPr/>
          </p:nvCxnSpPr>
          <p:spPr>
            <a:xfrm>
              <a:off x="6666010" y="3073221"/>
              <a:ext cx="707464" cy="0"/>
            </a:xfrm>
            <a:prstGeom prst="line">
              <a:avLst/>
            </a:prstGeom>
            <a:noFill/>
            <a:ln w="19050" cap="flat" cmpd="sng" algn="ctr">
              <a:solidFill>
                <a:srgbClr val="0D0D0D"/>
              </a:solidFill>
              <a:prstDash val="solid"/>
              <a:headEnd type="none"/>
              <a:tailEnd type="none"/>
            </a:ln>
            <a:effectLst/>
          </p:spPr>
        </p:cxnSp>
        <p:sp>
          <p:nvSpPr>
            <p:cNvPr id="52" name="AutoShape 15">
              <a:extLst>
                <a:ext uri="{FF2B5EF4-FFF2-40B4-BE49-F238E27FC236}">
                  <a16:creationId xmlns:a16="http://schemas.microsoft.com/office/drawing/2014/main" id="{6EDF42AF-70D4-45B9-B45B-E1120566F054}"/>
                </a:ext>
              </a:extLst>
            </p:cNvPr>
            <p:cNvSpPr>
              <a:spLocks noChangeAspect="1" noChangeArrowheads="1" noTextEdit="1"/>
            </p:cNvSpPr>
            <p:nvPr/>
          </p:nvSpPr>
          <p:spPr bwMode="auto">
            <a:xfrm>
              <a:off x="6635750" y="1915319"/>
              <a:ext cx="4889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C3D17C18-B20F-44F7-94CD-DBD6EF97D29A}"/>
                </a:ext>
              </a:extLst>
            </p:cNvPr>
            <p:cNvGrpSpPr/>
            <p:nvPr/>
          </p:nvGrpSpPr>
          <p:grpSpPr>
            <a:xfrm>
              <a:off x="6665913" y="1957387"/>
              <a:ext cx="444500" cy="403226"/>
              <a:chOff x="6665913" y="1971675"/>
              <a:chExt cx="444500" cy="403226"/>
            </a:xfrm>
          </p:grpSpPr>
          <p:sp>
            <p:nvSpPr>
              <p:cNvPr id="53" name="Freeform 17">
                <a:extLst>
                  <a:ext uri="{FF2B5EF4-FFF2-40B4-BE49-F238E27FC236}">
                    <a16:creationId xmlns:a16="http://schemas.microsoft.com/office/drawing/2014/main" id="{D6AE5D33-707A-4CF1-9891-EA08A36639A6}"/>
                  </a:ext>
                </a:extLst>
              </p:cNvPr>
              <p:cNvSpPr>
                <a:spLocks/>
              </p:cNvSpPr>
              <p:nvPr/>
            </p:nvSpPr>
            <p:spPr bwMode="auto">
              <a:xfrm>
                <a:off x="6665913" y="2065338"/>
                <a:ext cx="444500" cy="252413"/>
              </a:xfrm>
              <a:custGeom>
                <a:avLst/>
                <a:gdLst>
                  <a:gd name="T0" fmla="*/ 165 w 374"/>
                  <a:gd name="T1" fmla="*/ 166 h 213"/>
                  <a:gd name="T2" fmla="*/ 165 w 374"/>
                  <a:gd name="T3" fmla="*/ 166 h 213"/>
                  <a:gd name="T4" fmla="*/ 160 w 374"/>
                  <a:gd name="T5" fmla="*/ 131 h 213"/>
                  <a:gd name="T6" fmla="*/ 160 w 374"/>
                  <a:gd name="T7" fmla="*/ 74 h 213"/>
                  <a:gd name="T8" fmla="*/ 200 w 374"/>
                  <a:gd name="T9" fmla="*/ 69 h 213"/>
                  <a:gd name="T10" fmla="*/ 237 w 374"/>
                  <a:gd name="T11" fmla="*/ 53 h 213"/>
                  <a:gd name="T12" fmla="*/ 258 w 374"/>
                  <a:gd name="T13" fmla="*/ 43 h 213"/>
                  <a:gd name="T14" fmla="*/ 280 w 374"/>
                  <a:gd name="T15" fmla="*/ 40 h 213"/>
                  <a:gd name="T16" fmla="*/ 303 w 374"/>
                  <a:gd name="T17" fmla="*/ 43 h 213"/>
                  <a:gd name="T18" fmla="*/ 323 w 374"/>
                  <a:gd name="T19" fmla="*/ 53 h 213"/>
                  <a:gd name="T20" fmla="*/ 360 w 374"/>
                  <a:gd name="T21" fmla="*/ 69 h 213"/>
                  <a:gd name="T22" fmla="*/ 374 w 374"/>
                  <a:gd name="T23" fmla="*/ 72 h 213"/>
                  <a:gd name="T24" fmla="*/ 374 w 374"/>
                  <a:gd name="T25" fmla="*/ 0 h 213"/>
                  <a:gd name="T26" fmla="*/ 0 w 374"/>
                  <a:gd name="T27" fmla="*/ 0 h 213"/>
                  <a:gd name="T28" fmla="*/ 0 w 374"/>
                  <a:gd name="T29" fmla="*/ 213 h 213"/>
                  <a:gd name="T30" fmla="*/ 187 w 374"/>
                  <a:gd name="T31" fmla="*/ 213 h 213"/>
                  <a:gd name="T32" fmla="*/ 178 w 374"/>
                  <a:gd name="T33" fmla="*/ 198 h 213"/>
                  <a:gd name="T34" fmla="*/ 165 w 374"/>
                  <a:gd name="T35" fmla="*/ 16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213">
                    <a:moveTo>
                      <a:pt x="165" y="166"/>
                    </a:moveTo>
                    <a:lnTo>
                      <a:pt x="165" y="166"/>
                    </a:lnTo>
                    <a:cubicBezTo>
                      <a:pt x="162" y="155"/>
                      <a:pt x="160" y="143"/>
                      <a:pt x="160" y="131"/>
                    </a:cubicBezTo>
                    <a:lnTo>
                      <a:pt x="160" y="74"/>
                    </a:lnTo>
                    <a:cubicBezTo>
                      <a:pt x="174" y="74"/>
                      <a:pt x="187" y="72"/>
                      <a:pt x="200" y="69"/>
                    </a:cubicBezTo>
                    <a:cubicBezTo>
                      <a:pt x="213" y="66"/>
                      <a:pt x="225" y="60"/>
                      <a:pt x="237" y="53"/>
                    </a:cubicBezTo>
                    <a:cubicBezTo>
                      <a:pt x="244" y="48"/>
                      <a:pt x="251" y="45"/>
                      <a:pt x="258" y="43"/>
                    </a:cubicBezTo>
                    <a:cubicBezTo>
                      <a:pt x="264" y="41"/>
                      <a:pt x="272" y="40"/>
                      <a:pt x="280" y="40"/>
                    </a:cubicBezTo>
                    <a:cubicBezTo>
                      <a:pt x="289" y="40"/>
                      <a:pt x="296" y="41"/>
                      <a:pt x="303" y="43"/>
                    </a:cubicBezTo>
                    <a:cubicBezTo>
                      <a:pt x="309" y="45"/>
                      <a:pt x="316" y="48"/>
                      <a:pt x="323" y="53"/>
                    </a:cubicBezTo>
                    <a:cubicBezTo>
                      <a:pt x="335" y="60"/>
                      <a:pt x="347" y="66"/>
                      <a:pt x="360" y="69"/>
                    </a:cubicBezTo>
                    <a:cubicBezTo>
                      <a:pt x="364" y="70"/>
                      <a:pt x="369" y="71"/>
                      <a:pt x="374" y="72"/>
                    </a:cubicBezTo>
                    <a:lnTo>
                      <a:pt x="374" y="0"/>
                    </a:lnTo>
                    <a:lnTo>
                      <a:pt x="0" y="0"/>
                    </a:lnTo>
                    <a:lnTo>
                      <a:pt x="0" y="213"/>
                    </a:lnTo>
                    <a:lnTo>
                      <a:pt x="187" y="213"/>
                    </a:lnTo>
                    <a:cubicBezTo>
                      <a:pt x="184" y="208"/>
                      <a:pt x="181" y="203"/>
                      <a:pt x="178" y="198"/>
                    </a:cubicBezTo>
                    <a:cubicBezTo>
                      <a:pt x="173" y="188"/>
                      <a:pt x="168" y="177"/>
                      <a:pt x="165" y="166"/>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92222F4E-E2D9-46E7-9928-45B5BED83AE0}"/>
                  </a:ext>
                </a:extLst>
              </p:cNvPr>
              <p:cNvSpPr>
                <a:spLocks/>
              </p:cNvSpPr>
              <p:nvPr/>
            </p:nvSpPr>
            <p:spPr bwMode="auto">
              <a:xfrm>
                <a:off x="6665913" y="1971675"/>
                <a:ext cx="442913" cy="61913"/>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4DE6FC8B-5A34-4CF1-8CBA-66AFD92F440D}"/>
                  </a:ext>
                </a:extLst>
              </p:cNvPr>
              <p:cNvSpPr>
                <a:spLocks/>
              </p:cNvSpPr>
              <p:nvPr/>
            </p:nvSpPr>
            <p:spPr bwMode="auto">
              <a:xfrm>
                <a:off x="6888163" y="2144713"/>
                <a:ext cx="220663" cy="230188"/>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929110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1+#ppt_w/2"/>
                                          </p:val>
                                        </p:tav>
                                        <p:tav tm="100000">
                                          <p:val>
                                            <p:strVal val="#ppt_x"/>
                                          </p:val>
                                        </p:tav>
                                      </p:tavLst>
                                    </p:anim>
                                    <p:anim calcmode="lin" valueType="num">
                                      <p:cBhvr additive="base">
                                        <p:cTn id="12" dur="500" fill="hold"/>
                                        <p:tgtEl>
                                          <p:spTgt spid="5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1+#ppt_w/2"/>
                                          </p:val>
                                        </p:tav>
                                        <p:tav tm="100000">
                                          <p:val>
                                            <p:strVal val="#ppt_x"/>
                                          </p:val>
                                        </p:tav>
                                      </p:tavLst>
                                    </p:anim>
                                    <p:anim calcmode="lin" valueType="num">
                                      <p:cBhvr additive="base">
                                        <p:cTn id="16" dur="500" fill="hold"/>
                                        <p:tgtEl>
                                          <p:spTgt spid="5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1+#ppt_w/2"/>
                                          </p:val>
                                        </p:tav>
                                        <p:tav tm="100000">
                                          <p:val>
                                            <p:strVal val="#ppt_x"/>
                                          </p:val>
                                        </p:tav>
                                      </p:tavLst>
                                    </p:anim>
                                    <p:anim calcmode="lin" valueType="num">
                                      <p:cBhvr additive="base">
                                        <p:cTn id="20" dur="500" fill="hold"/>
                                        <p:tgtEl>
                                          <p:spTgt spid="6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1750"/>
                            </p:stCondLst>
                            <p:childTnLst>
                              <p:par>
                                <p:cTn id="26" presetID="42" presetClass="entr" presetSubtype="0" fill="hold" grpId="0" nodeType="after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Effect transition="in" filter="fade">
                                      <p:cBhvr>
                                        <p:cTn id="28" dur="750"/>
                                        <p:tgtEl>
                                          <p:spTgt spid="28">
                                            <p:txEl>
                                              <p:pRg st="0" end="0"/>
                                            </p:txEl>
                                          </p:spTgt>
                                        </p:tgtEl>
                                      </p:cBhvr>
                                    </p:animEffect>
                                    <p:anim calcmode="lin" valueType="num">
                                      <p:cBhvr>
                                        <p:cTn id="29" dur="75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0" dur="75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28">
                                            <p:txEl>
                                              <p:pRg st="1" end="1"/>
                                            </p:txEl>
                                          </p:spTgt>
                                        </p:tgtEl>
                                        <p:attrNameLst>
                                          <p:attrName>style.visibility</p:attrName>
                                        </p:attrNameLst>
                                      </p:cBhvr>
                                      <p:to>
                                        <p:strVal val="visible"/>
                                      </p:to>
                                    </p:set>
                                    <p:animEffect transition="in" filter="fade">
                                      <p:cBhvr>
                                        <p:cTn id="34" dur="750"/>
                                        <p:tgtEl>
                                          <p:spTgt spid="28">
                                            <p:txEl>
                                              <p:pRg st="1" end="1"/>
                                            </p:txEl>
                                          </p:spTgt>
                                        </p:tgtEl>
                                      </p:cBhvr>
                                    </p:animEffect>
                                    <p:anim calcmode="lin" valueType="num">
                                      <p:cBhvr>
                                        <p:cTn id="35" dur="75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36" dur="750" fill="hold"/>
                                        <p:tgtEl>
                                          <p:spTgt spid="2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uiExpand="1" build="p" bldLvl="5"/>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5">
            <a:extLst>
              <a:ext uri="{FF2B5EF4-FFF2-40B4-BE49-F238E27FC236}">
                <a16:creationId xmlns:a16="http://schemas.microsoft.com/office/drawing/2014/main" id="{077AA0CC-9B7B-4F1B-92FE-2C853943F3F4}"/>
              </a:ext>
            </a:extLst>
          </p:cNvPr>
          <p:cNvSpPr txBox="1">
            <a:spLocks/>
          </p:cNvSpPr>
          <p:nvPr/>
        </p:nvSpPr>
        <p:spPr>
          <a:xfrm>
            <a:off x="143068" y="14889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1:  Tracking costs for Departments &amp; Environments </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graphicFrame>
        <p:nvGraphicFramePr>
          <p:cNvPr id="32" name="Diagram 31">
            <a:extLst>
              <a:ext uri="{FF2B5EF4-FFF2-40B4-BE49-F238E27FC236}">
                <a16:creationId xmlns:a16="http://schemas.microsoft.com/office/drawing/2014/main" id="{D49C8AFB-9AEE-492A-895C-C5F8A0FE9738}"/>
              </a:ext>
            </a:extLst>
          </p:cNvPr>
          <p:cNvGraphicFramePr/>
          <p:nvPr>
            <p:extLst/>
          </p:nvPr>
        </p:nvGraphicFramePr>
        <p:xfrm>
          <a:off x="2669628" y="953051"/>
          <a:ext cx="7320348" cy="3678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8B2E63C5-247D-4562-BE16-E3F7C2BA37D5}"/>
              </a:ext>
            </a:extLst>
          </p:cNvPr>
          <p:cNvSpPr txBox="1"/>
          <p:nvPr/>
        </p:nvSpPr>
        <p:spPr>
          <a:xfrm>
            <a:off x="880188" y="4881711"/>
            <a:ext cx="10431624" cy="1138773"/>
          </a:xfrm>
          <a:prstGeom prst="rect">
            <a:avLst/>
          </a:prstGeom>
          <a:noFill/>
          <a:ln>
            <a:solidFill>
              <a:schemeClr val="bg1">
                <a:lumMod val="65000"/>
              </a:schemeClr>
            </a:solidFill>
          </a:ln>
        </p:spPr>
        <p:txBody>
          <a:bodyPr wrap="square" lIns="0" tIns="0" rIns="0" bIns="0" rtlCol="0">
            <a:spAutoFit/>
          </a:bodyPr>
          <a:lstStyle/>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Mimic hierarchy using Management Groups</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Policies can be enabled for  Management Groups &amp; Subscriptions</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RBAC access can be enabled for management groups and/or subscriptions</a:t>
            </a:r>
          </a:p>
        </p:txBody>
      </p:sp>
    </p:spTree>
    <p:extLst>
      <p:ext uri="{BB962C8B-B14F-4D97-AF65-F5344CB8AC3E}">
        <p14:creationId xmlns:p14="http://schemas.microsoft.com/office/powerpoint/2010/main" val="415262123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CB5D4C-E877-4940-A106-923610164A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6235" y="625473"/>
            <a:ext cx="6226532" cy="3255512"/>
          </a:xfrm>
          <a:prstGeom prst="rect">
            <a:avLst/>
          </a:prstGeom>
          <a:noFill/>
          <a:ln>
            <a:noFill/>
          </a:ln>
        </p:spPr>
      </p:pic>
      <p:pic>
        <p:nvPicPr>
          <p:cNvPr id="3" name="Picture 2">
            <a:extLst>
              <a:ext uri="{FF2B5EF4-FFF2-40B4-BE49-F238E27FC236}">
                <a16:creationId xmlns:a16="http://schemas.microsoft.com/office/drawing/2014/main" id="{B655FD8E-9BC8-4F25-927C-318DBE6FCF5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98464" y="4038501"/>
            <a:ext cx="5934075" cy="2447925"/>
          </a:xfrm>
          <a:prstGeom prst="rect">
            <a:avLst/>
          </a:prstGeom>
          <a:noFill/>
          <a:ln>
            <a:noFill/>
          </a:ln>
        </p:spPr>
      </p:pic>
      <p:sp>
        <p:nvSpPr>
          <p:cNvPr id="4" name="TextBox 3">
            <a:extLst>
              <a:ext uri="{FF2B5EF4-FFF2-40B4-BE49-F238E27FC236}">
                <a16:creationId xmlns:a16="http://schemas.microsoft.com/office/drawing/2014/main" id="{F5EEF4B5-2D91-4771-BAAC-85F716EB8472}"/>
              </a:ext>
            </a:extLst>
          </p:cNvPr>
          <p:cNvSpPr txBox="1"/>
          <p:nvPr/>
        </p:nvSpPr>
        <p:spPr>
          <a:xfrm flipH="1">
            <a:off x="7862595" y="2057276"/>
            <a:ext cx="345222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50">
                    <a:lumMod val="50000"/>
                    <a:lumOff val="50000"/>
                  </a:srgbClr>
                </a:solidFill>
                <a:effectLst/>
                <a:uLnTx/>
                <a:uFillTx/>
                <a:latin typeface="Segoe UI"/>
                <a:ea typeface="+mn-ea"/>
                <a:cs typeface="+mn-cs"/>
              </a:rPr>
              <a:t>Cost by Department</a:t>
            </a:r>
          </a:p>
        </p:txBody>
      </p:sp>
      <p:sp>
        <p:nvSpPr>
          <p:cNvPr id="8" name="Arrow: Left 7">
            <a:extLst>
              <a:ext uri="{FF2B5EF4-FFF2-40B4-BE49-F238E27FC236}">
                <a16:creationId xmlns:a16="http://schemas.microsoft.com/office/drawing/2014/main" id="{EA96633E-1D01-4CF1-B00C-06BAC4EA6530}"/>
              </a:ext>
            </a:extLst>
          </p:cNvPr>
          <p:cNvSpPr/>
          <p:nvPr/>
        </p:nvSpPr>
        <p:spPr bwMode="auto">
          <a:xfrm>
            <a:off x="6780245" y="2096277"/>
            <a:ext cx="709126" cy="391886"/>
          </a:xfrm>
          <a:prstGeom prst="leftArrow">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CA82548F-CB94-4119-943C-06F91035161C}"/>
              </a:ext>
            </a:extLst>
          </p:cNvPr>
          <p:cNvSpPr txBox="1"/>
          <p:nvPr/>
        </p:nvSpPr>
        <p:spPr>
          <a:xfrm flipH="1">
            <a:off x="706016" y="5246073"/>
            <a:ext cx="345222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2050">
                    <a:lumMod val="50000"/>
                    <a:lumOff val="50000"/>
                  </a:srgbClr>
                </a:solidFill>
                <a:effectLst/>
                <a:uLnTx/>
                <a:uFillTx/>
                <a:latin typeface="Segoe UI"/>
                <a:ea typeface="+mn-ea"/>
                <a:cs typeface="+mn-cs"/>
              </a:rPr>
              <a:t>Cost by Environments</a:t>
            </a:r>
          </a:p>
        </p:txBody>
      </p:sp>
      <p:sp>
        <p:nvSpPr>
          <p:cNvPr id="10" name="Arrow: Left 9">
            <a:extLst>
              <a:ext uri="{FF2B5EF4-FFF2-40B4-BE49-F238E27FC236}">
                <a16:creationId xmlns:a16="http://schemas.microsoft.com/office/drawing/2014/main" id="{E2E8077C-E9D7-457D-B006-58E71E7FDA93}"/>
              </a:ext>
            </a:extLst>
          </p:cNvPr>
          <p:cNvSpPr/>
          <p:nvPr/>
        </p:nvSpPr>
        <p:spPr bwMode="auto">
          <a:xfrm rot="10800000">
            <a:off x="4438163" y="5265574"/>
            <a:ext cx="709126" cy="391886"/>
          </a:xfrm>
          <a:prstGeom prst="leftArrow">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5">
            <a:extLst>
              <a:ext uri="{FF2B5EF4-FFF2-40B4-BE49-F238E27FC236}">
                <a16:creationId xmlns:a16="http://schemas.microsoft.com/office/drawing/2014/main" id="{8C5523F8-715A-48E4-A886-8EE8658A5B83}"/>
              </a:ext>
            </a:extLst>
          </p:cNvPr>
          <p:cNvSpPr txBox="1">
            <a:spLocks/>
          </p:cNvSpPr>
          <p:nvPr/>
        </p:nvSpPr>
        <p:spPr>
          <a:xfrm>
            <a:off x="143068" y="10535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1:  Cont’d</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87149243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5">
            <a:extLst>
              <a:ext uri="{FF2B5EF4-FFF2-40B4-BE49-F238E27FC236}">
                <a16:creationId xmlns:a16="http://schemas.microsoft.com/office/drawing/2014/main" id="{077AA0CC-9B7B-4F1B-92FE-2C853943F3F4}"/>
              </a:ext>
            </a:extLst>
          </p:cNvPr>
          <p:cNvSpPr txBox="1">
            <a:spLocks/>
          </p:cNvSpPr>
          <p:nvPr/>
        </p:nvSpPr>
        <p:spPr>
          <a:xfrm>
            <a:off x="143068" y="14889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2:  Tracking Project Level costs</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8B2E63C5-247D-4562-BE16-E3F7C2BA37D5}"/>
              </a:ext>
            </a:extLst>
          </p:cNvPr>
          <p:cNvSpPr txBox="1"/>
          <p:nvPr/>
        </p:nvSpPr>
        <p:spPr>
          <a:xfrm>
            <a:off x="635226" y="4585449"/>
            <a:ext cx="10431624" cy="1569660"/>
          </a:xfrm>
          <a:prstGeom prst="rect">
            <a:avLst/>
          </a:prstGeom>
          <a:noFill/>
          <a:ln>
            <a:solidFill>
              <a:schemeClr val="bg1">
                <a:lumMod val="65000"/>
              </a:schemeClr>
            </a:solidFill>
          </a:ln>
        </p:spPr>
        <p:txBody>
          <a:bodyPr wrap="square" lIns="0" tIns="0" rIns="0" bIns="0" rtlCol="0">
            <a:spAutoFit/>
          </a:bodyPr>
          <a:lstStyle/>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Use RGs and/or Tags to track project costs </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Having organizations standards to name RGs or Tags  recommended</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RBAC access can be enabled for RGs but not for tags</a:t>
            </a:r>
          </a:p>
          <a:p>
            <a:pPr marL="342900" marR="0" lvl="0" indent="-342900" algn="l" defTabSz="914367"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RGs don’t span across subscriptions </a:t>
            </a:r>
          </a:p>
        </p:txBody>
      </p:sp>
      <p:graphicFrame>
        <p:nvGraphicFramePr>
          <p:cNvPr id="2" name="Diagram 1">
            <a:extLst>
              <a:ext uri="{FF2B5EF4-FFF2-40B4-BE49-F238E27FC236}">
                <a16:creationId xmlns:a16="http://schemas.microsoft.com/office/drawing/2014/main" id="{6D458AF9-23EE-4BE6-B638-1696F2C49A41}"/>
              </a:ext>
            </a:extLst>
          </p:cNvPr>
          <p:cNvGraphicFramePr/>
          <p:nvPr>
            <p:extLst/>
          </p:nvPr>
        </p:nvGraphicFramePr>
        <p:xfrm>
          <a:off x="1653592" y="702891"/>
          <a:ext cx="7977425" cy="3650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3947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25C5483-7508-4DC2-BD7F-3C4AD4933421}"/>
              </a:ext>
            </a:extLst>
          </p:cNvPr>
          <p:cNvGrpSpPr/>
          <p:nvPr/>
        </p:nvGrpSpPr>
        <p:grpSpPr>
          <a:xfrm>
            <a:off x="3790248" y="2196583"/>
            <a:ext cx="3599364" cy="3599364"/>
            <a:chOff x="4909480" y="2110683"/>
            <a:chExt cx="2579358" cy="2579358"/>
          </a:xfrm>
          <a:solidFill>
            <a:schemeClr val="bg1">
              <a:lumMod val="95000"/>
            </a:schemeClr>
          </a:solidFill>
        </p:grpSpPr>
        <p:sp>
          <p:nvSpPr>
            <p:cNvPr id="25" name="Oval 24">
              <a:extLst>
                <a:ext uri="{FF2B5EF4-FFF2-40B4-BE49-F238E27FC236}">
                  <a16:creationId xmlns:a16="http://schemas.microsoft.com/office/drawing/2014/main" id="{505E5CF9-D989-4B21-B164-45AAD005AC81}"/>
                </a:ext>
              </a:extLst>
            </p:cNvPr>
            <p:cNvSpPr/>
            <p:nvPr/>
          </p:nvSpPr>
          <p:spPr bwMode="auto">
            <a:xfrm>
              <a:off x="4909480" y="2110683"/>
              <a:ext cx="2579358" cy="257935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cloud">
              <a:extLst>
                <a:ext uri="{FF2B5EF4-FFF2-40B4-BE49-F238E27FC236}">
                  <a16:creationId xmlns:a16="http://schemas.microsoft.com/office/drawing/2014/main" id="{C7709945-AED0-4996-88B1-B267DA171A69}"/>
                </a:ext>
              </a:extLst>
            </p:cNvPr>
            <p:cNvSpPr>
              <a:spLocks noChangeAspect="1"/>
            </p:cNvSpPr>
            <p:nvPr/>
          </p:nvSpPr>
          <p:spPr bwMode="auto">
            <a:xfrm flipH="1">
              <a:off x="5415287" y="2812279"/>
              <a:ext cx="1618576" cy="10311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22225" cap="sq">
              <a:solidFill>
                <a:schemeClr val="accent1"/>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sp>
        <p:nvSpPr>
          <p:cNvPr id="2" name="Title 1">
            <a:extLst>
              <a:ext uri="{FF2B5EF4-FFF2-40B4-BE49-F238E27FC236}">
                <a16:creationId xmlns:a16="http://schemas.microsoft.com/office/drawing/2014/main" id="{C077CFA9-D31B-4C27-AA04-F3B820EC7B28}"/>
              </a:ext>
            </a:extLst>
          </p:cNvPr>
          <p:cNvSpPr>
            <a:spLocks noGrp="1"/>
          </p:cNvSpPr>
          <p:nvPr>
            <p:ph type="title" idx="4294967295"/>
          </p:nvPr>
        </p:nvSpPr>
        <p:spPr>
          <a:xfrm>
            <a:off x="446087" y="445634"/>
            <a:ext cx="11015688" cy="553959"/>
          </a:xfrm>
        </p:spPr>
        <p:txBody>
          <a:bodyPr/>
          <a:lstStyle/>
          <a:p>
            <a:r>
              <a:rPr lang="en-US"/>
              <a:t>Cloud-native governance</a:t>
            </a:r>
          </a:p>
        </p:txBody>
      </p:sp>
      <p:sp>
        <p:nvSpPr>
          <p:cNvPr id="11" name="TextBox 10">
            <a:extLst>
              <a:ext uri="{FF2B5EF4-FFF2-40B4-BE49-F238E27FC236}">
                <a16:creationId xmlns:a16="http://schemas.microsoft.com/office/drawing/2014/main" id="{EEC398EA-A333-49CA-A14A-67A4D261D3BC}"/>
              </a:ext>
            </a:extLst>
          </p:cNvPr>
          <p:cNvSpPr txBox="1"/>
          <p:nvPr/>
        </p:nvSpPr>
        <p:spPr>
          <a:xfrm>
            <a:off x="277775" y="1085252"/>
            <a:ext cx="10678638" cy="616235"/>
          </a:xfrm>
          <a:prstGeom prst="rect">
            <a:avLst/>
          </a:prstGeom>
          <a:noFill/>
        </p:spPr>
        <p:txBody>
          <a:bodyPr wrap="square" lIns="175711" tIns="140569" rIns="175711" bIns="140569"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13295">
              <a:defRPr/>
            </a:pPr>
            <a:r>
              <a:rPr lang="en-US" sz="2353">
                <a:solidFill>
                  <a:srgbClr val="0F80D6"/>
                </a:solidFill>
                <a:cs typeface="Segoe UI" panose="020B0502040204020203" pitchFamily="34" charset="0"/>
              </a:rPr>
              <a:t>Speed</a:t>
            </a:r>
            <a:r>
              <a:rPr lang="en-US" sz="2353">
                <a:solidFill>
                  <a:srgbClr val="1A1A1A">
                    <a:lumMod val="90000"/>
                    <a:lumOff val="10000"/>
                  </a:srgbClr>
                </a:solidFill>
                <a:cs typeface="Segoe UI" panose="020B0502040204020203" pitchFamily="34" charset="0"/>
              </a:rPr>
              <a:t> </a:t>
            </a:r>
            <a:r>
              <a:rPr lang="en-US" sz="2353" i="1">
                <a:solidFill>
                  <a:srgbClr val="1A1A1A">
                    <a:lumMod val="90000"/>
                    <a:lumOff val="10000"/>
                  </a:srgbClr>
                </a:solidFill>
                <a:cs typeface="Segoe UI" panose="020B0502040204020203" pitchFamily="34" charset="0"/>
              </a:rPr>
              <a:t>and</a:t>
            </a:r>
            <a:r>
              <a:rPr lang="en-US" sz="2353">
                <a:solidFill>
                  <a:srgbClr val="1A1A1A">
                    <a:lumMod val="90000"/>
                    <a:lumOff val="10000"/>
                  </a:srgbClr>
                </a:solidFill>
                <a:cs typeface="Segoe UI" panose="020B0502040204020203" pitchFamily="34" charset="0"/>
              </a:rPr>
              <a:t> </a:t>
            </a:r>
            <a:r>
              <a:rPr lang="en-US" sz="2353">
                <a:solidFill>
                  <a:srgbClr val="0F80D6"/>
                </a:solidFill>
                <a:cs typeface="Segoe UI" panose="020B0502040204020203" pitchFamily="34" charset="0"/>
              </a:rPr>
              <a:t>Control</a:t>
            </a:r>
          </a:p>
        </p:txBody>
      </p:sp>
      <p:grpSp>
        <p:nvGrpSpPr>
          <p:cNvPr id="32" name="Group 31">
            <a:extLst>
              <a:ext uri="{FF2B5EF4-FFF2-40B4-BE49-F238E27FC236}">
                <a16:creationId xmlns:a16="http://schemas.microsoft.com/office/drawing/2014/main" id="{DEDF48CD-C6AA-4593-840A-23E4B96ABE1A}"/>
              </a:ext>
            </a:extLst>
          </p:cNvPr>
          <p:cNvGrpSpPr/>
          <p:nvPr/>
        </p:nvGrpSpPr>
        <p:grpSpPr>
          <a:xfrm>
            <a:off x="8726527" y="4881822"/>
            <a:ext cx="716935" cy="716935"/>
            <a:chOff x="1371918" y="1375804"/>
            <a:chExt cx="731520" cy="731520"/>
          </a:xfrm>
          <a:solidFill>
            <a:schemeClr val="bg1"/>
          </a:solidFill>
        </p:grpSpPr>
        <p:sp>
          <p:nvSpPr>
            <p:cNvPr id="33" name="Oval 32">
              <a:extLst>
                <a:ext uri="{FF2B5EF4-FFF2-40B4-BE49-F238E27FC236}">
                  <a16:creationId xmlns:a16="http://schemas.microsoft.com/office/drawing/2014/main" id="{29EEC9D2-E7E8-4C79-AAD8-78E1FEDD8874}"/>
                </a:ext>
              </a:extLst>
            </p:cNvPr>
            <p:cNvSpPr/>
            <p:nvPr/>
          </p:nvSpPr>
          <p:spPr bwMode="auto">
            <a:xfrm>
              <a:off x="1371918" y="1375804"/>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6F7E896D-B20B-4CBD-88B1-2FB24045DC7B}"/>
                </a:ext>
              </a:extLst>
            </p:cNvPr>
            <p:cNvSpPr/>
            <p:nvPr/>
          </p:nvSpPr>
          <p:spPr bwMode="auto">
            <a:xfrm>
              <a:off x="1463358" y="1467244"/>
              <a:ext cx="548640" cy="54864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Trackers_EADF_bidi">
              <a:extLst>
                <a:ext uri="{FF2B5EF4-FFF2-40B4-BE49-F238E27FC236}">
                  <a16:creationId xmlns:a16="http://schemas.microsoft.com/office/drawing/2014/main" id="{3AFBEE40-9ED6-4D3E-BCA2-32589682826E}"/>
                </a:ext>
              </a:extLst>
            </p:cNvPr>
            <p:cNvSpPr>
              <a:spLocks noChangeAspect="1" noEditPoints="1"/>
            </p:cNvSpPr>
            <p:nvPr/>
          </p:nvSpPr>
          <p:spPr bwMode="auto">
            <a:xfrm>
              <a:off x="1621155" y="1582680"/>
              <a:ext cx="233046" cy="31776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grpSp>
      <p:grpSp>
        <p:nvGrpSpPr>
          <p:cNvPr id="49" name="Group 48">
            <a:extLst>
              <a:ext uri="{FF2B5EF4-FFF2-40B4-BE49-F238E27FC236}">
                <a16:creationId xmlns:a16="http://schemas.microsoft.com/office/drawing/2014/main" id="{DB8A6FCE-1CA4-4F2C-AC4E-43734BD984F4}"/>
              </a:ext>
            </a:extLst>
          </p:cNvPr>
          <p:cNvGrpSpPr/>
          <p:nvPr/>
        </p:nvGrpSpPr>
        <p:grpSpPr>
          <a:xfrm>
            <a:off x="8726527" y="3696691"/>
            <a:ext cx="716935" cy="716935"/>
            <a:chOff x="4358958" y="1375804"/>
            <a:chExt cx="731520" cy="731520"/>
          </a:xfrm>
          <a:solidFill>
            <a:schemeClr val="bg1"/>
          </a:solidFill>
        </p:grpSpPr>
        <p:sp>
          <p:nvSpPr>
            <p:cNvPr id="50" name="Oval 49">
              <a:extLst>
                <a:ext uri="{FF2B5EF4-FFF2-40B4-BE49-F238E27FC236}">
                  <a16:creationId xmlns:a16="http://schemas.microsoft.com/office/drawing/2014/main" id="{788A198D-319E-4564-97E0-8E45485F8C05}"/>
                </a:ext>
              </a:extLst>
            </p:cNvPr>
            <p:cNvSpPr/>
            <p:nvPr/>
          </p:nvSpPr>
          <p:spPr bwMode="auto">
            <a:xfrm>
              <a:off x="4358958" y="1375804"/>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a:extLst>
                <a:ext uri="{FF2B5EF4-FFF2-40B4-BE49-F238E27FC236}">
                  <a16:creationId xmlns:a16="http://schemas.microsoft.com/office/drawing/2014/main" id="{6EE402BF-D8ED-4AAE-AE6B-532D3F585FBE}"/>
                </a:ext>
              </a:extLst>
            </p:cNvPr>
            <p:cNvSpPr/>
            <p:nvPr/>
          </p:nvSpPr>
          <p:spPr bwMode="auto">
            <a:xfrm>
              <a:off x="4450398" y="1467244"/>
              <a:ext cx="548640" cy="54864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money_2">
              <a:extLst>
                <a:ext uri="{FF2B5EF4-FFF2-40B4-BE49-F238E27FC236}">
                  <a16:creationId xmlns:a16="http://schemas.microsoft.com/office/drawing/2014/main" id="{730E0923-3E8B-4073-AA42-C4B6B17C26FC}"/>
                </a:ext>
              </a:extLst>
            </p:cNvPr>
            <p:cNvSpPr>
              <a:spLocks noChangeAspect="1" noEditPoints="1"/>
            </p:cNvSpPr>
            <p:nvPr/>
          </p:nvSpPr>
          <p:spPr bwMode="auto">
            <a:xfrm>
              <a:off x="4528122" y="1531183"/>
              <a:ext cx="393192" cy="41457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1765">
                <a:gradFill>
                  <a:gsLst>
                    <a:gs pos="0">
                      <a:srgbClr val="505050"/>
                    </a:gs>
                    <a:gs pos="100000">
                      <a:srgbClr val="505050"/>
                    </a:gs>
                  </a:gsLst>
                  <a:lin ang="5400000" scaled="1"/>
                </a:gradFill>
                <a:latin typeface="Segoe UI Semilight"/>
              </a:endParaRPr>
            </a:p>
          </p:txBody>
        </p:sp>
      </p:grpSp>
      <p:grpSp>
        <p:nvGrpSpPr>
          <p:cNvPr id="5" name="Group 4">
            <a:extLst>
              <a:ext uri="{FF2B5EF4-FFF2-40B4-BE49-F238E27FC236}">
                <a16:creationId xmlns:a16="http://schemas.microsoft.com/office/drawing/2014/main" id="{E15FB7C7-0A22-4A27-9039-C984AB60CE9C}"/>
              </a:ext>
            </a:extLst>
          </p:cNvPr>
          <p:cNvGrpSpPr/>
          <p:nvPr/>
        </p:nvGrpSpPr>
        <p:grpSpPr>
          <a:xfrm>
            <a:off x="8726527" y="2414152"/>
            <a:ext cx="716935" cy="716935"/>
            <a:chOff x="8902271" y="2461768"/>
            <a:chExt cx="731520" cy="731520"/>
          </a:xfrm>
          <a:solidFill>
            <a:schemeClr val="bg1"/>
          </a:solidFill>
        </p:grpSpPr>
        <p:sp>
          <p:nvSpPr>
            <p:cNvPr id="58" name="Oval 57">
              <a:extLst>
                <a:ext uri="{FF2B5EF4-FFF2-40B4-BE49-F238E27FC236}">
                  <a16:creationId xmlns:a16="http://schemas.microsoft.com/office/drawing/2014/main" id="{CE5F6B69-3724-4562-B640-653DBDE7A60A}"/>
                </a:ext>
              </a:extLst>
            </p:cNvPr>
            <p:cNvSpPr/>
            <p:nvPr/>
          </p:nvSpPr>
          <p:spPr bwMode="auto">
            <a:xfrm>
              <a:off x="8902271" y="2461768"/>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a:extLst>
                <a:ext uri="{FF2B5EF4-FFF2-40B4-BE49-F238E27FC236}">
                  <a16:creationId xmlns:a16="http://schemas.microsoft.com/office/drawing/2014/main" id="{984202A1-DF2D-4547-AB53-DCFE7FF3D19D}"/>
                </a:ext>
              </a:extLst>
            </p:cNvPr>
            <p:cNvSpPr/>
            <p:nvPr/>
          </p:nvSpPr>
          <p:spPr bwMode="auto">
            <a:xfrm>
              <a:off x="8993711" y="2553208"/>
              <a:ext cx="548640" cy="54864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PostUpdateLegacy_E1D7">
              <a:extLst>
                <a:ext uri="{FF2B5EF4-FFF2-40B4-BE49-F238E27FC236}">
                  <a16:creationId xmlns:a16="http://schemas.microsoft.com/office/drawing/2014/main" id="{37650D6F-8277-45E5-B860-CFCB2DA66811}"/>
                </a:ext>
              </a:extLst>
            </p:cNvPr>
            <p:cNvSpPr>
              <a:spLocks noChangeAspect="1" noEditPoints="1"/>
            </p:cNvSpPr>
            <p:nvPr/>
          </p:nvSpPr>
          <p:spPr bwMode="auto">
            <a:xfrm>
              <a:off x="9108367" y="2745472"/>
              <a:ext cx="319328" cy="164112"/>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tx2"/>
              </a:solidFill>
              <a:prstDash val="solid"/>
            </a:ln>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grpSp>
      <p:sp>
        <p:nvSpPr>
          <p:cNvPr id="84" name="Rectangle 83">
            <a:extLst>
              <a:ext uri="{FF2B5EF4-FFF2-40B4-BE49-F238E27FC236}">
                <a16:creationId xmlns:a16="http://schemas.microsoft.com/office/drawing/2014/main" id="{2DD513AE-1E30-472F-891E-CA5ECB22EFCB}"/>
              </a:ext>
            </a:extLst>
          </p:cNvPr>
          <p:cNvSpPr/>
          <p:nvPr/>
        </p:nvSpPr>
        <p:spPr bwMode="auto">
          <a:xfrm>
            <a:off x="869689" y="3508567"/>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Developers</a:t>
            </a:r>
          </a:p>
        </p:txBody>
      </p:sp>
      <p:cxnSp>
        <p:nvCxnSpPr>
          <p:cNvPr id="85" name="Straight Connector 84">
            <a:extLst>
              <a:ext uri="{FF2B5EF4-FFF2-40B4-BE49-F238E27FC236}">
                <a16:creationId xmlns:a16="http://schemas.microsoft.com/office/drawing/2014/main" id="{4E6DE6C6-A69A-4C8B-876E-C16ACD54B349}"/>
              </a:ext>
            </a:extLst>
          </p:cNvPr>
          <p:cNvCxnSpPr>
            <a:cxnSpLocks/>
          </p:cNvCxnSpPr>
          <p:nvPr/>
        </p:nvCxnSpPr>
        <p:spPr>
          <a:xfrm>
            <a:off x="2453332" y="4221389"/>
            <a:ext cx="2251840" cy="0"/>
          </a:xfrm>
          <a:prstGeom prst="line">
            <a:avLst/>
          </a:pr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8" name="gear">
            <a:extLst>
              <a:ext uri="{FF2B5EF4-FFF2-40B4-BE49-F238E27FC236}">
                <a16:creationId xmlns:a16="http://schemas.microsoft.com/office/drawing/2014/main" id="{0F474305-14CD-464D-870E-68D384903A1F}"/>
              </a:ext>
            </a:extLst>
          </p:cNvPr>
          <p:cNvSpPr>
            <a:spLocks noChangeAspect="1" noEditPoints="1"/>
          </p:cNvSpPr>
          <p:nvPr/>
        </p:nvSpPr>
        <p:spPr bwMode="auto">
          <a:xfrm>
            <a:off x="4774292" y="3925758"/>
            <a:ext cx="540040" cy="53770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sp>
        <p:nvSpPr>
          <p:cNvPr id="36" name="gear">
            <a:extLst>
              <a:ext uri="{FF2B5EF4-FFF2-40B4-BE49-F238E27FC236}">
                <a16:creationId xmlns:a16="http://schemas.microsoft.com/office/drawing/2014/main" id="{E062CA04-9A5A-43C9-977E-9DFC82FB1E5E}"/>
              </a:ext>
            </a:extLst>
          </p:cNvPr>
          <p:cNvSpPr>
            <a:spLocks noChangeAspect="1" noEditPoints="1"/>
          </p:cNvSpPr>
          <p:nvPr/>
        </p:nvSpPr>
        <p:spPr bwMode="auto">
          <a:xfrm>
            <a:off x="5390507" y="3612871"/>
            <a:ext cx="540040" cy="53770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sp>
        <p:nvSpPr>
          <p:cNvPr id="37" name="gear">
            <a:extLst>
              <a:ext uri="{FF2B5EF4-FFF2-40B4-BE49-F238E27FC236}">
                <a16:creationId xmlns:a16="http://schemas.microsoft.com/office/drawing/2014/main" id="{3CADF077-AE5F-43D7-9DA9-DBA050FD33EC}"/>
              </a:ext>
            </a:extLst>
          </p:cNvPr>
          <p:cNvSpPr>
            <a:spLocks noChangeAspect="1" noEditPoints="1"/>
          </p:cNvSpPr>
          <p:nvPr/>
        </p:nvSpPr>
        <p:spPr bwMode="auto">
          <a:xfrm>
            <a:off x="5938742" y="4001619"/>
            <a:ext cx="540040" cy="53770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28575" cap="flat">
            <a:solidFill>
              <a:schemeClr val="bg1">
                <a:lumMod val="65000"/>
              </a:schemeClr>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sp>
        <p:nvSpPr>
          <p:cNvPr id="9" name="Freeform: Shape 8">
            <a:extLst>
              <a:ext uri="{FF2B5EF4-FFF2-40B4-BE49-F238E27FC236}">
                <a16:creationId xmlns:a16="http://schemas.microsoft.com/office/drawing/2014/main" id="{1F40D5CD-27C8-4E4C-982F-3BC40DB8D222}"/>
              </a:ext>
            </a:extLst>
          </p:cNvPr>
          <p:cNvSpPr/>
          <p:nvPr/>
        </p:nvSpPr>
        <p:spPr bwMode="auto">
          <a:xfrm>
            <a:off x="5018795" y="2787267"/>
            <a:ext cx="3684978" cy="1159176"/>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ln w="25400" cap="rnd">
            <a:solidFill>
              <a:schemeClr val="bg2">
                <a:lumMod val="75000"/>
              </a:schemeClr>
            </a:solidFill>
            <a:prstDash val="sys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087">
              <a:defRPr/>
            </a:pPr>
            <a:endParaRPr lang="en-US" sz="1765">
              <a:solidFill>
                <a:srgbClr val="505050"/>
              </a:solidFill>
              <a:latin typeface="Segoe UI Semilight"/>
            </a:endParaRPr>
          </a:p>
        </p:txBody>
      </p:sp>
      <p:sp>
        <p:nvSpPr>
          <p:cNvPr id="48" name="Freeform: Shape 47">
            <a:extLst>
              <a:ext uri="{FF2B5EF4-FFF2-40B4-BE49-F238E27FC236}">
                <a16:creationId xmlns:a16="http://schemas.microsoft.com/office/drawing/2014/main" id="{3C3FAAF8-276B-46CB-9588-64F51217C9EA}"/>
              </a:ext>
            </a:extLst>
          </p:cNvPr>
          <p:cNvSpPr/>
          <p:nvPr/>
        </p:nvSpPr>
        <p:spPr bwMode="auto">
          <a:xfrm flipV="1">
            <a:off x="6237199" y="4535977"/>
            <a:ext cx="2466574" cy="727754"/>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ln w="25400" cap="rnd">
            <a:solidFill>
              <a:schemeClr val="bg2">
                <a:lumMod val="75000"/>
              </a:schemeClr>
            </a:solidFill>
            <a:prstDash val="sys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087">
              <a:defRPr/>
            </a:pPr>
            <a:endParaRPr lang="en-US" sz="1765">
              <a:solidFill>
                <a:srgbClr val="505050"/>
              </a:solidFill>
              <a:latin typeface="Segoe UI Semilight"/>
            </a:endParaRPr>
          </a:p>
        </p:txBody>
      </p:sp>
      <p:sp>
        <p:nvSpPr>
          <p:cNvPr id="26" name="Rectangle 25">
            <a:extLst>
              <a:ext uri="{FF2B5EF4-FFF2-40B4-BE49-F238E27FC236}">
                <a16:creationId xmlns:a16="http://schemas.microsoft.com/office/drawing/2014/main" id="{9F53E202-DDAE-4F01-B5A5-5E6AEF1679F7}"/>
              </a:ext>
            </a:extLst>
          </p:cNvPr>
          <p:cNvSpPr/>
          <p:nvPr/>
        </p:nvSpPr>
        <p:spPr bwMode="auto">
          <a:xfrm>
            <a:off x="4402374" y="4700352"/>
            <a:ext cx="2541446" cy="4340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Built-in controls through policy instead of workflow</a:t>
            </a:r>
          </a:p>
        </p:txBody>
      </p:sp>
      <p:sp>
        <p:nvSpPr>
          <p:cNvPr id="10" name="Freeform: Shape 9">
            <a:extLst>
              <a:ext uri="{FF2B5EF4-FFF2-40B4-BE49-F238E27FC236}">
                <a16:creationId xmlns:a16="http://schemas.microsoft.com/office/drawing/2014/main" id="{D2335893-2D44-4235-9CFC-C1EB9E966BBD}"/>
              </a:ext>
            </a:extLst>
          </p:cNvPr>
          <p:cNvSpPr/>
          <p:nvPr/>
        </p:nvSpPr>
        <p:spPr bwMode="auto">
          <a:xfrm>
            <a:off x="5953932" y="3878257"/>
            <a:ext cx="2785921" cy="185079"/>
          </a:xfrm>
          <a:custGeom>
            <a:avLst/>
            <a:gdLst>
              <a:gd name="connsiteX0" fmla="*/ 0 w 2842592"/>
              <a:gd name="connsiteY0" fmla="*/ 0 h 188844"/>
              <a:gd name="connsiteX1" fmla="*/ 1311966 w 2842592"/>
              <a:gd name="connsiteY1" fmla="*/ 0 h 188844"/>
              <a:gd name="connsiteX2" fmla="*/ 1311966 w 2842592"/>
              <a:gd name="connsiteY2" fmla="*/ 188844 h 188844"/>
              <a:gd name="connsiteX3" fmla="*/ 2842592 w 2842592"/>
              <a:gd name="connsiteY3" fmla="*/ 188844 h 188844"/>
            </a:gdLst>
            <a:ahLst/>
            <a:cxnLst>
              <a:cxn ang="0">
                <a:pos x="connsiteX0" y="connsiteY0"/>
              </a:cxn>
              <a:cxn ang="0">
                <a:pos x="connsiteX1" y="connsiteY1"/>
              </a:cxn>
              <a:cxn ang="0">
                <a:pos x="connsiteX2" y="connsiteY2"/>
              </a:cxn>
              <a:cxn ang="0">
                <a:pos x="connsiteX3" y="connsiteY3"/>
              </a:cxn>
            </a:cxnLst>
            <a:rect l="l" t="t" r="r" b="b"/>
            <a:pathLst>
              <a:path w="2842592" h="188844">
                <a:moveTo>
                  <a:pt x="0" y="0"/>
                </a:moveTo>
                <a:lnTo>
                  <a:pt x="1311966" y="0"/>
                </a:lnTo>
                <a:lnTo>
                  <a:pt x="1311966" y="188844"/>
                </a:lnTo>
                <a:lnTo>
                  <a:pt x="2842592" y="188844"/>
                </a:lnTo>
              </a:path>
            </a:pathLst>
          </a:custGeom>
          <a:ln w="25400" cap="rnd">
            <a:solidFill>
              <a:schemeClr val="bg2">
                <a:lumMod val="75000"/>
              </a:schemeClr>
            </a:solidFill>
            <a:prstDash val="sysDash"/>
            <a:headEnd type="none"/>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087">
              <a:defRPr/>
            </a:pPr>
            <a:endParaRPr lang="en-US" sz="1765">
              <a:solidFill>
                <a:srgbClr val="505050"/>
              </a:solidFill>
              <a:latin typeface="Segoe UI Semilight"/>
            </a:endParaRPr>
          </a:p>
        </p:txBody>
      </p:sp>
      <p:grpSp>
        <p:nvGrpSpPr>
          <p:cNvPr id="42" name="Group 41">
            <a:extLst>
              <a:ext uri="{FF2B5EF4-FFF2-40B4-BE49-F238E27FC236}">
                <a16:creationId xmlns:a16="http://schemas.microsoft.com/office/drawing/2014/main" id="{CC9237A8-1B54-474F-A7D7-0A5831E93B57}"/>
              </a:ext>
            </a:extLst>
          </p:cNvPr>
          <p:cNvGrpSpPr/>
          <p:nvPr/>
        </p:nvGrpSpPr>
        <p:grpSpPr>
          <a:xfrm>
            <a:off x="7603811" y="3815120"/>
            <a:ext cx="547958" cy="547958"/>
            <a:chOff x="8273084" y="4939580"/>
            <a:chExt cx="559104" cy="559104"/>
          </a:xfrm>
          <a:solidFill>
            <a:schemeClr val="bg2"/>
          </a:solidFill>
        </p:grpSpPr>
        <p:sp>
          <p:nvSpPr>
            <p:cNvPr id="43" name="Oval 42">
              <a:extLst>
                <a:ext uri="{FF2B5EF4-FFF2-40B4-BE49-F238E27FC236}">
                  <a16:creationId xmlns:a16="http://schemas.microsoft.com/office/drawing/2014/main" id="{B4402A4F-FED6-4EDB-AD1A-85C83838271B}"/>
                </a:ext>
              </a:extLst>
            </p:cNvPr>
            <p:cNvSpPr/>
            <p:nvPr/>
          </p:nvSpPr>
          <p:spPr bwMode="auto">
            <a:xfrm>
              <a:off x="8273084" y="4939580"/>
              <a:ext cx="559104" cy="559104"/>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check 3">
              <a:extLst>
                <a:ext uri="{FF2B5EF4-FFF2-40B4-BE49-F238E27FC236}">
                  <a16:creationId xmlns:a16="http://schemas.microsoft.com/office/drawing/2014/main" id="{231E667C-737F-40F3-BB55-FA210BF46B95}"/>
                </a:ext>
              </a:extLst>
            </p:cNvPr>
            <p:cNvSpPr>
              <a:spLocks noChangeAspect="1" noEditPoints="1"/>
            </p:cNvSpPr>
            <p:nvPr/>
          </p:nvSpPr>
          <p:spPr bwMode="auto">
            <a:xfrm>
              <a:off x="8368690" y="503625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22225" cap="sq">
              <a:solidFill>
                <a:schemeClr val="tx2"/>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grpSp>
        <p:nvGrpSpPr>
          <p:cNvPr id="8" name="Group 7">
            <a:extLst>
              <a:ext uri="{FF2B5EF4-FFF2-40B4-BE49-F238E27FC236}">
                <a16:creationId xmlns:a16="http://schemas.microsoft.com/office/drawing/2014/main" id="{2162DAAC-390D-4A87-B10F-DF5E5A2DAADE}"/>
              </a:ext>
            </a:extLst>
          </p:cNvPr>
          <p:cNvGrpSpPr/>
          <p:nvPr/>
        </p:nvGrpSpPr>
        <p:grpSpPr>
          <a:xfrm>
            <a:off x="7603811" y="4969082"/>
            <a:ext cx="547958" cy="547958"/>
            <a:chOff x="8273084" y="4939580"/>
            <a:chExt cx="559104" cy="559104"/>
          </a:xfrm>
          <a:solidFill>
            <a:schemeClr val="bg2"/>
          </a:solidFill>
        </p:grpSpPr>
        <p:sp>
          <p:nvSpPr>
            <p:cNvPr id="41" name="Oval 40">
              <a:extLst>
                <a:ext uri="{FF2B5EF4-FFF2-40B4-BE49-F238E27FC236}">
                  <a16:creationId xmlns:a16="http://schemas.microsoft.com/office/drawing/2014/main" id="{19E67EE8-14E6-448B-8CC3-478E600455F4}"/>
                </a:ext>
              </a:extLst>
            </p:cNvPr>
            <p:cNvSpPr/>
            <p:nvPr/>
          </p:nvSpPr>
          <p:spPr bwMode="auto">
            <a:xfrm>
              <a:off x="8273084" y="4939580"/>
              <a:ext cx="559104" cy="559104"/>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check 3">
              <a:extLst>
                <a:ext uri="{FF2B5EF4-FFF2-40B4-BE49-F238E27FC236}">
                  <a16:creationId xmlns:a16="http://schemas.microsoft.com/office/drawing/2014/main" id="{3686B2EA-903D-41E2-B6ED-079AE2EDED0C}"/>
                </a:ext>
              </a:extLst>
            </p:cNvPr>
            <p:cNvSpPr>
              <a:spLocks noChangeAspect="1" noEditPoints="1"/>
            </p:cNvSpPr>
            <p:nvPr/>
          </p:nvSpPr>
          <p:spPr bwMode="auto">
            <a:xfrm>
              <a:off x="8368690" y="503625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22225" cap="sq">
              <a:solidFill>
                <a:schemeClr val="tx2"/>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grpSp>
        <p:nvGrpSpPr>
          <p:cNvPr id="45" name="Group 44">
            <a:extLst>
              <a:ext uri="{FF2B5EF4-FFF2-40B4-BE49-F238E27FC236}">
                <a16:creationId xmlns:a16="http://schemas.microsoft.com/office/drawing/2014/main" id="{443FEB0F-B73C-4297-8F73-AEE52531AAC2}"/>
              </a:ext>
            </a:extLst>
          </p:cNvPr>
          <p:cNvGrpSpPr/>
          <p:nvPr/>
        </p:nvGrpSpPr>
        <p:grpSpPr>
          <a:xfrm>
            <a:off x="7603811" y="2512777"/>
            <a:ext cx="547958" cy="547958"/>
            <a:chOff x="8273084" y="4939580"/>
            <a:chExt cx="559104" cy="559104"/>
          </a:xfrm>
          <a:solidFill>
            <a:schemeClr val="bg2"/>
          </a:solidFill>
        </p:grpSpPr>
        <p:sp>
          <p:nvSpPr>
            <p:cNvPr id="46" name="Oval 45">
              <a:extLst>
                <a:ext uri="{FF2B5EF4-FFF2-40B4-BE49-F238E27FC236}">
                  <a16:creationId xmlns:a16="http://schemas.microsoft.com/office/drawing/2014/main" id="{5DB6A3DA-A9D5-444F-A67A-4B0E0482CE68}"/>
                </a:ext>
              </a:extLst>
            </p:cNvPr>
            <p:cNvSpPr/>
            <p:nvPr/>
          </p:nvSpPr>
          <p:spPr bwMode="auto">
            <a:xfrm>
              <a:off x="8273084" y="4939580"/>
              <a:ext cx="559104" cy="559104"/>
            </a:xfrm>
            <a:prstGeom prst="ellipse">
              <a:avLst/>
            </a:prstGeom>
            <a:grp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check 3">
              <a:extLst>
                <a:ext uri="{FF2B5EF4-FFF2-40B4-BE49-F238E27FC236}">
                  <a16:creationId xmlns:a16="http://schemas.microsoft.com/office/drawing/2014/main" id="{7B1BDEB6-2CBE-4FE0-BE55-ED06835BAC3B}"/>
                </a:ext>
              </a:extLst>
            </p:cNvPr>
            <p:cNvSpPr>
              <a:spLocks noChangeAspect="1" noEditPoints="1"/>
            </p:cNvSpPr>
            <p:nvPr/>
          </p:nvSpPr>
          <p:spPr bwMode="auto">
            <a:xfrm>
              <a:off x="8368690" y="5036252"/>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22225" cap="sq">
              <a:solidFill>
                <a:schemeClr val="tx2"/>
              </a:solidFill>
              <a:prstDash val="solid"/>
              <a:miter lim="800000"/>
              <a:headEnd/>
              <a:tailEnd/>
            </a:ln>
            <a:extLst/>
          </p:spPr>
          <p:txBody>
            <a:bodyPr vert="horz" wrap="square" lIns="89616" tIns="44808" rIns="89616" bIns="44808" numCol="1" anchor="t" anchorCtr="0" compatLnSpc="1">
              <a:prstTxWarp prst="textNoShape">
                <a:avLst/>
              </a:prstTxWarp>
            </a:bodyPr>
            <a:lstStyle/>
            <a:p>
              <a:pPr defTabSz="914087">
                <a:defRPr/>
              </a:pPr>
              <a:endParaRPr lang="en-US" sz="883">
                <a:gradFill>
                  <a:gsLst>
                    <a:gs pos="0">
                      <a:srgbClr val="505050"/>
                    </a:gs>
                    <a:gs pos="100000">
                      <a:srgbClr val="505050"/>
                    </a:gs>
                  </a:gsLst>
                </a:gradFill>
                <a:latin typeface="Segoe UI Semilight"/>
              </a:endParaRPr>
            </a:p>
          </p:txBody>
        </p:sp>
      </p:grpSp>
      <p:sp>
        <p:nvSpPr>
          <p:cNvPr id="40" name="people_4">
            <a:extLst>
              <a:ext uri="{FF2B5EF4-FFF2-40B4-BE49-F238E27FC236}">
                <a16:creationId xmlns:a16="http://schemas.microsoft.com/office/drawing/2014/main" id="{4ED1C692-05D9-44B0-AF2A-EA71FD47973E}"/>
              </a:ext>
            </a:extLst>
          </p:cNvPr>
          <p:cNvSpPr>
            <a:spLocks noChangeAspect="1" noEditPoints="1"/>
          </p:cNvSpPr>
          <p:nvPr/>
        </p:nvSpPr>
        <p:spPr bwMode="auto">
          <a:xfrm>
            <a:off x="1472416" y="2793630"/>
            <a:ext cx="443372"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sp>
        <p:nvSpPr>
          <p:cNvPr id="53" name="Rectangle 52">
            <a:extLst>
              <a:ext uri="{FF2B5EF4-FFF2-40B4-BE49-F238E27FC236}">
                <a16:creationId xmlns:a16="http://schemas.microsoft.com/office/drawing/2014/main" id="{82E60477-DB54-4DE7-8EA2-0B570C5AD53C}"/>
              </a:ext>
            </a:extLst>
          </p:cNvPr>
          <p:cNvSpPr/>
          <p:nvPr/>
        </p:nvSpPr>
        <p:spPr bwMode="auto">
          <a:xfrm>
            <a:off x="835666" y="5049858"/>
            <a:ext cx="1649598" cy="2170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Operations</a:t>
            </a:r>
          </a:p>
        </p:txBody>
      </p:sp>
      <p:sp>
        <p:nvSpPr>
          <p:cNvPr id="54" name="people_4">
            <a:extLst>
              <a:ext uri="{FF2B5EF4-FFF2-40B4-BE49-F238E27FC236}">
                <a16:creationId xmlns:a16="http://schemas.microsoft.com/office/drawing/2014/main" id="{5F57B465-9C67-4116-8EA0-1E0D836DC84C}"/>
              </a:ext>
            </a:extLst>
          </p:cNvPr>
          <p:cNvSpPr>
            <a:spLocks noChangeAspect="1" noEditPoints="1"/>
          </p:cNvSpPr>
          <p:nvPr/>
        </p:nvSpPr>
        <p:spPr bwMode="auto">
          <a:xfrm>
            <a:off x="1438392" y="4334920"/>
            <a:ext cx="443372"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sp>
        <p:nvSpPr>
          <p:cNvPr id="55" name="Rectangle 54">
            <a:extLst>
              <a:ext uri="{FF2B5EF4-FFF2-40B4-BE49-F238E27FC236}">
                <a16:creationId xmlns:a16="http://schemas.microsoft.com/office/drawing/2014/main" id="{91867687-5944-4F30-A237-BA7561C208D1}"/>
              </a:ext>
            </a:extLst>
          </p:cNvPr>
          <p:cNvSpPr/>
          <p:nvPr/>
        </p:nvSpPr>
        <p:spPr bwMode="auto">
          <a:xfrm>
            <a:off x="9830759" y="4087993"/>
            <a:ext cx="1856269" cy="4340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3822" fontAlgn="base">
              <a:lnSpc>
                <a:spcPct val="90000"/>
              </a:lnSpc>
              <a:spcBef>
                <a:spcPct val="0"/>
              </a:spcBef>
              <a:spcAft>
                <a:spcPct val="0"/>
              </a:spcAft>
              <a:defRPr/>
            </a:pPr>
            <a:r>
              <a:rPr lang="en-US" sz="1567" kern="0">
                <a:solidFill>
                  <a:srgbClr val="002050"/>
                </a:solidFill>
                <a:latin typeface="Segoe UI Semibold" panose="020B0702040204020203" pitchFamily="34" charset="0"/>
                <a:cs typeface="Segoe UI" panose="020B0502040204020203" pitchFamily="34" charset="0"/>
              </a:rPr>
              <a:t>Cloud Custodian Team</a:t>
            </a:r>
          </a:p>
        </p:txBody>
      </p:sp>
      <p:sp>
        <p:nvSpPr>
          <p:cNvPr id="56" name="people_4">
            <a:extLst>
              <a:ext uri="{FF2B5EF4-FFF2-40B4-BE49-F238E27FC236}">
                <a16:creationId xmlns:a16="http://schemas.microsoft.com/office/drawing/2014/main" id="{B488E4F9-7384-445C-B9C6-D6FB93B7A25A}"/>
              </a:ext>
            </a:extLst>
          </p:cNvPr>
          <p:cNvSpPr>
            <a:spLocks noChangeAspect="1" noEditPoints="1"/>
          </p:cNvSpPr>
          <p:nvPr/>
        </p:nvSpPr>
        <p:spPr bwMode="auto">
          <a:xfrm>
            <a:off x="10433486" y="3481576"/>
            <a:ext cx="443372" cy="4956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505050"/>
              </a:solidFill>
              <a:latin typeface="Segoe UI Semilight"/>
            </a:endParaRPr>
          </a:p>
        </p:txBody>
      </p:sp>
    </p:spTree>
    <p:extLst>
      <p:ext uri="{BB962C8B-B14F-4D97-AF65-F5344CB8AC3E}">
        <p14:creationId xmlns:p14="http://schemas.microsoft.com/office/powerpoint/2010/main" val="133190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500"/>
                                        <p:tgtEl>
                                          <p:spTgt spid="8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1" presetClass="entr" presetSubtype="0" fill="hold" nodeType="withEffect">
                                  <p:stCondLst>
                                    <p:cond delay="0"/>
                                  </p:stCondLst>
                                  <p:childTnLst>
                                    <p:set>
                                      <p:cBhvr>
                                        <p:cTn id="13" dur="1" fill="hold">
                                          <p:stCondLst>
                                            <p:cond delay="499"/>
                                          </p:stCondLst>
                                        </p:cTn>
                                        <p:tgtEl>
                                          <p:spTgt spid="45"/>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45"/>
                                        </p:tgtEl>
                                      </p:cBhvr>
                                      <p:by x="0" y="0"/>
                                    </p:animScale>
                                  </p:childTnLst>
                                </p:cTn>
                              </p:par>
                              <p:par>
                                <p:cTn id="16" presetID="22" presetClass="entr" presetSubtype="8" fill="hold" grpId="0" nodeType="withEffect">
                                  <p:stCondLst>
                                    <p:cond delay="20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grpId="0" nodeType="withEffect">
                                  <p:stCondLst>
                                    <p:cond delay="40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par>
                                <p:cTn id="22" presetID="1" presetClass="entr" presetSubtype="0" fill="hold" nodeType="withEffect">
                                  <p:stCondLst>
                                    <p:cond delay="200"/>
                                  </p:stCondLst>
                                  <p:childTnLst>
                                    <p:set>
                                      <p:cBhvr>
                                        <p:cTn id="23" dur="1" fill="hold">
                                          <p:stCondLst>
                                            <p:cond delay="499"/>
                                          </p:stCondLst>
                                        </p:cTn>
                                        <p:tgtEl>
                                          <p:spTgt spid="42"/>
                                        </p:tgtEl>
                                        <p:attrNameLst>
                                          <p:attrName>style.visibility</p:attrName>
                                        </p:attrNameLst>
                                      </p:cBhvr>
                                      <p:to>
                                        <p:strVal val="visible"/>
                                      </p:to>
                                    </p:set>
                                  </p:childTnLst>
                                </p:cTn>
                              </p:par>
                              <p:par>
                                <p:cTn id="24" presetID="6" presetClass="emph" presetSubtype="0" accel="100000" autoRev="1" fill="hold" nodeType="withEffect">
                                  <p:stCondLst>
                                    <p:cond delay="200"/>
                                  </p:stCondLst>
                                  <p:childTnLst>
                                    <p:animScale>
                                      <p:cBhvr>
                                        <p:cTn id="25" dur="500" fill="hold"/>
                                        <p:tgtEl>
                                          <p:spTgt spid="42"/>
                                        </p:tgtEl>
                                      </p:cBhvr>
                                      <p:by x="0" y="0"/>
                                    </p:animScale>
                                  </p:childTnLst>
                                </p:cTn>
                              </p:par>
                              <p:par>
                                <p:cTn id="26" presetID="1" presetClass="entr" presetSubtype="0" fill="hold" nodeType="withEffect">
                                  <p:stCondLst>
                                    <p:cond delay="400"/>
                                  </p:stCondLst>
                                  <p:childTnLst>
                                    <p:set>
                                      <p:cBhvr>
                                        <p:cTn id="27" dur="1" fill="hold">
                                          <p:stCondLst>
                                            <p:cond delay="499"/>
                                          </p:stCondLst>
                                        </p:cTn>
                                        <p:tgtEl>
                                          <p:spTgt spid="8"/>
                                        </p:tgtEl>
                                        <p:attrNameLst>
                                          <p:attrName>style.visibility</p:attrName>
                                        </p:attrNameLst>
                                      </p:cBhvr>
                                      <p:to>
                                        <p:strVal val="visible"/>
                                      </p:to>
                                    </p:set>
                                  </p:childTnLst>
                                </p:cTn>
                              </p:par>
                              <p:par>
                                <p:cTn id="28" presetID="6" presetClass="emph" presetSubtype="0" accel="100000" autoRev="1" fill="hold" nodeType="withEffect">
                                  <p:stCondLst>
                                    <p:cond delay="400"/>
                                  </p:stCondLst>
                                  <p:childTnLst>
                                    <p:animScale>
                                      <p:cBhvr>
                                        <p:cTn id="29" dur="500" fill="hold"/>
                                        <p:tgtEl>
                                          <p:spTgt spid="8"/>
                                        </p:tgtEl>
                                      </p:cBhvr>
                                      <p:by x="0" y="0"/>
                                    </p:animScale>
                                  </p:childTnLst>
                                </p:cTn>
                              </p:par>
                              <p:par>
                                <p:cTn id="30" presetID="1" presetClass="entr" presetSubtype="0" fill="hold" nodeType="withEffect">
                                  <p:stCondLst>
                                    <p:cond delay="250"/>
                                  </p:stCondLst>
                                  <p:childTnLst>
                                    <p:set>
                                      <p:cBhvr>
                                        <p:cTn id="31" dur="1" fill="hold">
                                          <p:stCondLst>
                                            <p:cond delay="499"/>
                                          </p:stCondLst>
                                        </p:cTn>
                                        <p:tgtEl>
                                          <p:spTgt spid="5"/>
                                        </p:tgtEl>
                                        <p:attrNameLst>
                                          <p:attrName>style.visibility</p:attrName>
                                        </p:attrNameLst>
                                      </p:cBhvr>
                                      <p:to>
                                        <p:strVal val="visible"/>
                                      </p:to>
                                    </p:set>
                                  </p:childTnLst>
                                </p:cTn>
                              </p:par>
                              <p:par>
                                <p:cTn id="32" presetID="6" presetClass="emph" presetSubtype="0" accel="100000" autoRev="1" fill="hold" nodeType="withEffect">
                                  <p:stCondLst>
                                    <p:cond delay="250"/>
                                  </p:stCondLst>
                                  <p:childTnLst>
                                    <p:animScale>
                                      <p:cBhvr>
                                        <p:cTn id="33" dur="500" fill="hold"/>
                                        <p:tgtEl>
                                          <p:spTgt spid="5"/>
                                        </p:tgtEl>
                                      </p:cBhvr>
                                      <p:by x="0" y="0"/>
                                    </p:animScale>
                                  </p:childTnLst>
                                </p:cTn>
                              </p:par>
                              <p:par>
                                <p:cTn id="34" presetID="1" presetClass="entr" presetSubtype="0" fill="hold" nodeType="withEffect">
                                  <p:stCondLst>
                                    <p:cond delay="400"/>
                                  </p:stCondLst>
                                  <p:childTnLst>
                                    <p:set>
                                      <p:cBhvr>
                                        <p:cTn id="35" dur="1" fill="hold">
                                          <p:stCondLst>
                                            <p:cond delay="499"/>
                                          </p:stCondLst>
                                        </p:cTn>
                                        <p:tgtEl>
                                          <p:spTgt spid="49"/>
                                        </p:tgtEl>
                                        <p:attrNameLst>
                                          <p:attrName>style.visibility</p:attrName>
                                        </p:attrNameLst>
                                      </p:cBhvr>
                                      <p:to>
                                        <p:strVal val="visible"/>
                                      </p:to>
                                    </p:set>
                                  </p:childTnLst>
                                </p:cTn>
                              </p:par>
                              <p:par>
                                <p:cTn id="36" presetID="6" presetClass="emph" presetSubtype="0" accel="100000" autoRev="1" fill="hold" nodeType="withEffect">
                                  <p:stCondLst>
                                    <p:cond delay="400"/>
                                  </p:stCondLst>
                                  <p:childTnLst>
                                    <p:animScale>
                                      <p:cBhvr>
                                        <p:cTn id="37" dur="500" fill="hold"/>
                                        <p:tgtEl>
                                          <p:spTgt spid="49"/>
                                        </p:tgtEl>
                                      </p:cBhvr>
                                      <p:by x="0" y="0"/>
                                    </p:animScale>
                                  </p:childTnLst>
                                </p:cTn>
                              </p:par>
                              <p:par>
                                <p:cTn id="38" presetID="1" presetClass="entr" presetSubtype="0" fill="hold" nodeType="withEffect">
                                  <p:stCondLst>
                                    <p:cond delay="500"/>
                                  </p:stCondLst>
                                  <p:childTnLst>
                                    <p:set>
                                      <p:cBhvr>
                                        <p:cTn id="39" dur="1" fill="hold">
                                          <p:stCondLst>
                                            <p:cond delay="499"/>
                                          </p:stCondLst>
                                        </p:cTn>
                                        <p:tgtEl>
                                          <p:spTgt spid="32"/>
                                        </p:tgtEl>
                                        <p:attrNameLst>
                                          <p:attrName>style.visibility</p:attrName>
                                        </p:attrNameLst>
                                      </p:cBhvr>
                                      <p:to>
                                        <p:strVal val="visible"/>
                                      </p:to>
                                    </p:set>
                                  </p:childTnLst>
                                </p:cTn>
                              </p:par>
                              <p:par>
                                <p:cTn id="40" presetID="6" presetClass="emph" presetSubtype="0" accel="100000" autoRev="1" fill="hold" nodeType="withEffect">
                                  <p:stCondLst>
                                    <p:cond delay="500"/>
                                  </p:stCondLst>
                                  <p:childTnLst>
                                    <p:animScale>
                                      <p:cBhvr>
                                        <p:cTn id="41" dur="500" fill="hold"/>
                                        <p:tgtEl>
                                          <p:spTgt spid="32"/>
                                        </p:tgtEl>
                                      </p:cBhvr>
                                      <p:by x="0" y="0"/>
                                    </p:animScale>
                                  </p:childTnLst>
                                </p:cTn>
                              </p:par>
                              <p:par>
                                <p:cTn id="42" presetID="10" presetClass="entr" presetSubtype="0" fill="hold" grpId="0" nodeType="withEffect">
                                  <p:stCondLst>
                                    <p:cond delay="90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90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8" grpId="0" animBg="1"/>
      <p:bldP spid="10" grpId="0" animBg="1"/>
      <p:bldP spid="55" grpId="0"/>
      <p:bldP spid="5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77464485-A6B4-415F-86B9-DF986923915D}"/>
              </a:ext>
            </a:extLst>
          </p:cNvPr>
          <p:cNvSpPr txBox="1">
            <a:spLocks/>
          </p:cNvSpPr>
          <p:nvPr/>
        </p:nvSpPr>
        <p:spPr>
          <a:xfrm>
            <a:off x="143068" y="105353"/>
            <a:ext cx="11992947"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Scenario 2:  Cont’d</a:t>
            </a:r>
            <a:endParaRPr kumimoji="0" lang="en-US" sz="3200" b="1"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pic>
        <p:nvPicPr>
          <p:cNvPr id="4" name="Picture 3">
            <a:extLst>
              <a:ext uri="{FF2B5EF4-FFF2-40B4-BE49-F238E27FC236}">
                <a16:creationId xmlns:a16="http://schemas.microsoft.com/office/drawing/2014/main" id="{58FEC785-C14F-4EF1-8025-EC499CEB024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8923" y="1340333"/>
            <a:ext cx="7580451" cy="4230550"/>
          </a:xfrm>
          <a:prstGeom prst="rect">
            <a:avLst/>
          </a:prstGeom>
          <a:noFill/>
          <a:ln>
            <a:noFill/>
          </a:ln>
        </p:spPr>
      </p:pic>
    </p:spTree>
    <p:extLst>
      <p:ext uri="{BB962C8B-B14F-4D97-AF65-F5344CB8AC3E}">
        <p14:creationId xmlns:p14="http://schemas.microsoft.com/office/powerpoint/2010/main" val="312512827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C19E0-EE28-489F-89CD-16E841FA24AD}"/>
              </a:ext>
            </a:extLst>
          </p:cNvPr>
          <p:cNvSpPr>
            <a:spLocks noGrp="1"/>
          </p:cNvSpPr>
          <p:nvPr>
            <p:ph type="title"/>
          </p:nvPr>
        </p:nvSpPr>
        <p:spPr/>
        <p:txBody>
          <a:bodyPr/>
          <a:lstStyle/>
          <a:p>
            <a:r>
              <a:rPr lang="en-US"/>
              <a:t>Reinvest your savings</a:t>
            </a:r>
          </a:p>
        </p:txBody>
      </p:sp>
      <p:grpSp>
        <p:nvGrpSpPr>
          <p:cNvPr id="35" name="Group 34">
            <a:extLst>
              <a:ext uri="{FF2B5EF4-FFF2-40B4-BE49-F238E27FC236}">
                <a16:creationId xmlns:a16="http://schemas.microsoft.com/office/drawing/2014/main" id="{7E02CE71-800C-4C9F-9E18-0F7407D0FDC8}"/>
              </a:ext>
            </a:extLst>
          </p:cNvPr>
          <p:cNvGrpSpPr/>
          <p:nvPr/>
        </p:nvGrpSpPr>
        <p:grpSpPr>
          <a:xfrm>
            <a:off x="588263" y="2603649"/>
            <a:ext cx="2993873" cy="1867883"/>
            <a:chOff x="588263" y="2603649"/>
            <a:chExt cx="2993873" cy="1867883"/>
          </a:xfrm>
        </p:grpSpPr>
        <p:grpSp>
          <p:nvGrpSpPr>
            <p:cNvPr id="8" name="Group 7">
              <a:extLst>
                <a:ext uri="{FF2B5EF4-FFF2-40B4-BE49-F238E27FC236}">
                  <a16:creationId xmlns:a16="http://schemas.microsoft.com/office/drawing/2014/main" id="{4388AE15-C890-4EF7-995A-0DB532280EDB}"/>
                </a:ext>
              </a:extLst>
            </p:cNvPr>
            <p:cNvGrpSpPr/>
            <p:nvPr/>
          </p:nvGrpSpPr>
          <p:grpSpPr>
            <a:xfrm>
              <a:off x="588264" y="3388949"/>
              <a:ext cx="2993872" cy="1082583"/>
              <a:chOff x="625761" y="4634901"/>
              <a:chExt cx="3053905" cy="1104291"/>
            </a:xfrm>
          </p:grpSpPr>
          <p:sp>
            <p:nvSpPr>
              <p:cNvPr id="10" name="TextBox 9">
                <a:extLst>
                  <a:ext uri="{FF2B5EF4-FFF2-40B4-BE49-F238E27FC236}">
                    <a16:creationId xmlns:a16="http://schemas.microsoft.com/office/drawing/2014/main" id="{7CF7282B-5319-4592-9871-BFAD3DCFC30A}"/>
                  </a:ext>
                </a:extLst>
              </p:cNvPr>
              <p:cNvSpPr txBox="1"/>
              <p:nvPr/>
            </p:nvSpPr>
            <p:spPr>
              <a:xfrm>
                <a:off x="625761" y="5058408"/>
                <a:ext cx="3053905" cy="680784"/>
              </a:xfrm>
              <a:prstGeom prst="rect">
                <a:avLst/>
              </a:prstGeom>
              <a:noFill/>
            </p:spPr>
            <p:txBody>
              <a:bodyPr wrap="square" lIns="0" tIns="91427" rIns="146284" bIns="91427" rtlCol="0">
                <a:spAutoFit/>
              </a:bodyPr>
              <a:lstStyle/>
              <a:p>
                <a:pPr defTabSz="932384">
                  <a:spcBef>
                    <a:spcPts val="600"/>
                  </a:spcBef>
                  <a:defRPr/>
                </a:pPr>
                <a:r>
                  <a:rPr lang="en-US" sz="1568" kern="0">
                    <a:solidFill>
                      <a:srgbClr val="1A1A1A"/>
                    </a:solidFill>
                    <a:ea typeface="Segoe UI" charset="0"/>
                    <a:cs typeface="Segoe UI" charset="0"/>
                  </a:rPr>
                  <a:t>Reinvest the money saved on migrating more workloads</a:t>
                </a:r>
              </a:p>
            </p:txBody>
          </p:sp>
          <p:sp>
            <p:nvSpPr>
              <p:cNvPr id="11" name="Rectangle 10">
                <a:extLst>
                  <a:ext uri="{FF2B5EF4-FFF2-40B4-BE49-F238E27FC236}">
                    <a16:creationId xmlns:a16="http://schemas.microsoft.com/office/drawing/2014/main" id="{7677C807-F068-4501-B382-1061D8137AF4}"/>
                  </a:ext>
                </a:extLst>
              </p:cNvPr>
              <p:cNvSpPr/>
              <p:nvPr/>
            </p:nvSpPr>
            <p:spPr bwMode="auto">
              <a:xfrm>
                <a:off x="625761" y="4634901"/>
                <a:ext cx="2390805" cy="3822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3428" rIns="179285" bIns="143428" numCol="1" spcCol="0" rtlCol="0" fromWordArt="0" anchor="ctr" anchorCtr="0" forceAA="0" compatLnSpc="1">
                <a:prstTxWarp prst="textNoShape">
                  <a:avLst/>
                </a:prstTxWarp>
                <a:noAutofit/>
              </a:bodyPr>
              <a:lstStyle/>
              <a:p>
                <a:pPr defTabSz="932384">
                  <a:defRPr/>
                </a:pPr>
                <a:r>
                  <a:rPr lang="en-US" sz="2353" kern="0">
                    <a:solidFill>
                      <a:srgbClr val="0078D4"/>
                    </a:solidFill>
                    <a:latin typeface="Segoe UI Semibold" panose="020B0702040204020203" pitchFamily="34" charset="0"/>
                    <a:ea typeface="Segoe UI" charset="0"/>
                    <a:cs typeface="Segoe UI Semibold" panose="020B0702040204020203" pitchFamily="34" charset="0"/>
                  </a:rPr>
                  <a:t>Migrate</a:t>
                </a:r>
              </a:p>
            </p:txBody>
          </p:sp>
        </p:grpSp>
        <p:pic>
          <p:nvPicPr>
            <p:cNvPr id="26" name="Picture 25">
              <a:extLst>
                <a:ext uri="{FF2B5EF4-FFF2-40B4-BE49-F238E27FC236}">
                  <a16:creationId xmlns:a16="http://schemas.microsoft.com/office/drawing/2014/main" id="{B5DFF197-72ED-49CA-B1A3-6095F1180EF5}"/>
                </a:ext>
              </a:extLst>
            </p:cNvPr>
            <p:cNvPicPr>
              <a:picLocks noChangeAspect="1"/>
            </p:cNvPicPr>
            <p:nvPr/>
          </p:nvPicPr>
          <p:blipFill>
            <a:blip r:embed="rId2"/>
            <a:stretch>
              <a:fillRect/>
            </a:stretch>
          </p:blipFill>
          <p:spPr>
            <a:xfrm>
              <a:off x="588263" y="2603649"/>
              <a:ext cx="594360" cy="594360"/>
            </a:xfrm>
            <a:prstGeom prst="rect">
              <a:avLst/>
            </a:prstGeom>
          </p:spPr>
        </p:pic>
      </p:grpSp>
      <p:grpSp>
        <p:nvGrpSpPr>
          <p:cNvPr id="36" name="Group 35">
            <a:extLst>
              <a:ext uri="{FF2B5EF4-FFF2-40B4-BE49-F238E27FC236}">
                <a16:creationId xmlns:a16="http://schemas.microsoft.com/office/drawing/2014/main" id="{25881BD7-AB63-4931-8A69-CE122FE2F1A9}"/>
              </a:ext>
            </a:extLst>
          </p:cNvPr>
          <p:cNvGrpSpPr/>
          <p:nvPr/>
        </p:nvGrpSpPr>
        <p:grpSpPr>
          <a:xfrm>
            <a:off x="4299924" y="2603649"/>
            <a:ext cx="3664261" cy="1867882"/>
            <a:chOff x="4299924" y="2603649"/>
            <a:chExt cx="3664261" cy="1867882"/>
          </a:xfrm>
        </p:grpSpPr>
        <p:grpSp>
          <p:nvGrpSpPr>
            <p:cNvPr id="13" name="Group 12">
              <a:extLst>
                <a:ext uri="{FF2B5EF4-FFF2-40B4-BE49-F238E27FC236}">
                  <a16:creationId xmlns:a16="http://schemas.microsoft.com/office/drawing/2014/main" id="{DE4C849E-3893-4B26-A1E1-083379711C84}"/>
                </a:ext>
              </a:extLst>
            </p:cNvPr>
            <p:cNvGrpSpPr/>
            <p:nvPr/>
          </p:nvGrpSpPr>
          <p:grpSpPr>
            <a:xfrm>
              <a:off x="4299924" y="3388949"/>
              <a:ext cx="3664261" cy="1082582"/>
              <a:chOff x="4503737" y="4640608"/>
              <a:chExt cx="3737737" cy="1104290"/>
            </a:xfrm>
          </p:grpSpPr>
          <p:sp>
            <p:nvSpPr>
              <p:cNvPr id="15" name="TextBox 14">
                <a:extLst>
                  <a:ext uri="{FF2B5EF4-FFF2-40B4-BE49-F238E27FC236}">
                    <a16:creationId xmlns:a16="http://schemas.microsoft.com/office/drawing/2014/main" id="{81E8D0BD-16C1-469C-837D-452472866EFA}"/>
                  </a:ext>
                </a:extLst>
              </p:cNvPr>
              <p:cNvSpPr txBox="1"/>
              <p:nvPr/>
            </p:nvSpPr>
            <p:spPr>
              <a:xfrm>
                <a:off x="4503738" y="5064114"/>
                <a:ext cx="2838561" cy="680784"/>
              </a:xfrm>
              <a:prstGeom prst="rect">
                <a:avLst/>
              </a:prstGeom>
              <a:noFill/>
            </p:spPr>
            <p:txBody>
              <a:bodyPr wrap="square" lIns="0" tIns="91427" rIns="146284" bIns="91427" rtlCol="0">
                <a:spAutoFit/>
              </a:bodyPr>
              <a:lstStyle/>
              <a:p>
                <a:pPr marL="0" marR="0" lvl="0" indent="0" defTabSz="932384" eaLnBrk="1" fontAlgn="auto" latinLnBrk="0" hangingPunct="1">
                  <a:lnSpc>
                    <a:spcPct val="100000"/>
                  </a:lnSpc>
                  <a:spcBef>
                    <a:spcPts val="600"/>
                  </a:spcBef>
                  <a:spcAft>
                    <a:spcPts val="0"/>
                  </a:spcAft>
                  <a:buClrTx/>
                  <a:buSzTx/>
                  <a:buFontTx/>
                  <a:buNone/>
                  <a:tabLst/>
                  <a:defRPr/>
                </a:pPr>
                <a:r>
                  <a:rPr kumimoji="0" lang="en-US" sz="1568" b="0" i="0" u="none" strike="noStrike" kern="0" cap="none" spc="0" normalizeH="0" baseline="0" noProof="0">
                    <a:ln>
                      <a:noFill/>
                    </a:ln>
                    <a:solidFill>
                      <a:srgbClr val="1A1A1A"/>
                    </a:solidFill>
                    <a:effectLst/>
                    <a:uLnTx/>
                    <a:uFillTx/>
                    <a:ea typeface="Segoe UI" charset="0"/>
                    <a:cs typeface="Segoe UI" charset="0"/>
                  </a:rPr>
                  <a:t>Reinvest the money saved on modernizing workloads</a:t>
                </a:r>
              </a:p>
            </p:txBody>
          </p:sp>
          <p:sp>
            <p:nvSpPr>
              <p:cNvPr id="16" name="Rectangle 15">
                <a:extLst>
                  <a:ext uri="{FF2B5EF4-FFF2-40B4-BE49-F238E27FC236}">
                    <a16:creationId xmlns:a16="http://schemas.microsoft.com/office/drawing/2014/main" id="{D2DD52BD-4B21-482C-897A-4767E3E63EA8}"/>
                  </a:ext>
                </a:extLst>
              </p:cNvPr>
              <p:cNvSpPr/>
              <p:nvPr/>
            </p:nvSpPr>
            <p:spPr bwMode="auto">
              <a:xfrm>
                <a:off x="4503737" y="4640608"/>
                <a:ext cx="3737737" cy="376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3428" rIns="179285" bIns="143428" numCol="1" spcCol="0" rtlCol="0" fromWordArt="0" anchor="ctr"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solidFill>
                      <a:srgbClr val="0078D4"/>
                    </a:solidFill>
                    <a:effectLst/>
                    <a:uLnTx/>
                    <a:uFillTx/>
                    <a:latin typeface="Segoe UI Semibold" panose="020B0702040204020203" pitchFamily="34" charset="0"/>
                    <a:ea typeface="Segoe UI" charset="0"/>
                    <a:cs typeface="Segoe UI Semibold" panose="020B0702040204020203" pitchFamily="34" charset="0"/>
                  </a:rPr>
                  <a:t>Modernize</a:t>
                </a:r>
              </a:p>
            </p:txBody>
          </p:sp>
        </p:grpSp>
        <p:pic>
          <p:nvPicPr>
            <p:cNvPr id="27" name="Picture 26">
              <a:extLst>
                <a:ext uri="{FF2B5EF4-FFF2-40B4-BE49-F238E27FC236}">
                  <a16:creationId xmlns:a16="http://schemas.microsoft.com/office/drawing/2014/main" id="{AFA76732-2801-4901-90B2-9A0B8A5F8F1D}"/>
                </a:ext>
              </a:extLst>
            </p:cNvPr>
            <p:cNvPicPr>
              <a:picLocks noChangeAspect="1"/>
            </p:cNvPicPr>
            <p:nvPr/>
          </p:nvPicPr>
          <p:blipFill>
            <a:blip r:embed="rId3"/>
            <a:stretch>
              <a:fillRect/>
            </a:stretch>
          </p:blipFill>
          <p:spPr>
            <a:xfrm>
              <a:off x="4338999" y="2603649"/>
              <a:ext cx="594360" cy="594360"/>
            </a:xfrm>
            <a:prstGeom prst="rect">
              <a:avLst/>
            </a:prstGeom>
          </p:spPr>
        </p:pic>
      </p:grpSp>
      <p:grpSp>
        <p:nvGrpSpPr>
          <p:cNvPr id="37" name="Group 36">
            <a:extLst>
              <a:ext uri="{FF2B5EF4-FFF2-40B4-BE49-F238E27FC236}">
                <a16:creationId xmlns:a16="http://schemas.microsoft.com/office/drawing/2014/main" id="{F1005FC4-D792-46DE-BE15-AAFE3DB13E16}"/>
              </a:ext>
            </a:extLst>
          </p:cNvPr>
          <p:cNvGrpSpPr/>
          <p:nvPr/>
        </p:nvGrpSpPr>
        <p:grpSpPr>
          <a:xfrm>
            <a:off x="8216949" y="2619234"/>
            <a:ext cx="3207255" cy="1852297"/>
            <a:chOff x="8216949" y="2619234"/>
            <a:chExt cx="3207255" cy="1852297"/>
          </a:xfrm>
        </p:grpSpPr>
        <p:grpSp>
          <p:nvGrpSpPr>
            <p:cNvPr id="18" name="Group 17">
              <a:extLst>
                <a:ext uri="{FF2B5EF4-FFF2-40B4-BE49-F238E27FC236}">
                  <a16:creationId xmlns:a16="http://schemas.microsoft.com/office/drawing/2014/main" id="{EECDB31B-1C79-42F6-86B4-09A1CE47ABA4}"/>
                </a:ext>
              </a:extLst>
            </p:cNvPr>
            <p:cNvGrpSpPr/>
            <p:nvPr/>
          </p:nvGrpSpPr>
          <p:grpSpPr>
            <a:xfrm>
              <a:off x="8216949" y="3388949"/>
              <a:ext cx="3207255" cy="1082582"/>
              <a:chOff x="8381715" y="4640608"/>
              <a:chExt cx="3271567" cy="1104290"/>
            </a:xfrm>
          </p:grpSpPr>
          <p:sp>
            <p:nvSpPr>
              <p:cNvPr id="23" name="TextBox 22">
                <a:extLst>
                  <a:ext uri="{FF2B5EF4-FFF2-40B4-BE49-F238E27FC236}">
                    <a16:creationId xmlns:a16="http://schemas.microsoft.com/office/drawing/2014/main" id="{E4127B8C-C6E2-42D4-8191-5532F74353A3}"/>
                  </a:ext>
                </a:extLst>
              </p:cNvPr>
              <p:cNvSpPr txBox="1"/>
              <p:nvPr/>
            </p:nvSpPr>
            <p:spPr>
              <a:xfrm>
                <a:off x="8381715" y="5064114"/>
                <a:ext cx="3271567" cy="680784"/>
              </a:xfrm>
              <a:prstGeom prst="rect">
                <a:avLst/>
              </a:prstGeom>
              <a:noFill/>
            </p:spPr>
            <p:txBody>
              <a:bodyPr wrap="square" lIns="0" tIns="91427" rIns="146284" bIns="91427" rtlCol="0">
                <a:spAutoFit/>
              </a:bodyPr>
              <a:lstStyle/>
              <a:p>
                <a:pPr marL="0" marR="0" lvl="0" indent="0" defTabSz="932384" eaLnBrk="1" fontAlgn="auto" latinLnBrk="0" hangingPunct="1">
                  <a:lnSpc>
                    <a:spcPct val="100000"/>
                  </a:lnSpc>
                  <a:spcBef>
                    <a:spcPts val="600"/>
                  </a:spcBef>
                  <a:spcAft>
                    <a:spcPts val="0"/>
                  </a:spcAft>
                  <a:buClrTx/>
                  <a:buSzTx/>
                  <a:buFontTx/>
                  <a:buNone/>
                  <a:tabLst/>
                  <a:defRPr/>
                </a:pPr>
                <a:r>
                  <a:rPr kumimoji="0" lang="en-US" sz="1568" b="0" i="0" u="none" strike="noStrike" kern="0" cap="none" spc="0" normalizeH="0" baseline="0" noProof="0">
                    <a:ln>
                      <a:noFill/>
                    </a:ln>
                    <a:solidFill>
                      <a:srgbClr val="1A1A1A"/>
                    </a:solidFill>
                    <a:effectLst/>
                    <a:uLnTx/>
                    <a:uFillTx/>
                    <a:ea typeface="Segoe UI" charset="0"/>
                    <a:cs typeface="Segoe UI" charset="0"/>
                  </a:rPr>
                  <a:t>Reinvest the money saved on adding security and management</a:t>
                </a:r>
              </a:p>
            </p:txBody>
          </p:sp>
          <p:sp>
            <p:nvSpPr>
              <p:cNvPr id="24" name="Rectangle 23">
                <a:extLst>
                  <a:ext uri="{FF2B5EF4-FFF2-40B4-BE49-F238E27FC236}">
                    <a16:creationId xmlns:a16="http://schemas.microsoft.com/office/drawing/2014/main" id="{10AF1B37-83DE-4632-BC12-68574D1BB1CC}"/>
                  </a:ext>
                </a:extLst>
              </p:cNvPr>
              <p:cNvSpPr/>
              <p:nvPr/>
            </p:nvSpPr>
            <p:spPr bwMode="auto">
              <a:xfrm>
                <a:off x="8381715" y="4640608"/>
                <a:ext cx="3271567" cy="376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3428" rIns="179285" bIns="143428" numCol="1" spcCol="0" rtlCol="0" fromWordArt="0" anchor="ctr" anchorCtr="0" forceAA="0" compatLnSpc="1">
                <a:prstTxWarp prst="textNoShape">
                  <a:avLst/>
                </a:prstTxWarp>
                <a:noAutofit/>
              </a:bodyPr>
              <a:lstStyle/>
              <a:p>
                <a:pPr marL="0" marR="0" lvl="0" indent="0" defTabSz="932384"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solidFill>
                      <a:srgbClr val="0078D4"/>
                    </a:solidFill>
                    <a:effectLst/>
                    <a:uLnTx/>
                    <a:uFillTx/>
                    <a:latin typeface="Segoe UI Semibold" panose="020B0702040204020203" pitchFamily="34" charset="0"/>
                    <a:ea typeface="Segoe UI" charset="0"/>
                    <a:cs typeface="Segoe UI Semibold" panose="020B0702040204020203" pitchFamily="34" charset="0"/>
                  </a:rPr>
                  <a:t>Secure and manage</a:t>
                </a:r>
              </a:p>
            </p:txBody>
          </p:sp>
        </p:grpSp>
        <p:pic>
          <p:nvPicPr>
            <p:cNvPr id="28" name="Picture 27">
              <a:extLst>
                <a:ext uri="{FF2B5EF4-FFF2-40B4-BE49-F238E27FC236}">
                  <a16:creationId xmlns:a16="http://schemas.microsoft.com/office/drawing/2014/main" id="{4399514C-6457-4479-88A2-538BF4EA88B2}"/>
                </a:ext>
              </a:extLst>
            </p:cNvPr>
            <p:cNvPicPr>
              <a:picLocks noChangeAspect="1"/>
            </p:cNvPicPr>
            <p:nvPr/>
          </p:nvPicPr>
          <p:blipFill>
            <a:blip r:embed="rId4"/>
            <a:stretch>
              <a:fillRect/>
            </a:stretch>
          </p:blipFill>
          <p:spPr>
            <a:xfrm>
              <a:off x="8216949" y="2619234"/>
              <a:ext cx="455645" cy="768670"/>
            </a:xfrm>
            <a:prstGeom prst="rect">
              <a:avLst/>
            </a:prstGeom>
          </p:spPr>
        </p:pic>
      </p:grpSp>
    </p:spTree>
    <p:extLst>
      <p:ext uri="{BB962C8B-B14F-4D97-AF65-F5344CB8AC3E}">
        <p14:creationId xmlns:p14="http://schemas.microsoft.com/office/powerpoint/2010/main" val="1550839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1+#ppt_w/2"/>
                                          </p:val>
                                        </p:tav>
                                        <p:tav tm="100000">
                                          <p:val>
                                            <p:strVal val="#ppt_x"/>
                                          </p:val>
                                        </p:tav>
                                      </p:tavLst>
                                    </p:anim>
                                    <p:anim calcmode="lin" valueType="num">
                                      <p:cBhvr additive="base">
                                        <p:cTn id="12" dur="500" fill="hold"/>
                                        <p:tgtEl>
                                          <p:spTgt spid="3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1+#ppt_w/2"/>
                                          </p:val>
                                        </p:tav>
                                        <p:tav tm="100000">
                                          <p:val>
                                            <p:strVal val="#ppt_x"/>
                                          </p:val>
                                        </p:tav>
                                      </p:tavLst>
                                    </p:anim>
                                    <p:anim calcmode="lin" valueType="num">
                                      <p:cBhvr additive="base">
                                        <p:cTn id="16"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5235-D7AE-4ED2-BFD8-508B2DFA2B10}"/>
              </a:ext>
            </a:extLst>
          </p:cNvPr>
          <p:cNvSpPr>
            <a:spLocks noGrp="1"/>
          </p:cNvSpPr>
          <p:nvPr>
            <p:ph type="title"/>
          </p:nvPr>
        </p:nvSpPr>
        <p:spPr>
          <a:xfrm>
            <a:off x="588263" y="457200"/>
            <a:ext cx="11018520" cy="1107996"/>
          </a:xfrm>
        </p:spPr>
        <p:txBody>
          <a:bodyPr/>
          <a:lstStyle/>
          <a:p>
            <a:r>
              <a:rPr lang="en-US">
                <a:solidFill>
                  <a:schemeClr val="accent1"/>
                </a:solidFill>
              </a:rPr>
              <a:t>Get started </a:t>
            </a:r>
            <a:r>
              <a:rPr lang="en-US"/>
              <a:t>today!</a:t>
            </a:r>
            <a:br>
              <a:rPr lang="en-US"/>
            </a:br>
            <a:endParaRPr lang="en-US"/>
          </a:p>
        </p:txBody>
      </p:sp>
      <p:grpSp>
        <p:nvGrpSpPr>
          <p:cNvPr id="3" name="Group 2">
            <a:extLst>
              <a:ext uri="{FF2B5EF4-FFF2-40B4-BE49-F238E27FC236}">
                <a16:creationId xmlns:a16="http://schemas.microsoft.com/office/drawing/2014/main" id="{73B53DAA-54A1-4DFC-A7AA-23C83FA50F54}"/>
              </a:ext>
            </a:extLst>
          </p:cNvPr>
          <p:cNvGrpSpPr/>
          <p:nvPr/>
        </p:nvGrpSpPr>
        <p:grpSpPr>
          <a:xfrm>
            <a:off x="588264" y="1487722"/>
            <a:ext cx="4429357" cy="893156"/>
            <a:chOff x="600059" y="2094462"/>
            <a:chExt cx="4518175" cy="911066"/>
          </a:xfrm>
        </p:grpSpPr>
        <p:sp>
          <p:nvSpPr>
            <p:cNvPr id="4" name="TextBox 3">
              <a:extLst>
                <a:ext uri="{FF2B5EF4-FFF2-40B4-BE49-F238E27FC236}">
                  <a16:creationId xmlns:a16="http://schemas.microsoft.com/office/drawing/2014/main" id="{94BB7236-9AF3-4596-9FB3-FB44D654B629}"/>
                </a:ext>
              </a:extLst>
            </p:cNvPr>
            <p:cNvSpPr txBox="1"/>
            <p:nvPr/>
          </p:nvSpPr>
          <p:spPr>
            <a:xfrm>
              <a:off x="1018358" y="2094462"/>
              <a:ext cx="4099876" cy="911066"/>
            </a:xfrm>
            <a:prstGeom prst="rect">
              <a:avLst/>
            </a:prstGeom>
            <a:noFill/>
          </p:spPr>
          <p:txBody>
            <a:bodyPr wrap="square" lIns="0" tIns="143428" rIns="179285" bIns="143428" rtlCol="0">
              <a:spAutoFit/>
            </a:bodyPr>
            <a:lstStyle/>
            <a:p>
              <a:pPr defTabSz="914367">
                <a:spcAft>
                  <a:spcPts val="588"/>
                </a:spcAft>
              </a:pPr>
              <a:r>
                <a:rPr lang="en-US" sz="1961">
                  <a:solidFill>
                    <a:srgbClr val="0D0D0D"/>
                  </a:solidFill>
                  <a:latin typeface="Segoe UI Semibold"/>
                </a:rPr>
                <a:t>Manage your EA costs with Azure Cost Management preview</a:t>
              </a:r>
            </a:p>
          </p:txBody>
        </p:sp>
        <p:sp>
          <p:nvSpPr>
            <p:cNvPr id="5" name="TextBox 4">
              <a:extLst>
                <a:ext uri="{FF2B5EF4-FFF2-40B4-BE49-F238E27FC236}">
                  <a16:creationId xmlns:a16="http://schemas.microsoft.com/office/drawing/2014/main" id="{40DF903C-97DD-45FC-B672-E5EADF6C1E8E}"/>
                </a:ext>
              </a:extLst>
            </p:cNvPr>
            <p:cNvSpPr txBox="1"/>
            <p:nvPr/>
          </p:nvSpPr>
          <p:spPr>
            <a:xfrm>
              <a:off x="600059" y="2236787"/>
              <a:ext cx="418299" cy="553998"/>
            </a:xfrm>
            <a:prstGeom prst="rect">
              <a:avLst/>
            </a:prstGeom>
            <a:noFill/>
          </p:spPr>
          <p:txBody>
            <a:bodyPr wrap="square" lIns="0" tIns="0" rIns="0" bIns="0" rtlCol="0">
              <a:spAutoFit/>
            </a:bodyPr>
            <a:lstStyle/>
            <a:p>
              <a:pPr defTabSz="914367"/>
              <a:r>
                <a:rPr lang="en-US" sz="3529">
                  <a:solidFill>
                    <a:srgbClr val="0078D4"/>
                  </a:solidFill>
                  <a:latin typeface="Segoe UI Semibold"/>
                </a:rPr>
                <a:t>1</a:t>
              </a:r>
            </a:p>
          </p:txBody>
        </p:sp>
      </p:grpSp>
      <p:grpSp>
        <p:nvGrpSpPr>
          <p:cNvPr id="6" name="Group 5">
            <a:extLst>
              <a:ext uri="{FF2B5EF4-FFF2-40B4-BE49-F238E27FC236}">
                <a16:creationId xmlns:a16="http://schemas.microsoft.com/office/drawing/2014/main" id="{1A69104A-EBC2-4252-BF41-81F1803DDB1C}"/>
              </a:ext>
            </a:extLst>
          </p:cNvPr>
          <p:cNvGrpSpPr/>
          <p:nvPr/>
        </p:nvGrpSpPr>
        <p:grpSpPr>
          <a:xfrm>
            <a:off x="588264" y="2712956"/>
            <a:ext cx="4429357" cy="893156"/>
            <a:chOff x="4417452" y="2144780"/>
            <a:chExt cx="4518175" cy="911065"/>
          </a:xfrm>
        </p:grpSpPr>
        <p:sp>
          <p:nvSpPr>
            <p:cNvPr id="7" name="TextBox 6">
              <a:extLst>
                <a:ext uri="{FF2B5EF4-FFF2-40B4-BE49-F238E27FC236}">
                  <a16:creationId xmlns:a16="http://schemas.microsoft.com/office/drawing/2014/main" id="{3C180F4F-A44E-4735-A2D2-9F36178D3983}"/>
                </a:ext>
              </a:extLst>
            </p:cNvPr>
            <p:cNvSpPr txBox="1"/>
            <p:nvPr/>
          </p:nvSpPr>
          <p:spPr>
            <a:xfrm>
              <a:off x="4835751" y="2144780"/>
              <a:ext cx="4099876" cy="911065"/>
            </a:xfrm>
            <a:prstGeom prst="rect">
              <a:avLst/>
            </a:prstGeom>
            <a:noFill/>
          </p:spPr>
          <p:txBody>
            <a:bodyPr wrap="square" lIns="0" tIns="143428" rIns="179285" bIns="143428" rtlCol="0">
              <a:spAutoFit/>
            </a:bodyPr>
            <a:lstStyle/>
            <a:p>
              <a:pPr defTabSz="914367">
                <a:spcAft>
                  <a:spcPts val="588"/>
                </a:spcAft>
              </a:pPr>
              <a:r>
                <a:rPr lang="en-US" sz="1961">
                  <a:solidFill>
                    <a:srgbClr val="0D0D0D"/>
                  </a:solidFill>
                  <a:latin typeface="Segoe UI Semibold"/>
                </a:rPr>
                <a:t>Use Azure Reserved Instances and Hybrid Use Benefits to save</a:t>
              </a:r>
            </a:p>
          </p:txBody>
        </p:sp>
        <p:sp>
          <p:nvSpPr>
            <p:cNvPr id="8" name="TextBox 7">
              <a:extLst>
                <a:ext uri="{FF2B5EF4-FFF2-40B4-BE49-F238E27FC236}">
                  <a16:creationId xmlns:a16="http://schemas.microsoft.com/office/drawing/2014/main" id="{B1069134-3BB0-4269-910B-6E34DEC4D46B}"/>
                </a:ext>
              </a:extLst>
            </p:cNvPr>
            <p:cNvSpPr txBox="1"/>
            <p:nvPr/>
          </p:nvSpPr>
          <p:spPr>
            <a:xfrm>
              <a:off x="4417452" y="2242808"/>
              <a:ext cx="418299" cy="553998"/>
            </a:xfrm>
            <a:prstGeom prst="rect">
              <a:avLst/>
            </a:prstGeom>
            <a:noFill/>
          </p:spPr>
          <p:txBody>
            <a:bodyPr wrap="square" lIns="0" tIns="0" rIns="0" bIns="0" rtlCol="0">
              <a:spAutoFit/>
            </a:bodyPr>
            <a:lstStyle/>
            <a:p>
              <a:pPr defTabSz="914367"/>
              <a:r>
                <a:rPr lang="en-US" sz="3529">
                  <a:solidFill>
                    <a:srgbClr val="0078D4"/>
                  </a:solidFill>
                  <a:latin typeface="Segoe UI Semibold"/>
                </a:rPr>
                <a:t>2</a:t>
              </a:r>
            </a:p>
          </p:txBody>
        </p:sp>
      </p:grpSp>
      <p:grpSp>
        <p:nvGrpSpPr>
          <p:cNvPr id="9" name="Group 8">
            <a:extLst>
              <a:ext uri="{FF2B5EF4-FFF2-40B4-BE49-F238E27FC236}">
                <a16:creationId xmlns:a16="http://schemas.microsoft.com/office/drawing/2014/main" id="{BE2F9635-7BEC-4AD0-A5EE-3773914BD6C6}"/>
              </a:ext>
            </a:extLst>
          </p:cNvPr>
          <p:cNvGrpSpPr/>
          <p:nvPr/>
        </p:nvGrpSpPr>
        <p:grpSpPr>
          <a:xfrm>
            <a:off x="588264" y="3879607"/>
            <a:ext cx="4839433" cy="893156"/>
            <a:chOff x="8359056" y="2115981"/>
            <a:chExt cx="4936474" cy="911065"/>
          </a:xfrm>
        </p:grpSpPr>
        <p:sp>
          <p:nvSpPr>
            <p:cNvPr id="10" name="TextBox 9">
              <a:extLst>
                <a:ext uri="{FF2B5EF4-FFF2-40B4-BE49-F238E27FC236}">
                  <a16:creationId xmlns:a16="http://schemas.microsoft.com/office/drawing/2014/main" id="{CC82AB24-A271-4D49-AF6E-24E6C69697AE}"/>
                </a:ext>
              </a:extLst>
            </p:cNvPr>
            <p:cNvSpPr txBox="1"/>
            <p:nvPr/>
          </p:nvSpPr>
          <p:spPr>
            <a:xfrm>
              <a:off x="8777355" y="2115981"/>
              <a:ext cx="4518175" cy="911065"/>
            </a:xfrm>
            <a:prstGeom prst="rect">
              <a:avLst/>
            </a:prstGeom>
            <a:noFill/>
          </p:spPr>
          <p:txBody>
            <a:bodyPr wrap="square" lIns="0" tIns="143428" rIns="179285" bIns="143428" rtlCol="0">
              <a:spAutoFit/>
            </a:bodyPr>
            <a:lstStyle/>
            <a:p>
              <a:pPr defTabSz="914367">
                <a:spcAft>
                  <a:spcPts val="588"/>
                </a:spcAft>
              </a:pPr>
              <a:r>
                <a:rPr lang="en-US" sz="1961">
                  <a:solidFill>
                    <a:srgbClr val="0D0D0D"/>
                  </a:solidFill>
                  <a:latin typeface="Segoe UI Semibold"/>
                </a:rPr>
                <a:t>Reinvest your savings to get even more business value out of Azure</a:t>
              </a:r>
            </a:p>
          </p:txBody>
        </p:sp>
        <p:sp>
          <p:nvSpPr>
            <p:cNvPr id="11" name="TextBox 10">
              <a:extLst>
                <a:ext uri="{FF2B5EF4-FFF2-40B4-BE49-F238E27FC236}">
                  <a16:creationId xmlns:a16="http://schemas.microsoft.com/office/drawing/2014/main" id="{8DA03225-47BD-49C7-BB35-5469848693D0}"/>
                </a:ext>
              </a:extLst>
            </p:cNvPr>
            <p:cNvSpPr txBox="1"/>
            <p:nvPr/>
          </p:nvSpPr>
          <p:spPr>
            <a:xfrm>
              <a:off x="8359056" y="2236787"/>
              <a:ext cx="418299" cy="553998"/>
            </a:xfrm>
            <a:prstGeom prst="rect">
              <a:avLst/>
            </a:prstGeom>
            <a:noFill/>
          </p:spPr>
          <p:txBody>
            <a:bodyPr wrap="square" lIns="0" tIns="0" rIns="0" bIns="0" rtlCol="0">
              <a:spAutoFit/>
            </a:bodyPr>
            <a:lstStyle/>
            <a:p>
              <a:pPr defTabSz="914367"/>
              <a:r>
                <a:rPr lang="en-US" sz="3529">
                  <a:solidFill>
                    <a:srgbClr val="0078D4"/>
                  </a:solidFill>
                  <a:latin typeface="Segoe UI Semibold"/>
                </a:rPr>
                <a:t>3</a:t>
              </a:r>
            </a:p>
          </p:txBody>
        </p:sp>
      </p:grpSp>
      <p:pic>
        <p:nvPicPr>
          <p:cNvPr id="12" name="Picture 11">
            <a:extLst>
              <a:ext uri="{FF2B5EF4-FFF2-40B4-BE49-F238E27FC236}">
                <a16:creationId xmlns:a16="http://schemas.microsoft.com/office/drawing/2014/main" id="{9A4B6103-9841-4462-A0A0-A63434A8F836}"/>
              </a:ext>
            </a:extLst>
          </p:cNvPr>
          <p:cNvPicPr>
            <a:picLocks noChangeAspect="1"/>
          </p:cNvPicPr>
          <p:nvPr/>
        </p:nvPicPr>
        <p:blipFill rotWithShape="1">
          <a:blip r:embed="rId2"/>
          <a:srcRect l="9653" t="13059" b="5891"/>
          <a:stretch/>
        </p:blipFill>
        <p:spPr>
          <a:xfrm>
            <a:off x="5970007" y="584857"/>
            <a:ext cx="5633729" cy="5683250"/>
          </a:xfrm>
          <a:prstGeom prst="rect">
            <a:avLst/>
          </a:prstGeom>
          <a:blipFill>
            <a:blip r:embed="rId3"/>
            <a:stretch>
              <a:fillRect/>
            </a:stretch>
          </a:blipFill>
          <a:ln w="9525" cap="flat">
            <a:noFill/>
            <a:prstDash val="solid"/>
            <a:miter/>
          </a:ln>
          <a:effectLst>
            <a:outerShdw blurRad="254000" sx="102000" sy="102000" algn="tl" rotWithShape="0">
              <a:prstClr val="black">
                <a:alpha val="20000"/>
              </a:prstClr>
            </a:outerShdw>
          </a:effectLst>
        </p:spPr>
      </p:pic>
      <p:sp>
        <p:nvSpPr>
          <p:cNvPr id="13" name="Rectangle 12">
            <a:extLst>
              <a:ext uri="{FF2B5EF4-FFF2-40B4-BE49-F238E27FC236}">
                <a16:creationId xmlns:a16="http://schemas.microsoft.com/office/drawing/2014/main" id="{B9ABD5F8-2DD7-4458-A13E-48DE824E750B}"/>
              </a:ext>
            </a:extLst>
          </p:cNvPr>
          <p:cNvSpPr/>
          <p:nvPr/>
        </p:nvSpPr>
        <p:spPr bwMode="auto">
          <a:xfrm>
            <a:off x="5970007" y="585788"/>
            <a:ext cx="5639381" cy="5683250"/>
          </a:xfrm>
          <a:prstGeom prst="rect">
            <a:avLst/>
          </a:prstGeom>
          <a:solidFill>
            <a:schemeClr val="accent2">
              <a:alpha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a:gradFill>
                <a:gsLst>
                  <a:gs pos="40075">
                    <a:srgbClr val="FFFFFF"/>
                  </a:gs>
                  <a:gs pos="30000">
                    <a:srgbClr val="FFFFFF"/>
                  </a:gs>
                </a:gsLst>
                <a:lin ang="5400000" scaled="0"/>
              </a:gradFill>
              <a:latin typeface="Segoe UI"/>
            </a:endParaRPr>
          </a:p>
        </p:txBody>
      </p:sp>
    </p:spTree>
    <p:extLst>
      <p:ext uri="{BB962C8B-B14F-4D97-AF65-F5344CB8AC3E}">
        <p14:creationId xmlns:p14="http://schemas.microsoft.com/office/powerpoint/2010/main" val="710182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accel="100000" autoRev="1" fill="hold" nodeType="withEffect">
                                  <p:stCondLst>
                                    <p:cond delay="0"/>
                                  </p:stCondLst>
                                  <p:childTnLst>
                                    <p:animMotion origin="layout" path="M 2.08333E-6 -4.44444E-6 L -0.04714 -4.44444E-6 " pathEditMode="relative" rAng="0" ptsTypes="AA">
                                      <p:cBhvr>
                                        <p:cTn id="9" dur="750" fill="hold"/>
                                        <p:tgtEl>
                                          <p:spTgt spid="3"/>
                                        </p:tgtEl>
                                        <p:attrNameLst>
                                          <p:attrName>ppt_x</p:attrName>
                                          <p:attrName>ppt_y</p:attrName>
                                        </p:attrNameLst>
                                      </p:cBhvr>
                                      <p:rCtr x="-2357" y="0"/>
                                    </p:animMotion>
                                  </p:childTnLst>
                                </p:cTn>
                              </p:par>
                              <p:par>
                                <p:cTn id="10" presetID="10" presetClass="entr" presetSubtype="0" fill="hold"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35" presetClass="path" presetSubtype="0" accel="100000" autoRev="1" fill="hold" nodeType="withEffect">
                                  <p:stCondLst>
                                    <p:cond delay="250"/>
                                  </p:stCondLst>
                                  <p:childTnLst>
                                    <p:animMotion origin="layout" path="M 2.08333E-6 1.85185E-6 L -0.04714 1.85185E-6 " pathEditMode="relative" rAng="0" ptsTypes="AA">
                                      <p:cBhvr>
                                        <p:cTn id="14" dur="750" fill="hold"/>
                                        <p:tgtEl>
                                          <p:spTgt spid="6"/>
                                        </p:tgtEl>
                                        <p:attrNameLst>
                                          <p:attrName>ppt_x</p:attrName>
                                          <p:attrName>ppt_y</p:attrName>
                                        </p:attrNameLst>
                                      </p:cBhvr>
                                      <p:rCtr x="-2357" y="0"/>
                                    </p:animMotion>
                                  </p:childTnLst>
                                </p:cTn>
                              </p:par>
                              <p:par>
                                <p:cTn id="15" presetID="10" presetClass="entr" presetSubtype="0" fill="hold" nodeType="withEffect">
                                  <p:stCondLst>
                                    <p:cond delay="1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35" presetClass="path" presetSubtype="0" accel="100000" autoRev="1" fill="hold" nodeType="withEffect">
                                  <p:stCondLst>
                                    <p:cond delay="500"/>
                                  </p:stCondLst>
                                  <p:childTnLst>
                                    <p:animMotion origin="layout" path="M -4.79167E-6 2.96296E-6 L -0.04713 2.96296E-6 " pathEditMode="relative" rAng="0" ptsTypes="AA">
                                      <p:cBhvr>
                                        <p:cTn id="19" dur="750" fill="hold"/>
                                        <p:tgtEl>
                                          <p:spTgt spid="9"/>
                                        </p:tgtEl>
                                        <p:attrNameLst>
                                          <p:attrName>ppt_x</p:attrName>
                                          <p:attrName>ppt_y</p:attrName>
                                        </p:attrNameLst>
                                      </p:cBhvr>
                                      <p:rCtr x="-23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BF706-F912-4DC0-B739-6D04148909DA}"/>
              </a:ext>
            </a:extLst>
          </p:cNvPr>
          <p:cNvSpPr>
            <a:spLocks noGrp="1"/>
          </p:cNvSpPr>
          <p:nvPr>
            <p:ph type="title"/>
          </p:nvPr>
        </p:nvSpPr>
        <p:spPr>
          <a:xfrm>
            <a:off x="647381" y="974058"/>
            <a:ext cx="3618381" cy="861774"/>
          </a:xfrm>
        </p:spPr>
        <p:txBody>
          <a:bodyPr/>
          <a:lstStyle/>
          <a:p>
            <a:pPr lvl="0" defTabSz="932742">
              <a:lnSpc>
                <a:spcPct val="100000"/>
              </a:lnSpc>
              <a:defRPr/>
            </a:pPr>
            <a:r>
              <a:rPr lang="en-US" sz="2800" b="1" spc="-50">
                <a:solidFill>
                  <a:schemeClr val="bg1"/>
                </a:solidFill>
              </a:rPr>
              <a:t>Where to go for </a:t>
            </a:r>
            <a:br>
              <a:rPr lang="en-US" sz="2800" b="1" spc="-50">
                <a:solidFill>
                  <a:schemeClr val="bg1"/>
                </a:solidFill>
              </a:rPr>
            </a:br>
            <a:r>
              <a:rPr lang="en-US" sz="2800" b="1" spc="-50">
                <a:solidFill>
                  <a:schemeClr val="bg1"/>
                </a:solidFill>
              </a:rPr>
              <a:t>more information</a:t>
            </a:r>
          </a:p>
        </p:txBody>
      </p:sp>
      <p:sp>
        <p:nvSpPr>
          <p:cNvPr id="3" name="Text Placeholder 2">
            <a:extLst>
              <a:ext uri="{FF2B5EF4-FFF2-40B4-BE49-F238E27FC236}">
                <a16:creationId xmlns:a16="http://schemas.microsoft.com/office/drawing/2014/main" id="{19201F41-1CCD-489D-BE22-D4B68A21F0BF}"/>
              </a:ext>
            </a:extLst>
          </p:cNvPr>
          <p:cNvSpPr>
            <a:spLocks noGrp="1"/>
          </p:cNvSpPr>
          <p:nvPr>
            <p:ph type="body" sz="quarter" idx="10"/>
          </p:nvPr>
        </p:nvSpPr>
        <p:spPr>
          <a:xfrm>
            <a:off x="5818883" y="974058"/>
            <a:ext cx="5821429" cy="5844185"/>
          </a:xfrm>
        </p:spPr>
        <p:txBody>
          <a:bodyPr/>
          <a:lstStyle/>
          <a:p>
            <a:pPr lvl="0">
              <a:spcAft>
                <a:spcPts val="0"/>
              </a:spcAft>
            </a:pPr>
            <a:r>
              <a:rPr lang="en-US" sz="1600" dirty="0">
                <a:solidFill>
                  <a:schemeClr val="tx1"/>
                </a:solidFill>
                <a:latin typeface="Segoe UI" panose="020B0502040204020203" pitchFamily="34" charset="0"/>
                <a:cs typeface="Segoe UI" panose="020B0502040204020203" pitchFamily="34" charset="0"/>
              </a:rPr>
              <a:t>Azure Cost Management product page</a:t>
            </a:r>
          </a:p>
          <a:p>
            <a:pPr lvl="0">
              <a:spcAft>
                <a:spcPts val="0"/>
              </a:spcAft>
            </a:pPr>
            <a:r>
              <a:rPr lang="en-US" sz="1600" dirty="0">
                <a:solidFill>
                  <a:schemeClr val="tx1"/>
                </a:solidFill>
                <a:latin typeface="+mj-lt"/>
                <a:cs typeface="Segoe UI" panose="020B0502040204020203" pitchFamily="34" charset="0"/>
                <a:hlinkClick r:id="rId3"/>
              </a:rPr>
              <a:t>https://azure.microsoft.com/services/cost-management/</a:t>
            </a:r>
            <a:endParaRPr lang="en-US" sz="1600" dirty="0">
              <a:solidFill>
                <a:schemeClr val="tx1"/>
              </a:solidFill>
              <a:latin typeface="+mj-lt"/>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 </a:t>
            </a:r>
          </a:p>
          <a:p>
            <a:pPr lvl="0">
              <a:spcAft>
                <a:spcPts val="0"/>
              </a:spcAft>
            </a:pPr>
            <a:r>
              <a:rPr lang="en-US" sz="1600" dirty="0">
                <a:solidFill>
                  <a:schemeClr val="tx1"/>
                </a:solidFill>
                <a:latin typeface="Segoe UI" panose="020B0502040204020203" pitchFamily="34" charset="0"/>
                <a:cs typeface="Segoe UI" panose="020B0502040204020203" pitchFamily="34" charset="0"/>
              </a:rPr>
              <a:t>Azure Cost Management documentation</a:t>
            </a:r>
          </a:p>
          <a:p>
            <a:pPr lvl="0">
              <a:spcAft>
                <a:spcPts val="0"/>
              </a:spcAft>
            </a:pPr>
            <a:r>
              <a:rPr lang="en-US" sz="1600" dirty="0">
                <a:solidFill>
                  <a:schemeClr val="tx1"/>
                </a:solidFill>
                <a:latin typeface="+mj-lt"/>
                <a:cs typeface="Segoe UI" panose="020B0502040204020203" pitchFamily="34" charset="0"/>
                <a:hlinkClick r:id="rId4"/>
              </a:rPr>
              <a:t>https://docs.microsoft.com/azure/cost-management/</a:t>
            </a:r>
            <a:r>
              <a:rPr lang="en-US" sz="1600" dirty="0">
                <a:solidFill>
                  <a:schemeClr val="tx1"/>
                </a:solidFill>
                <a:latin typeface="+mj-lt"/>
                <a:cs typeface="Segoe UI" panose="020B0502040204020203" pitchFamily="34" charset="0"/>
              </a:rPr>
              <a:t>  </a:t>
            </a: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Azure Cost Management API reference</a:t>
            </a:r>
          </a:p>
          <a:p>
            <a:pPr lvl="0">
              <a:spcAft>
                <a:spcPts val="0"/>
              </a:spcAft>
            </a:pPr>
            <a:r>
              <a:rPr lang="en-US" sz="1600" dirty="0">
                <a:solidFill>
                  <a:schemeClr val="tx1"/>
                </a:solidFill>
                <a:latin typeface="+mj-lt"/>
                <a:cs typeface="Segoe UI" panose="020B0502040204020203" pitchFamily="34" charset="0"/>
                <a:hlinkClick r:id="rId5"/>
              </a:rPr>
              <a:t>https://docs.microsoft.com/rest/api/cost-management/</a:t>
            </a:r>
            <a:endParaRPr lang="en-US" sz="1600" dirty="0">
              <a:solidFill>
                <a:schemeClr val="tx1"/>
              </a:solidFill>
              <a:latin typeface="+mj-lt"/>
              <a:cs typeface="Segoe UI" panose="020B0502040204020203" pitchFamily="34" charset="0"/>
            </a:endParaRP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FastTrack for Azure (deployment guidance)</a:t>
            </a:r>
          </a:p>
          <a:p>
            <a:pPr lvl="0">
              <a:spcAft>
                <a:spcPts val="0"/>
              </a:spcAft>
            </a:pPr>
            <a:r>
              <a:rPr lang="en-US" sz="1600" dirty="0">
                <a:solidFill>
                  <a:schemeClr val="tx1"/>
                </a:solidFill>
                <a:latin typeface="+mj-lt"/>
                <a:cs typeface="Segoe UI" panose="020B0502040204020203" pitchFamily="34" charset="0"/>
                <a:hlinkClick r:id="rId6"/>
              </a:rPr>
              <a:t>https://azure.microsoft.com/programs/azure-fasttrack/</a:t>
            </a:r>
            <a:r>
              <a:rPr lang="en-US" sz="1600" dirty="0">
                <a:solidFill>
                  <a:schemeClr val="tx1"/>
                </a:solidFill>
                <a:latin typeface="+mj-lt"/>
                <a:cs typeface="Segoe UI" panose="020B0502040204020203" pitchFamily="34" charset="0"/>
              </a:rPr>
              <a:t> </a:t>
            </a: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a:p>
            <a:pPr lvl="0">
              <a:spcAft>
                <a:spcPts val="0"/>
              </a:spcAft>
            </a:pPr>
            <a:r>
              <a:rPr lang="en-US" sz="1600" dirty="0">
                <a:solidFill>
                  <a:schemeClr val="tx1"/>
                </a:solidFill>
                <a:latin typeface="Segoe UI" panose="020B0502040204020203" pitchFamily="34" charset="0"/>
                <a:cs typeface="Segoe UI" panose="020B0502040204020203" pitchFamily="34" charset="0"/>
              </a:rPr>
              <a:t>Twitter </a:t>
            </a:r>
            <a:r>
              <a:rPr lang="en-US" sz="1600" dirty="0">
                <a:solidFill>
                  <a:schemeClr val="accent1"/>
                </a:solidFill>
                <a:latin typeface="+mj-lt"/>
                <a:cs typeface="Segoe UI" panose="020B0502040204020203" pitchFamily="34" charset="0"/>
              </a:rPr>
              <a:t>@</a:t>
            </a:r>
            <a:r>
              <a:rPr lang="en-US" sz="1600" dirty="0" err="1">
                <a:solidFill>
                  <a:schemeClr val="accent1"/>
                </a:solidFill>
                <a:latin typeface="+mj-lt"/>
                <a:cs typeface="Segoe UI" panose="020B0502040204020203" pitchFamily="34" charset="0"/>
              </a:rPr>
              <a:t>AzureCostMgmt</a:t>
            </a:r>
            <a:r>
              <a:rPr lang="en-US" sz="1600" dirty="0">
                <a:solidFill>
                  <a:schemeClr val="accent1"/>
                </a:solidFill>
                <a:latin typeface="+mj-lt"/>
                <a:cs typeface="Segoe UI" panose="020B0502040204020203" pitchFamily="34" charset="0"/>
              </a:rPr>
              <a:t> </a:t>
            </a:r>
          </a:p>
          <a:p>
            <a:pPr lvl="0">
              <a:spcAft>
                <a:spcPts val="0"/>
              </a:spcAft>
            </a:pPr>
            <a:r>
              <a:rPr lang="en-US" sz="1600" dirty="0">
                <a:solidFill>
                  <a:schemeClr val="tx1"/>
                </a:solidFill>
                <a:latin typeface="Segoe UI" panose="020B0502040204020203" pitchFamily="34" charset="0"/>
                <a:cs typeface="Segoe UI" panose="020B0502040204020203" pitchFamily="34" charset="0"/>
              </a:rPr>
              <a:t> </a:t>
            </a:r>
          </a:p>
          <a:p>
            <a:pPr lvl="0">
              <a:spcAft>
                <a:spcPts val="0"/>
              </a:spcAft>
            </a:pPr>
            <a:endParaRPr lang="en-US" sz="160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0017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950C-C3A0-440F-A85E-6720A6473FA3}"/>
              </a:ext>
            </a:extLst>
          </p:cNvPr>
          <p:cNvSpPr>
            <a:spLocks noGrp="1"/>
          </p:cNvSpPr>
          <p:nvPr>
            <p:ph type="title"/>
          </p:nvPr>
        </p:nvSpPr>
        <p:spPr/>
        <p:txBody>
          <a:bodyPr/>
          <a:lstStyle/>
          <a:p>
            <a:r>
              <a:rPr lang="en-US" dirty="0"/>
              <a:t>References	</a:t>
            </a:r>
          </a:p>
        </p:txBody>
      </p:sp>
      <p:sp>
        <p:nvSpPr>
          <p:cNvPr id="3" name="Text Placeholder 2">
            <a:extLst>
              <a:ext uri="{FF2B5EF4-FFF2-40B4-BE49-F238E27FC236}">
                <a16:creationId xmlns:a16="http://schemas.microsoft.com/office/drawing/2014/main" id="{AA58C04B-498A-49F8-A6F9-12FB1EE9F6BC}"/>
              </a:ext>
            </a:extLst>
          </p:cNvPr>
          <p:cNvSpPr>
            <a:spLocks noGrp="1"/>
          </p:cNvSpPr>
          <p:nvPr>
            <p:ph type="body" sz="quarter" idx="10"/>
          </p:nvPr>
        </p:nvSpPr>
        <p:spPr>
          <a:xfrm>
            <a:off x="586390" y="1434369"/>
            <a:ext cx="11018520" cy="2289858"/>
          </a:xfrm>
        </p:spPr>
        <p:txBody>
          <a:bodyPr/>
          <a:lstStyle/>
          <a:p>
            <a:r>
              <a:rPr lang="en-US" sz="2400" dirty="0"/>
              <a:t>Ignite 2018 Sessions</a:t>
            </a:r>
            <a:endParaRPr lang="en-US" sz="2400" dirty="0">
              <a:hlinkClick r:id="rId2"/>
            </a:endParaRPr>
          </a:p>
          <a:p>
            <a:pPr lvl="1"/>
            <a:r>
              <a:rPr lang="en-US" sz="1600" dirty="0">
                <a:hlinkClick r:id="rId2"/>
              </a:rPr>
              <a:t>BRK3062 - Architecting Security and Governance Across your Azure Subscriptions </a:t>
            </a:r>
            <a:r>
              <a:rPr lang="en-US" sz="1600" dirty="0"/>
              <a:t> Joseph Chan,  Satya Vel  Sep 25th </a:t>
            </a:r>
          </a:p>
          <a:p>
            <a:pPr lvl="1"/>
            <a:r>
              <a:rPr lang="en-US" sz="1600" u="sng" dirty="0">
                <a:hlinkClick r:id="rId3"/>
              </a:rPr>
              <a:t>BRK3085 - Deep dive into Implementing governance at scale through Azure Policy</a:t>
            </a:r>
            <a:r>
              <a:rPr lang="en-US" sz="1600" dirty="0"/>
              <a:t>  Liz Kim, Tigran Shahbazian  Sep</a:t>
            </a:r>
          </a:p>
          <a:p>
            <a:pPr lvl="1"/>
            <a:endParaRPr lang="en-US" sz="1600" dirty="0"/>
          </a:p>
          <a:p>
            <a:pPr lvl="1"/>
            <a:r>
              <a:rPr lang="en-US" sz="2400" dirty="0">
                <a:latin typeface="Segoe UI Semilight" panose="020B0402040204020203" pitchFamily="34" charset="0"/>
                <a:cs typeface="Segoe UI Semilight" panose="020B0402040204020203" pitchFamily="34" charset="0"/>
              </a:rPr>
              <a:t>Policies GitHub</a:t>
            </a:r>
          </a:p>
          <a:p>
            <a:pPr lvl="1"/>
            <a:endParaRPr lang="en-US" sz="1600" dirty="0"/>
          </a:p>
          <a:p>
            <a:pPr lvl="1"/>
            <a:endParaRPr lang="en-US" sz="1600" dirty="0"/>
          </a:p>
        </p:txBody>
      </p:sp>
    </p:spTree>
    <p:extLst>
      <p:ext uri="{BB962C8B-B14F-4D97-AF65-F5344CB8AC3E}">
        <p14:creationId xmlns:p14="http://schemas.microsoft.com/office/powerpoint/2010/main" val="312847825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1905217"/>
            <a:ext cx="7466541" cy="794023"/>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Azure Governance Workshop\Lab</a:t>
            </a:r>
          </a:p>
        </p:txBody>
      </p:sp>
    </p:spTree>
    <p:extLst>
      <p:ext uri="{BB962C8B-B14F-4D97-AF65-F5344CB8AC3E}">
        <p14:creationId xmlns:p14="http://schemas.microsoft.com/office/powerpoint/2010/main" val="372479205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a:xfrm>
            <a:off x="865" y="1371892"/>
            <a:ext cx="4571352" cy="1828541"/>
          </a:xfrm>
          <a:solidFill>
            <a:srgbClr val="0A5BBA">
              <a:alpha val="90195"/>
            </a:srgbClr>
          </a:solidFill>
        </p:spPr>
        <p:txBody>
          <a:bodyPr/>
          <a:lstStyle/>
          <a:p>
            <a:r>
              <a:rPr lang="en-US" altLang="en-US" dirty="0">
                <a:latin typeface="Segoe UI Light" panose="020B0502040204020203" pitchFamily="34" charset="0"/>
              </a:rPr>
              <a:t>Module 1 - Azure Governance</a:t>
            </a:r>
          </a:p>
        </p:txBody>
      </p:sp>
      <p:sp>
        <p:nvSpPr>
          <p:cNvPr id="33795" name="Text Placeholder 6"/>
          <p:cNvSpPr>
            <a:spLocks noGrp="1"/>
          </p:cNvSpPr>
          <p:nvPr>
            <p:ph type="body" sz="quarter" idx="12"/>
          </p:nvPr>
        </p:nvSpPr>
        <p:spPr>
          <a:xfrm>
            <a:off x="865" y="3200433"/>
            <a:ext cx="4571352" cy="1828541"/>
          </a:xfrm>
          <a:solidFill>
            <a:schemeClr val="bg2">
              <a:alpha val="90195"/>
            </a:schemeClr>
          </a:solidFill>
        </p:spPr>
        <p:txBody>
          <a:bodyPr/>
          <a:lstStyle/>
          <a:p>
            <a:pPr>
              <a:spcBef>
                <a:spcPct val="0"/>
              </a:spcBef>
            </a:pPr>
            <a:r>
              <a:rPr lang="en-US" altLang="en-US" sz="2400" dirty="0">
                <a:latin typeface="Segoe UI Light" panose="020B0502040204020203" pitchFamily="34" charset="0"/>
              </a:rPr>
              <a:t>Section 1</a:t>
            </a:r>
          </a:p>
        </p:txBody>
      </p:sp>
      <p:sp>
        <p:nvSpPr>
          <p:cNvPr id="9" name="Text Placeholder 8"/>
          <p:cNvSpPr>
            <a:spLocks noGrp="1"/>
          </p:cNvSpPr>
          <p:nvPr>
            <p:ph type="body" sz="quarter" idx="14"/>
          </p:nvPr>
        </p:nvSpPr>
        <p:spPr>
          <a:xfrm>
            <a:off x="4572216" y="3200433"/>
            <a:ext cx="4571352" cy="1828541"/>
          </a:xfrm>
        </p:spPr>
        <p:txBody>
          <a:bodyPr rtlCol="0"/>
          <a:lstStyle/>
          <a:p>
            <a:pPr fontAlgn="auto">
              <a:spcBef>
                <a:spcPts val="0"/>
              </a:spcBef>
              <a:spcAft>
                <a:spcPts val="0"/>
              </a:spcAft>
              <a:defRPr/>
            </a:pPr>
            <a:r>
              <a:rPr lang="en-US" sz="2400" dirty="0">
                <a:latin typeface="Segoe UI Light" panose="020B0502040204020203" pitchFamily="34" charset="0"/>
              </a:rPr>
              <a:t>Subscription Management Overview</a:t>
            </a:r>
          </a:p>
          <a:p>
            <a:pPr fontAlgn="auto">
              <a:spcBef>
                <a:spcPts val="0"/>
              </a:spcBef>
              <a:spcAft>
                <a:spcPts val="0"/>
              </a:spcAft>
              <a:defRPr/>
            </a:pPr>
            <a:endParaRPr lang="en-US" sz="2400" dirty="0">
              <a:latin typeface="Segoe UI Light" panose="020B0502040204020203" pitchFamily="34" charset="0"/>
            </a:endParaRPr>
          </a:p>
        </p:txBody>
      </p:sp>
    </p:spTree>
    <p:custDataLst>
      <p:tags r:id="rId1"/>
    </p:custDataLst>
    <p:extLst>
      <p:ext uri="{BB962C8B-B14F-4D97-AF65-F5344CB8AC3E}">
        <p14:creationId xmlns:p14="http://schemas.microsoft.com/office/powerpoint/2010/main" val="2215990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327E148-48C7-4184-A4F5-5543AAD8AB1D}"/>
              </a:ext>
            </a:extLst>
          </p:cNvPr>
          <p:cNvSpPr/>
          <p:nvPr/>
        </p:nvSpPr>
        <p:spPr>
          <a:xfrm>
            <a:off x="1" y="1780887"/>
            <a:ext cx="12192000" cy="4183316"/>
          </a:xfrm>
          <a:prstGeom prst="rect">
            <a:avLst/>
          </a:prstGeom>
          <a:solidFill>
            <a:schemeClr val="bg1">
              <a:lumMod val="95000"/>
            </a:schemeClr>
          </a:solidFill>
          <a:ln w="12700" cap="flat" cmpd="sng" algn="ctr">
            <a:noFill/>
            <a:prstDash val="solid"/>
            <a:miter lim="800000"/>
          </a:ln>
          <a:effectLst/>
        </p:spPr>
        <p:txBody>
          <a:bodyPr rot="0" spcFirstLastPara="0" vert="horz" wrap="square" lIns="91427" tIns="268928" rIns="91427" bIns="45713" numCol="1" spcCol="0" rtlCol="0" fromWordArt="0" anchor="t" anchorCtr="0" forceAA="0" compatLnSpc="1">
            <a:prstTxWarp prst="textNoShape">
              <a:avLst/>
            </a:prstTxWarp>
            <a:noAutofit/>
          </a:bodyPr>
          <a:lstStyle/>
          <a:p>
            <a:pPr marL="0" marR="0" lvl="0" indent="0" algn="l" defTabSz="914296" rtl="0" eaLnBrk="1" fontAlgn="auto" latinLnBrk="0" hangingPunct="1">
              <a:lnSpc>
                <a:spcPct val="105000"/>
              </a:lnSpc>
              <a:spcBef>
                <a:spcPts val="0"/>
              </a:spcBef>
              <a:spcAft>
                <a:spcPts val="80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Semibold" panose="020B0702040204020203" pitchFamily="34" charset="0"/>
                <a:ea typeface="Calibri" panose="020F0502020204030204" pitchFamily="34" charset="0"/>
                <a:cs typeface="Times New Roman" panose="02020603050405020304" pitchFamily="18" charset="0"/>
              </a:rPr>
              <a:t>    							</a:t>
            </a:r>
            <a:endParaRPr kumimoji="0" lang="en-US" sz="2000" b="0" i="0" u="none" strike="noStrike" kern="0" cap="none" spc="0" normalizeH="0" baseline="0" noProof="0" dirty="0">
              <a:ln>
                <a:noFill/>
              </a:ln>
              <a:solidFill>
                <a:srgbClr val="353535"/>
              </a:solidFill>
              <a:effectLst/>
              <a:uLnTx/>
              <a:uFillTx/>
              <a:latin typeface="Times New Roman" panose="02020603050405020304" pitchFamily="18" charset="0"/>
              <a:ea typeface="Times New Roman" panose="02020603050405020304" pitchFamily="18" charset="0"/>
              <a:cs typeface="+mn-cs"/>
            </a:endParaRPr>
          </a:p>
        </p:txBody>
      </p:sp>
      <p:sp>
        <p:nvSpPr>
          <p:cNvPr id="2" name="Rectangle 1">
            <a:extLst>
              <a:ext uri="{FF2B5EF4-FFF2-40B4-BE49-F238E27FC236}">
                <a16:creationId xmlns:a16="http://schemas.microsoft.com/office/drawing/2014/main" id="{412468E6-28ED-4797-B26B-27F04BACDCB9}"/>
              </a:ext>
            </a:extLst>
          </p:cNvPr>
          <p:cNvSpPr/>
          <p:nvPr/>
        </p:nvSpPr>
        <p:spPr bwMode="auto">
          <a:xfrm>
            <a:off x="7440448" y="1780887"/>
            <a:ext cx="4481488" cy="41833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46C440FA-AFC4-48F9-828C-5FCBD4E9DEEE}"/>
              </a:ext>
            </a:extLst>
          </p:cNvPr>
          <p:cNvSpPr/>
          <p:nvPr/>
        </p:nvSpPr>
        <p:spPr bwMode="auto">
          <a:xfrm>
            <a:off x="7515541" y="2754524"/>
            <a:ext cx="2991564" cy="8790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391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01F50"/>
              </a:solidFill>
              <a:effectLst/>
              <a:uLnTx/>
              <a:uFillTx/>
              <a:latin typeface="Segoe UI Light"/>
              <a:ea typeface="Segoe UI" charset="0"/>
              <a:cs typeface="Segoe UI" charset="0"/>
            </a:endParaRPr>
          </a:p>
        </p:txBody>
      </p:sp>
      <p:sp>
        <p:nvSpPr>
          <p:cNvPr id="5" name="Text Placeholder 4">
            <a:extLst>
              <a:ext uri="{FF2B5EF4-FFF2-40B4-BE49-F238E27FC236}">
                <a16:creationId xmlns:a16="http://schemas.microsoft.com/office/drawing/2014/main" id="{416B5153-E243-403A-9E5C-64B72E402706}"/>
              </a:ext>
            </a:extLst>
          </p:cNvPr>
          <p:cNvSpPr>
            <a:spLocks noGrp="1"/>
          </p:cNvSpPr>
          <p:nvPr>
            <p:ph type="body" sz="quarter" idx="10"/>
          </p:nvPr>
        </p:nvSpPr>
        <p:spPr>
          <a:xfrm>
            <a:off x="869155" y="2085108"/>
            <a:ext cx="6571293" cy="1267192"/>
          </a:xfrm>
          <a:noFill/>
        </p:spPr>
        <p:txBody>
          <a:bodyPr vert="horz" wrap="square" lIns="537779" tIns="143408" rIns="179260" bIns="143408" rtlCol="0">
            <a:spAutoFit/>
          </a:bodyPr>
          <a:lstStyle/>
          <a:p>
            <a:pPr marL="0" indent="0">
              <a:buNone/>
            </a:pPr>
            <a:r>
              <a:rPr lang="en-US" sz="2353" dirty="0">
                <a:solidFill>
                  <a:schemeClr val="tx1"/>
                </a:solidFill>
                <a:latin typeface="+mn-lt"/>
                <a:cs typeface="Segoe UI" panose="020B0502040204020203" pitchFamily="34" charset="0"/>
              </a:rPr>
              <a:t>Organizational alignment for your Azure subscriptions through custom hierarchies </a:t>
            </a:r>
            <a:br>
              <a:rPr lang="en-US" sz="2353" dirty="0">
                <a:solidFill>
                  <a:schemeClr val="tx1"/>
                </a:solidFill>
                <a:latin typeface="+mn-lt"/>
                <a:cs typeface="Segoe UI" panose="020B0502040204020203" pitchFamily="34" charset="0"/>
              </a:rPr>
            </a:br>
            <a:r>
              <a:rPr lang="en-US" sz="2353" dirty="0">
                <a:solidFill>
                  <a:schemeClr val="tx1"/>
                </a:solidFill>
                <a:latin typeface="+mn-lt"/>
                <a:cs typeface="Segoe UI" panose="020B0502040204020203" pitchFamily="34" charset="0"/>
              </a:rPr>
              <a:t>and grouping</a:t>
            </a:r>
          </a:p>
        </p:txBody>
      </p:sp>
      <p:sp>
        <p:nvSpPr>
          <p:cNvPr id="38" name="Title 2">
            <a:extLst>
              <a:ext uri="{FF2B5EF4-FFF2-40B4-BE49-F238E27FC236}">
                <a16:creationId xmlns:a16="http://schemas.microsoft.com/office/drawing/2014/main" id="{FC00C819-9A01-40B7-8EFE-C1C5C45D3497}"/>
              </a:ext>
            </a:extLst>
          </p:cNvPr>
          <p:cNvSpPr>
            <a:spLocks noGrp="1"/>
          </p:cNvSpPr>
          <p:nvPr>
            <p:ph type="title"/>
          </p:nvPr>
        </p:nvSpPr>
        <p:spPr/>
        <p:txBody>
          <a:bodyPr/>
          <a:lstStyle/>
          <a:p>
            <a:r>
              <a:rPr lang="en-US" dirty="0"/>
              <a:t>Management groups for enterprises</a:t>
            </a:r>
          </a:p>
        </p:txBody>
      </p:sp>
      <p:pic>
        <p:nvPicPr>
          <p:cNvPr id="56" name="Picture 4" descr="Image result for hierarchy tree icon">
            <a:extLst>
              <a:ext uri="{FF2B5EF4-FFF2-40B4-BE49-F238E27FC236}">
                <a16:creationId xmlns:a16="http://schemas.microsoft.com/office/drawing/2014/main" id="{3C78C027-CFBB-4C13-A821-19925B8DBF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493232" y="2610652"/>
            <a:ext cx="2375921" cy="237592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7F7EFF4F-C04B-416C-83D1-AEF9E468D44D}"/>
              </a:ext>
            </a:extLst>
          </p:cNvPr>
          <p:cNvGrpSpPr/>
          <p:nvPr/>
        </p:nvGrpSpPr>
        <p:grpSpPr>
          <a:xfrm>
            <a:off x="538644" y="2449753"/>
            <a:ext cx="537779" cy="537779"/>
            <a:chOff x="4489773" y="2355365"/>
            <a:chExt cx="548640" cy="548640"/>
          </a:xfrm>
          <a:solidFill>
            <a:schemeClr val="bg1"/>
          </a:solidFill>
        </p:grpSpPr>
        <p:sp>
          <p:nvSpPr>
            <p:cNvPr id="8" name="Oval 7">
              <a:extLst>
                <a:ext uri="{FF2B5EF4-FFF2-40B4-BE49-F238E27FC236}">
                  <a16:creationId xmlns:a16="http://schemas.microsoft.com/office/drawing/2014/main" id="{F6070CF5-596F-4D43-994E-C8EE032C33A7}"/>
                </a:ext>
              </a:extLst>
            </p:cNvPr>
            <p:cNvSpPr/>
            <p:nvPr/>
          </p:nvSpPr>
          <p:spPr bwMode="auto">
            <a:xfrm>
              <a:off x="4489773" y="2355365"/>
              <a:ext cx="548640" cy="54864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PageRight_E761">
              <a:extLst>
                <a:ext uri="{FF2B5EF4-FFF2-40B4-BE49-F238E27FC236}">
                  <a16:creationId xmlns:a16="http://schemas.microsoft.com/office/drawing/2014/main" id="{8B1E386C-09DE-47E5-A1E5-D51666FEEF6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bg1">
                <a:lumMod val="95000"/>
              </a:schemeClr>
            </a:solidFill>
            <a:ln w="22225" cap="sq">
              <a:solidFill>
                <a:schemeClr val="tx2"/>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0" name="Text Placeholder 4">
            <a:extLst>
              <a:ext uri="{FF2B5EF4-FFF2-40B4-BE49-F238E27FC236}">
                <a16:creationId xmlns:a16="http://schemas.microsoft.com/office/drawing/2014/main" id="{B10FA759-698E-41D9-B180-9C60A19E7211}"/>
              </a:ext>
            </a:extLst>
          </p:cNvPr>
          <p:cNvSpPr txBox="1">
            <a:spLocks/>
          </p:cNvSpPr>
          <p:nvPr/>
        </p:nvSpPr>
        <p:spPr>
          <a:xfrm>
            <a:off x="869156" y="3404611"/>
            <a:ext cx="6571293" cy="1267192"/>
          </a:xfrm>
          <a:prstGeom prst="rect">
            <a:avLst/>
          </a:prstGeom>
          <a:noFill/>
        </p:spPr>
        <p:txBody>
          <a:bodyPr vert="horz" wrap="square" lIns="537779"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a:ln>
                  <a:noFill/>
                </a:ln>
                <a:solidFill>
                  <a:srgbClr val="353535"/>
                </a:solidFill>
                <a:effectLst/>
                <a:uLnTx/>
                <a:uFillTx/>
                <a:latin typeface="Segoe UI Semilight"/>
                <a:ea typeface="+mn-ea"/>
                <a:cs typeface="Segoe UI" panose="020B0502040204020203" pitchFamily="34" charset="0"/>
              </a:rPr>
              <a:t>Enables targeting of policies and spend </a:t>
            </a:r>
            <a:br>
              <a:rPr kumimoji="0" lang="en-US" sz="2353" b="0" i="0" u="none" strike="noStrike" kern="1200" cap="none" spc="0" normalizeH="0" baseline="0" noProof="0">
                <a:ln>
                  <a:noFill/>
                </a:ln>
                <a:solidFill>
                  <a:srgbClr val="353535"/>
                </a:solidFill>
                <a:effectLst/>
                <a:uLnTx/>
                <a:uFillTx/>
                <a:latin typeface="Segoe UI Semilight"/>
                <a:ea typeface="+mn-ea"/>
                <a:cs typeface="Segoe UI" panose="020B0502040204020203" pitchFamily="34" charset="0"/>
              </a:rPr>
            </a:br>
            <a:r>
              <a:rPr kumimoji="0" lang="en-US" sz="2353" b="0" i="0" u="none" strike="noStrike" kern="1200" cap="none" spc="0" normalizeH="0" baseline="0" noProof="0">
                <a:ln>
                  <a:noFill/>
                </a:ln>
                <a:solidFill>
                  <a:srgbClr val="353535"/>
                </a:solidFill>
                <a:effectLst/>
                <a:uLnTx/>
                <a:uFillTx/>
                <a:latin typeface="Segoe UI Semilight"/>
                <a:ea typeface="+mn-ea"/>
                <a:cs typeface="Segoe UI" panose="020B0502040204020203" pitchFamily="34" charset="0"/>
              </a:rPr>
              <a:t>budgets across all subscriptions and inheritance down the hierarchies</a:t>
            </a:r>
          </a:p>
        </p:txBody>
      </p:sp>
      <p:sp>
        <p:nvSpPr>
          <p:cNvPr id="14" name="PageRight_E761">
            <a:extLst>
              <a:ext uri="{FF2B5EF4-FFF2-40B4-BE49-F238E27FC236}">
                <a16:creationId xmlns:a16="http://schemas.microsoft.com/office/drawing/2014/main" id="{F2385560-2737-4CAE-AB10-4B426CE9E54E}"/>
              </a:ext>
            </a:extLst>
          </p:cNvPr>
          <p:cNvSpPr>
            <a:spLocks noChangeAspect="1" noEditPoints="1"/>
          </p:cNvSpPr>
          <p:nvPr/>
        </p:nvSpPr>
        <p:spPr bwMode="auto">
          <a:xfrm>
            <a:off x="580352" y="3810797"/>
            <a:ext cx="454363" cy="454696"/>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bg1">
              <a:lumMod val="95000"/>
            </a:schemeClr>
          </a:solidFill>
          <a:ln w="22225" cap="sq">
            <a:solidFill>
              <a:schemeClr val="tx2"/>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5" name="Text Placeholder 4">
            <a:extLst>
              <a:ext uri="{FF2B5EF4-FFF2-40B4-BE49-F238E27FC236}">
                <a16:creationId xmlns:a16="http://schemas.microsoft.com/office/drawing/2014/main" id="{7E08168E-BEE3-4C17-BD24-D1213AD07751}"/>
              </a:ext>
            </a:extLst>
          </p:cNvPr>
          <p:cNvSpPr txBox="1">
            <a:spLocks/>
          </p:cNvSpPr>
          <p:nvPr/>
        </p:nvSpPr>
        <p:spPr>
          <a:xfrm>
            <a:off x="869156" y="4724115"/>
            <a:ext cx="6571293" cy="941334"/>
          </a:xfrm>
          <a:prstGeom prst="rect">
            <a:avLst/>
          </a:prstGeom>
          <a:noFill/>
        </p:spPr>
        <p:txBody>
          <a:bodyPr vert="horz" wrap="square" lIns="537779" tIns="143408" rIns="179260" bIns="14340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a:ln>
                  <a:noFill/>
                </a:ln>
                <a:solidFill>
                  <a:srgbClr val="353535"/>
                </a:solidFill>
                <a:effectLst/>
                <a:uLnTx/>
                <a:uFillTx/>
                <a:latin typeface="Segoe UI Semilight"/>
                <a:ea typeface="+mn-ea"/>
                <a:cs typeface="Segoe UI" panose="020B0502040204020203" pitchFamily="34" charset="0"/>
              </a:rPr>
              <a:t>Enables compliance and cost reporting </a:t>
            </a:r>
            <a:br>
              <a:rPr kumimoji="0" lang="en-US" sz="2353" b="0" i="0" u="none" strike="noStrike" kern="1200" cap="none" spc="0" normalizeH="0" baseline="0" noProof="0">
                <a:ln>
                  <a:noFill/>
                </a:ln>
                <a:solidFill>
                  <a:srgbClr val="353535"/>
                </a:solidFill>
                <a:effectLst/>
                <a:uLnTx/>
                <a:uFillTx/>
                <a:latin typeface="Segoe UI Semilight"/>
                <a:ea typeface="+mn-ea"/>
                <a:cs typeface="Segoe UI" panose="020B0502040204020203" pitchFamily="34" charset="0"/>
              </a:rPr>
            </a:br>
            <a:r>
              <a:rPr kumimoji="0" lang="en-US" sz="2353" b="0" i="0" u="none" strike="noStrike" kern="1200" cap="none" spc="0" normalizeH="0" baseline="0" noProof="0">
                <a:ln>
                  <a:noFill/>
                </a:ln>
                <a:solidFill>
                  <a:srgbClr val="353535"/>
                </a:solidFill>
                <a:effectLst/>
                <a:uLnTx/>
                <a:uFillTx/>
                <a:latin typeface="Segoe UI Semilight"/>
                <a:ea typeface="+mn-ea"/>
                <a:cs typeface="Segoe UI" panose="020B0502040204020203" pitchFamily="34" charset="0"/>
              </a:rPr>
              <a:t>by organizations (business/teams)</a:t>
            </a:r>
          </a:p>
        </p:txBody>
      </p:sp>
      <p:sp>
        <p:nvSpPr>
          <p:cNvPr id="20" name="PageRight_E761">
            <a:extLst>
              <a:ext uri="{FF2B5EF4-FFF2-40B4-BE49-F238E27FC236}">
                <a16:creationId xmlns:a16="http://schemas.microsoft.com/office/drawing/2014/main" id="{07FBAD90-4F9A-4016-9471-E061C081A337}"/>
              </a:ext>
            </a:extLst>
          </p:cNvPr>
          <p:cNvSpPr>
            <a:spLocks noChangeAspect="1" noEditPoints="1"/>
          </p:cNvSpPr>
          <p:nvPr/>
        </p:nvSpPr>
        <p:spPr bwMode="auto">
          <a:xfrm>
            <a:off x="580352" y="4967391"/>
            <a:ext cx="454363" cy="454696"/>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bg1">
              <a:lumMod val="95000"/>
            </a:schemeClr>
          </a:solidFill>
          <a:ln w="22225" cap="sq">
            <a:solidFill>
              <a:schemeClr val="tx2"/>
            </a:solidFill>
            <a:prstDash val="solid"/>
            <a:miter lim="800000"/>
            <a:headEnd/>
            <a:tailEnd/>
          </a:ln>
        </p:spPr>
        <p:txBody>
          <a:bodyPr vert="horz" wrap="square" lIns="89629" tIns="44815" rIns="89629" bIns="44815"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85306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55EA72C-0AC5-4978-937F-96F6E824EFDC}"/>
              </a:ext>
            </a:extLst>
          </p:cNvPr>
          <p:cNvSpPr/>
          <p:nvPr/>
        </p:nvSpPr>
        <p:spPr>
          <a:xfrm>
            <a:off x="1" y="1522352"/>
            <a:ext cx="12192000" cy="4772389"/>
          </a:xfrm>
          <a:prstGeom prst="rect">
            <a:avLst/>
          </a:prstGeom>
          <a:solidFill>
            <a:schemeClr val="bg1">
              <a:lumMod val="95000"/>
            </a:schemeClr>
          </a:solidFill>
          <a:ln w="12700" cap="flat" cmpd="sng" algn="ctr">
            <a:noFill/>
            <a:prstDash val="solid"/>
            <a:miter lim="800000"/>
          </a:ln>
          <a:effectLst/>
        </p:spPr>
        <p:txBody>
          <a:bodyPr rot="0" spcFirstLastPara="0" vert="horz" wrap="square" lIns="91427" tIns="268928" rIns="91427" bIns="45713" numCol="1" spcCol="0" rtlCol="0" fromWordArt="0" anchor="t" anchorCtr="0" forceAA="0" compatLnSpc="1">
            <a:prstTxWarp prst="textNoShape">
              <a:avLst/>
            </a:prstTxWarp>
            <a:noAutofit/>
          </a:bodyPr>
          <a:lstStyle/>
          <a:p>
            <a:pPr marL="0" marR="0" lvl="0" indent="0" algn="l" defTabSz="914296" rtl="0" eaLnBrk="1" fontAlgn="auto" latinLnBrk="0" hangingPunct="1">
              <a:lnSpc>
                <a:spcPct val="105000"/>
              </a:lnSpc>
              <a:spcBef>
                <a:spcPts val="0"/>
              </a:spcBef>
              <a:spcAft>
                <a:spcPts val="80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Semibold" panose="020B0702040204020203" pitchFamily="34" charset="0"/>
                <a:ea typeface="Calibri" panose="020F0502020204030204" pitchFamily="34" charset="0"/>
                <a:cs typeface="Times New Roman" panose="02020603050405020304" pitchFamily="18" charset="0"/>
              </a:rPr>
              <a:t>    							</a:t>
            </a:r>
            <a:endParaRPr kumimoji="0" lang="en-US" sz="2000" b="0" i="0" u="none" strike="noStrike" kern="0" cap="none" spc="0" normalizeH="0" baseline="0" noProof="0" dirty="0">
              <a:ln>
                <a:noFill/>
              </a:ln>
              <a:solidFill>
                <a:srgbClr val="353535"/>
              </a:solidFill>
              <a:effectLst/>
              <a:uLnTx/>
              <a:uFillTx/>
              <a:latin typeface="Times New Roman" panose="02020603050405020304" pitchFamily="18" charset="0"/>
              <a:ea typeface="Times New Roman" panose="02020603050405020304" pitchFamily="18" charset="0"/>
              <a:cs typeface="+mn-cs"/>
            </a:endParaRPr>
          </a:p>
        </p:txBody>
      </p:sp>
      <p:sp>
        <p:nvSpPr>
          <p:cNvPr id="37" name="Rectangle: Rounded Corners 36">
            <a:extLst>
              <a:ext uri="{FF2B5EF4-FFF2-40B4-BE49-F238E27FC236}">
                <a16:creationId xmlns:a16="http://schemas.microsoft.com/office/drawing/2014/main" id="{F801473D-F0EE-408E-AF67-FA28AF3BDBB6}"/>
              </a:ext>
            </a:extLst>
          </p:cNvPr>
          <p:cNvSpPr/>
          <p:nvPr/>
        </p:nvSpPr>
        <p:spPr>
          <a:xfrm>
            <a:off x="5208585" y="2356276"/>
            <a:ext cx="1582137" cy="3258840"/>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mn-cs"/>
              </a:rPr>
              <a:t> Azure Policy</a:t>
            </a:r>
          </a:p>
        </p:txBody>
      </p:sp>
      <p:grpSp>
        <p:nvGrpSpPr>
          <p:cNvPr id="32" name="Group 31">
            <a:extLst>
              <a:ext uri="{FF2B5EF4-FFF2-40B4-BE49-F238E27FC236}">
                <a16:creationId xmlns:a16="http://schemas.microsoft.com/office/drawing/2014/main" id="{E6EEE46A-FF62-4B1D-8324-DE451CBDB32A}"/>
              </a:ext>
            </a:extLst>
          </p:cNvPr>
          <p:cNvGrpSpPr/>
          <p:nvPr/>
        </p:nvGrpSpPr>
        <p:grpSpPr>
          <a:xfrm>
            <a:off x="1643436" y="2492023"/>
            <a:ext cx="759615" cy="2788204"/>
            <a:chOff x="1676390" y="2541497"/>
            <a:chExt cx="774848" cy="2844113"/>
          </a:xfrm>
        </p:grpSpPr>
        <p:sp>
          <p:nvSpPr>
            <p:cNvPr id="33" name="people_4">
              <a:extLst>
                <a:ext uri="{FF2B5EF4-FFF2-40B4-BE49-F238E27FC236}">
                  <a16:creationId xmlns:a16="http://schemas.microsoft.com/office/drawing/2014/main" id="{123040A2-165F-4EC8-8760-6527ED317B4D}"/>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34" name="Picture 20" descr="Image result for software icons">
              <a:extLst>
                <a:ext uri="{FF2B5EF4-FFF2-40B4-BE49-F238E27FC236}">
                  <a16:creationId xmlns:a16="http://schemas.microsoft.com/office/drawing/2014/main" id="{30B50988-9B10-49B7-95F7-5EE0BA0ED943}"/>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F9BF301-5FCD-4DD0-A978-563EAB1EA450}"/>
                </a:ext>
              </a:extLst>
            </p:cNvPr>
            <p:cNvSpPr txBox="1"/>
            <p:nvPr/>
          </p:nvSpPr>
          <p:spPr>
            <a:xfrm>
              <a:off x="1744656" y="3317791"/>
              <a:ext cx="633130" cy="371244"/>
            </a:xfrm>
            <a:prstGeom prst="rect">
              <a:avLst/>
            </a:prstGeom>
            <a:noFill/>
          </p:spPr>
          <p:txBody>
            <a:bodyPr wrap="non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User</a:t>
              </a:r>
            </a:p>
          </p:txBody>
        </p:sp>
        <p:sp>
          <p:nvSpPr>
            <p:cNvPr id="36" name="TextBox 35">
              <a:extLst>
                <a:ext uri="{FF2B5EF4-FFF2-40B4-BE49-F238E27FC236}">
                  <a16:creationId xmlns:a16="http://schemas.microsoft.com/office/drawing/2014/main" id="{F11DB6C6-D5CC-4649-82B4-37628E4C401B}"/>
                </a:ext>
              </a:extLst>
            </p:cNvPr>
            <p:cNvSpPr txBox="1"/>
            <p:nvPr/>
          </p:nvSpPr>
          <p:spPr>
            <a:xfrm>
              <a:off x="1703780" y="5014366"/>
              <a:ext cx="716522" cy="371244"/>
            </a:xfrm>
            <a:prstGeom prst="rect">
              <a:avLst/>
            </a:prstGeom>
            <a:noFill/>
          </p:spPr>
          <p:txBody>
            <a:bodyPr wrap="non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Code</a:t>
              </a:r>
            </a:p>
          </p:txBody>
        </p:sp>
      </p:grpSp>
      <p:sp>
        <p:nvSpPr>
          <p:cNvPr id="46" name="Rectangle 45">
            <a:extLst>
              <a:ext uri="{FF2B5EF4-FFF2-40B4-BE49-F238E27FC236}">
                <a16:creationId xmlns:a16="http://schemas.microsoft.com/office/drawing/2014/main" id="{61DAECBE-B257-4453-8FCA-78C1AB3087DF}"/>
              </a:ext>
            </a:extLst>
          </p:cNvPr>
          <p:cNvSpPr/>
          <p:nvPr/>
        </p:nvSpPr>
        <p:spPr bwMode="auto">
          <a:xfrm>
            <a:off x="9061015" y="4346138"/>
            <a:ext cx="770088" cy="1140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3BFBA775-BF6C-4903-85A7-8D798C7AF737}"/>
              </a:ext>
            </a:extLst>
          </p:cNvPr>
          <p:cNvSpPr/>
          <p:nvPr/>
        </p:nvSpPr>
        <p:spPr bwMode="auto">
          <a:xfrm>
            <a:off x="8123273" y="4354171"/>
            <a:ext cx="770088" cy="1140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CD118D8F-B8F5-428B-8E5D-F34057C0366D}"/>
              </a:ext>
            </a:extLst>
          </p:cNvPr>
          <p:cNvSpPr/>
          <p:nvPr/>
        </p:nvSpPr>
        <p:spPr bwMode="auto">
          <a:xfrm>
            <a:off x="7216531" y="4354171"/>
            <a:ext cx="770088" cy="1140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How does it work?</a:t>
            </a:r>
          </a:p>
        </p:txBody>
      </p:sp>
      <p:sp>
        <p:nvSpPr>
          <p:cNvPr id="4" name="Left Brace 3">
            <a:extLst>
              <a:ext uri="{FF2B5EF4-FFF2-40B4-BE49-F238E27FC236}">
                <a16:creationId xmlns:a16="http://schemas.microsoft.com/office/drawing/2014/main" id="{4E501042-C2E4-4DC0-83EF-32A6CD43AE07}"/>
              </a:ext>
            </a:extLst>
          </p:cNvPr>
          <p:cNvSpPr/>
          <p:nvPr/>
        </p:nvSpPr>
        <p:spPr>
          <a:xfrm>
            <a:off x="4134460" y="1840246"/>
            <a:ext cx="841353" cy="416750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ARM – Centralized Control Plane</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22" y="3276622"/>
            <a:ext cx="304757" cy="3047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971495" y="3410749"/>
            <a:ext cx="519828" cy="5158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spin icon">
            <a:extLst>
              <a:ext uri="{FF2B5EF4-FFF2-40B4-BE49-F238E27FC236}">
                <a16:creationId xmlns:a16="http://schemas.microsoft.com/office/drawing/2014/main" id="{CCB45ABF-73E1-478C-965B-0A3023DB9A26}"/>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878171" y="3948202"/>
            <a:ext cx="597479" cy="59747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4DA71333-0927-40EA-ADBF-FD70CEF36ED6}"/>
              </a:ext>
            </a:extLst>
          </p:cNvPr>
          <p:cNvSpPr/>
          <p:nvPr/>
        </p:nvSpPr>
        <p:spPr>
          <a:xfrm>
            <a:off x="6927376" y="2356276"/>
            <a:ext cx="3218232" cy="3258840"/>
          </a:xfrm>
          <a:prstGeom prst="roundRect">
            <a:avLst>
              <a:gd name="adj" fmla="val 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18" name="Picture 17">
            <a:extLst>
              <a:ext uri="{FF2B5EF4-FFF2-40B4-BE49-F238E27FC236}">
                <a16:creationId xmlns:a16="http://schemas.microsoft.com/office/drawing/2014/main" id="{031F01A4-24BB-4DEA-9E6A-840C8F4D8F89}"/>
              </a:ext>
            </a:extLst>
          </p:cNvPr>
          <p:cNvPicPr>
            <a:picLocks noChangeAspect="1"/>
          </p:cNvPicPr>
          <p:nvPr/>
        </p:nvPicPr>
        <p:blipFill>
          <a:blip r:embed="rId6"/>
          <a:stretch>
            <a:fillRect/>
          </a:stretch>
        </p:blipFill>
        <p:spPr>
          <a:xfrm>
            <a:off x="7216531" y="4474830"/>
            <a:ext cx="770088" cy="1019628"/>
          </a:xfrm>
          <a:prstGeom prst="rect">
            <a:avLst/>
          </a:prstGeom>
        </p:spPr>
      </p:pic>
      <p:pic>
        <p:nvPicPr>
          <p:cNvPr id="40" name="Picture 39">
            <a:extLst>
              <a:ext uri="{FF2B5EF4-FFF2-40B4-BE49-F238E27FC236}">
                <a16:creationId xmlns:a16="http://schemas.microsoft.com/office/drawing/2014/main" id="{7D322C27-26C8-4804-923A-F8FF71A61ADB}"/>
              </a:ext>
            </a:extLst>
          </p:cNvPr>
          <p:cNvPicPr>
            <a:picLocks noChangeAspect="1"/>
          </p:cNvPicPr>
          <p:nvPr/>
        </p:nvPicPr>
        <p:blipFill>
          <a:blip r:embed="rId6"/>
          <a:stretch>
            <a:fillRect/>
          </a:stretch>
        </p:blipFill>
        <p:spPr>
          <a:xfrm>
            <a:off x="8112956" y="4474830"/>
            <a:ext cx="770088" cy="1019628"/>
          </a:xfrm>
          <a:prstGeom prst="rect">
            <a:avLst/>
          </a:prstGeom>
        </p:spPr>
      </p:pic>
      <p:pic>
        <p:nvPicPr>
          <p:cNvPr id="41" name="Picture 40">
            <a:extLst>
              <a:ext uri="{FF2B5EF4-FFF2-40B4-BE49-F238E27FC236}">
                <a16:creationId xmlns:a16="http://schemas.microsoft.com/office/drawing/2014/main" id="{31642B23-DBBF-4782-90E5-E374CB8E297F}"/>
              </a:ext>
            </a:extLst>
          </p:cNvPr>
          <p:cNvPicPr>
            <a:picLocks noChangeAspect="1"/>
          </p:cNvPicPr>
          <p:nvPr/>
        </p:nvPicPr>
        <p:blipFill>
          <a:blip r:embed="rId6"/>
          <a:stretch>
            <a:fillRect/>
          </a:stretch>
        </p:blipFill>
        <p:spPr>
          <a:xfrm>
            <a:off x="9061015" y="4474830"/>
            <a:ext cx="770088" cy="1019628"/>
          </a:xfrm>
          <a:prstGeom prst="rect">
            <a:avLst/>
          </a:prstGeom>
        </p:spPr>
      </p:pic>
      <p:sp>
        <p:nvSpPr>
          <p:cNvPr id="43" name="Rectangle 42">
            <a:extLst>
              <a:ext uri="{FF2B5EF4-FFF2-40B4-BE49-F238E27FC236}">
                <a16:creationId xmlns:a16="http://schemas.microsoft.com/office/drawing/2014/main" id="{6E96E908-E4B8-4062-A829-7EE23269B4C9}"/>
              </a:ext>
            </a:extLst>
          </p:cNvPr>
          <p:cNvSpPr/>
          <p:nvPr/>
        </p:nvSpPr>
        <p:spPr bwMode="auto">
          <a:xfrm>
            <a:off x="7618197" y="3600578"/>
            <a:ext cx="846399" cy="5010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107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72A95E4E-1D3B-483E-9394-283937691277}"/>
              </a:ext>
            </a:extLst>
          </p:cNvPr>
          <p:cNvSpPr/>
          <p:nvPr/>
        </p:nvSpPr>
        <p:spPr bwMode="auto">
          <a:xfrm>
            <a:off x="8579055" y="3600578"/>
            <a:ext cx="846399" cy="5010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107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9EA14706-80F1-46CF-AD74-B44134A6D293}"/>
              </a:ext>
            </a:extLst>
          </p:cNvPr>
          <p:cNvCxnSpPr>
            <a:cxnSpLocks/>
          </p:cNvCxnSpPr>
          <p:nvPr/>
        </p:nvCxnSpPr>
        <p:spPr>
          <a:xfrm flipH="1">
            <a:off x="7601575" y="4101635"/>
            <a:ext cx="439821" cy="2525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0668F25-0578-4BCE-A9DF-3CF3909B44CA}"/>
              </a:ext>
            </a:extLst>
          </p:cNvPr>
          <p:cNvCxnSpPr>
            <a:cxnSpLocks/>
          </p:cNvCxnSpPr>
          <p:nvPr/>
        </p:nvCxnSpPr>
        <p:spPr>
          <a:xfrm>
            <a:off x="8041396" y="4101635"/>
            <a:ext cx="466923" cy="2525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7DE38EE-E2B7-4FFF-971A-E31B78B1B2F8}"/>
              </a:ext>
            </a:extLst>
          </p:cNvPr>
          <p:cNvCxnSpPr>
            <a:cxnSpLocks/>
          </p:cNvCxnSpPr>
          <p:nvPr/>
        </p:nvCxnSpPr>
        <p:spPr>
          <a:xfrm>
            <a:off x="9002255" y="4101635"/>
            <a:ext cx="443805" cy="2445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C5F69E0-3643-47BA-ACA5-915779D612A5}"/>
              </a:ext>
            </a:extLst>
          </p:cNvPr>
          <p:cNvSpPr txBox="1"/>
          <p:nvPr/>
        </p:nvSpPr>
        <p:spPr>
          <a:xfrm>
            <a:off x="7475482" y="3624844"/>
            <a:ext cx="1161971" cy="452522"/>
          </a:xfrm>
          <a:prstGeom prst="rect">
            <a:avLst/>
          </a:prstGeom>
          <a:noFill/>
        </p:spPr>
        <p:txBody>
          <a:bodyPr wrap="none" lIns="179285" tIns="143428" rIns="179285" bIns="143428" rtlCol="0" anchor="ctr" anchorCtr="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Subscription</a:t>
            </a:r>
          </a:p>
        </p:txBody>
      </p:sp>
      <p:sp>
        <p:nvSpPr>
          <p:cNvPr id="64" name="TextBox 63">
            <a:extLst>
              <a:ext uri="{FF2B5EF4-FFF2-40B4-BE49-F238E27FC236}">
                <a16:creationId xmlns:a16="http://schemas.microsoft.com/office/drawing/2014/main" id="{F910D37D-3E78-47BF-BAA6-564ADDBE3D38}"/>
              </a:ext>
            </a:extLst>
          </p:cNvPr>
          <p:cNvSpPr txBox="1"/>
          <p:nvPr/>
        </p:nvSpPr>
        <p:spPr>
          <a:xfrm>
            <a:off x="8428665" y="3624844"/>
            <a:ext cx="1161971" cy="452522"/>
          </a:xfrm>
          <a:prstGeom prst="rect">
            <a:avLst/>
          </a:prstGeom>
          <a:noFill/>
        </p:spPr>
        <p:txBody>
          <a:bodyPr wrap="none" lIns="179285" tIns="143428" rIns="179285" bIns="143428" rtlCol="0" anchor="ctr" anchorCtr="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Subscription</a:t>
            </a:r>
          </a:p>
        </p:txBody>
      </p:sp>
      <p:sp>
        <p:nvSpPr>
          <p:cNvPr id="2057" name="TextBox 2056">
            <a:extLst>
              <a:ext uri="{FF2B5EF4-FFF2-40B4-BE49-F238E27FC236}">
                <a16:creationId xmlns:a16="http://schemas.microsoft.com/office/drawing/2014/main" id="{4398206E-6173-40EE-90A2-2278E01A64FF}"/>
              </a:ext>
            </a:extLst>
          </p:cNvPr>
          <p:cNvSpPr txBox="1"/>
          <p:nvPr/>
        </p:nvSpPr>
        <p:spPr>
          <a:xfrm>
            <a:off x="7582414" y="1847536"/>
            <a:ext cx="1870241" cy="561207"/>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mn-cs"/>
              </a:rPr>
              <a:t>Org Hierarchy</a:t>
            </a:r>
          </a:p>
        </p:txBody>
      </p:sp>
      <p:sp>
        <p:nvSpPr>
          <p:cNvPr id="3" name="Arrow: Down 2">
            <a:extLst>
              <a:ext uri="{FF2B5EF4-FFF2-40B4-BE49-F238E27FC236}">
                <a16:creationId xmlns:a16="http://schemas.microsoft.com/office/drawing/2014/main" id="{262C9B71-9BA8-4903-932A-8E076F6C9556}"/>
              </a:ext>
            </a:extLst>
          </p:cNvPr>
          <p:cNvSpPr/>
          <p:nvPr/>
        </p:nvSpPr>
        <p:spPr bwMode="auto">
          <a:xfrm>
            <a:off x="7845216" y="3037839"/>
            <a:ext cx="392361" cy="43043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Arrow: Down 37">
            <a:extLst>
              <a:ext uri="{FF2B5EF4-FFF2-40B4-BE49-F238E27FC236}">
                <a16:creationId xmlns:a16="http://schemas.microsoft.com/office/drawing/2014/main" id="{CFF769E0-26BA-46A0-B514-7988D98D5626}"/>
              </a:ext>
            </a:extLst>
          </p:cNvPr>
          <p:cNvSpPr/>
          <p:nvPr/>
        </p:nvSpPr>
        <p:spPr bwMode="auto">
          <a:xfrm>
            <a:off x="8806074" y="3027452"/>
            <a:ext cx="392361" cy="43043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4" name="Picture 18" descr="Image result for cross icons">
            <a:extLst>
              <a:ext uri="{FF2B5EF4-FFF2-40B4-BE49-F238E27FC236}">
                <a16:creationId xmlns:a16="http://schemas.microsoft.com/office/drawing/2014/main" id="{43D80F22-6255-449D-880A-883F9D205D35}"/>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191339" y="3563706"/>
            <a:ext cx="283559" cy="28355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descr="Image result for cross icons">
            <a:extLst>
              <a:ext uri="{FF2B5EF4-FFF2-40B4-BE49-F238E27FC236}">
                <a16:creationId xmlns:a16="http://schemas.microsoft.com/office/drawing/2014/main" id="{162C78D8-F1EB-410C-BF22-DDD96A19D4B0}"/>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9159399" y="3563706"/>
            <a:ext cx="283559" cy="28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08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nodeType="with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57"/>
                                        </p:tgtEl>
                                        <p:attrNameLst>
                                          <p:attrName>style.visibility</p:attrName>
                                        </p:attrNameLst>
                                      </p:cBhvr>
                                      <p:to>
                                        <p:strVal val="visible"/>
                                      </p:to>
                                    </p:set>
                                    <p:animEffect transition="in" filter="fade">
                                      <p:cBhvr>
                                        <p:cTn id="49" dur="500"/>
                                        <p:tgtEl>
                                          <p:spTgt spid="205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up)">
                                      <p:cBhvr>
                                        <p:cTn id="54" dur="500"/>
                                        <p:tgtEl>
                                          <p:spTgt spid="3"/>
                                        </p:tgtEl>
                                      </p:cBhvr>
                                    </p:animEffect>
                                  </p:childTnLst>
                                </p:cTn>
                              </p:par>
                            </p:childTnLst>
                          </p:cTn>
                        </p:par>
                        <p:par>
                          <p:cTn id="55" fill="hold">
                            <p:stCondLst>
                              <p:cond delay="500"/>
                            </p:stCondLst>
                            <p:childTnLst>
                              <p:par>
                                <p:cTn id="56" presetID="22" presetClass="entr" presetSubtype="1" fill="hold" grpId="0"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up)">
                                      <p:cBhvr>
                                        <p:cTn id="58" dur="500"/>
                                        <p:tgtEl>
                                          <p:spTgt spid="38"/>
                                        </p:tgtEl>
                                      </p:cBhvr>
                                    </p:animEffec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5" grpId="0" animBg="1"/>
      <p:bldP spid="20" grpId="0" animBg="1"/>
      <p:bldP spid="14" grpId="0" animBg="1"/>
      <p:bldP spid="43" grpId="0" animBg="1"/>
      <p:bldP spid="47" grpId="0" animBg="1"/>
      <p:bldP spid="63" grpId="0"/>
      <p:bldP spid="64" grpId="0"/>
      <p:bldP spid="2057" grpId="0"/>
      <p:bldP spid="3" grpId="0" animBg="1"/>
      <p:bldP spid="3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55EA72C-0AC5-4978-937F-96F6E824EFDC}"/>
              </a:ext>
            </a:extLst>
          </p:cNvPr>
          <p:cNvSpPr/>
          <p:nvPr/>
        </p:nvSpPr>
        <p:spPr>
          <a:xfrm>
            <a:off x="1" y="1522352"/>
            <a:ext cx="12192000" cy="4772389"/>
          </a:xfrm>
          <a:prstGeom prst="rect">
            <a:avLst/>
          </a:prstGeom>
          <a:solidFill>
            <a:schemeClr val="bg1">
              <a:lumMod val="95000"/>
            </a:schemeClr>
          </a:solidFill>
          <a:ln w="12700" cap="flat" cmpd="sng" algn="ctr">
            <a:noFill/>
            <a:prstDash val="solid"/>
            <a:miter lim="800000"/>
          </a:ln>
          <a:effectLst/>
        </p:spPr>
        <p:txBody>
          <a:bodyPr rot="0" spcFirstLastPara="0" vert="horz" wrap="square" lIns="91427" tIns="268928" rIns="91427" bIns="45713" numCol="1" spcCol="0" rtlCol="0" fromWordArt="0" anchor="t" anchorCtr="0" forceAA="0" compatLnSpc="1">
            <a:prstTxWarp prst="textNoShape">
              <a:avLst/>
            </a:prstTxWarp>
            <a:noAutofit/>
          </a:bodyPr>
          <a:lstStyle/>
          <a:p>
            <a:pPr marL="0" marR="0" lvl="0" indent="0" algn="l" defTabSz="914296" rtl="0" eaLnBrk="1" fontAlgn="auto" latinLnBrk="0" hangingPunct="1">
              <a:lnSpc>
                <a:spcPct val="105000"/>
              </a:lnSpc>
              <a:spcBef>
                <a:spcPts val="0"/>
              </a:spcBef>
              <a:spcAft>
                <a:spcPts val="80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Semibold" panose="020B0702040204020203" pitchFamily="34" charset="0"/>
                <a:ea typeface="Calibri" panose="020F0502020204030204" pitchFamily="34" charset="0"/>
                <a:cs typeface="Times New Roman" panose="02020603050405020304" pitchFamily="18" charset="0"/>
              </a:rPr>
              <a:t>    							</a:t>
            </a:r>
            <a:endParaRPr kumimoji="0" lang="en-US" sz="2000" b="0" i="0" u="none" strike="noStrike" kern="0" cap="none" spc="0" normalizeH="0" baseline="0" noProof="0" dirty="0">
              <a:ln>
                <a:noFill/>
              </a:ln>
              <a:solidFill>
                <a:srgbClr val="353535"/>
              </a:solidFill>
              <a:effectLst/>
              <a:uLnTx/>
              <a:uFillTx/>
              <a:latin typeface="Times New Roman" panose="02020603050405020304" pitchFamily="18" charset="0"/>
              <a:ea typeface="Times New Roman" panose="02020603050405020304" pitchFamily="18" charset="0"/>
              <a:cs typeface="+mn-cs"/>
            </a:endParaRPr>
          </a:p>
        </p:txBody>
      </p:sp>
      <p:sp>
        <p:nvSpPr>
          <p:cNvPr id="37" name="Rectangle: Rounded Corners 36">
            <a:extLst>
              <a:ext uri="{FF2B5EF4-FFF2-40B4-BE49-F238E27FC236}">
                <a16:creationId xmlns:a16="http://schemas.microsoft.com/office/drawing/2014/main" id="{F801473D-F0EE-408E-AF67-FA28AF3BDBB6}"/>
              </a:ext>
            </a:extLst>
          </p:cNvPr>
          <p:cNvSpPr/>
          <p:nvPr/>
        </p:nvSpPr>
        <p:spPr>
          <a:xfrm>
            <a:off x="5208585" y="2356276"/>
            <a:ext cx="1582137" cy="3258840"/>
          </a:xfrm>
          <a:prstGeom prst="roundRect">
            <a:avLst>
              <a:gd name="adj" fmla="val 0"/>
            </a:avLst>
          </a:prstGeom>
          <a:solidFill>
            <a:schemeClr val="tx2"/>
          </a:solidFill>
          <a:effectLst/>
        </p:spPr>
        <p:style>
          <a:lnRef idx="0">
            <a:schemeClr val="accent5"/>
          </a:lnRef>
          <a:fillRef idx="3">
            <a:schemeClr val="accent5"/>
          </a:fillRef>
          <a:effectRef idx="3">
            <a:schemeClr val="accent5"/>
          </a:effectRef>
          <a:fontRef idx="minor">
            <a:schemeClr val="lt1"/>
          </a:fontRef>
        </p:style>
        <p:txBody>
          <a:bodyPr vert="vert270" rtlCol="0" anchor="t"/>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mn-cs"/>
              </a:rPr>
              <a:t> Azure Policy</a:t>
            </a:r>
          </a:p>
        </p:txBody>
      </p:sp>
      <p:grpSp>
        <p:nvGrpSpPr>
          <p:cNvPr id="32" name="Group 31">
            <a:extLst>
              <a:ext uri="{FF2B5EF4-FFF2-40B4-BE49-F238E27FC236}">
                <a16:creationId xmlns:a16="http://schemas.microsoft.com/office/drawing/2014/main" id="{E6EEE46A-FF62-4B1D-8324-DE451CBDB32A}"/>
              </a:ext>
            </a:extLst>
          </p:cNvPr>
          <p:cNvGrpSpPr/>
          <p:nvPr/>
        </p:nvGrpSpPr>
        <p:grpSpPr>
          <a:xfrm>
            <a:off x="1643436" y="2492023"/>
            <a:ext cx="759615" cy="2788204"/>
            <a:chOff x="1676390" y="2541497"/>
            <a:chExt cx="774848" cy="2844113"/>
          </a:xfrm>
        </p:grpSpPr>
        <p:sp>
          <p:nvSpPr>
            <p:cNvPr id="33" name="people_4">
              <a:extLst>
                <a:ext uri="{FF2B5EF4-FFF2-40B4-BE49-F238E27FC236}">
                  <a16:creationId xmlns:a16="http://schemas.microsoft.com/office/drawing/2014/main" id="{123040A2-165F-4EC8-8760-6527ED317B4D}"/>
                </a:ext>
              </a:extLst>
            </p:cNvPr>
            <p:cNvSpPr>
              <a:spLocks noChangeAspect="1" noEditPoints="1"/>
            </p:cNvSpPr>
            <p:nvPr/>
          </p:nvSpPr>
          <p:spPr bwMode="auto">
            <a:xfrm>
              <a:off x="1719091" y="2541497"/>
              <a:ext cx="689446" cy="77078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marL="0" marR="0" lvl="0" indent="0" algn="l" defTabSz="91426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34" name="Picture 20" descr="Image result for software icons">
              <a:extLst>
                <a:ext uri="{FF2B5EF4-FFF2-40B4-BE49-F238E27FC236}">
                  <a16:creationId xmlns:a16="http://schemas.microsoft.com/office/drawing/2014/main" id="{30B50988-9B10-49B7-95F7-5EE0BA0ED943}"/>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6390" y="4152752"/>
              <a:ext cx="774848" cy="774848"/>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7F9BF301-5FCD-4DD0-A978-563EAB1EA450}"/>
                </a:ext>
              </a:extLst>
            </p:cNvPr>
            <p:cNvSpPr txBox="1"/>
            <p:nvPr/>
          </p:nvSpPr>
          <p:spPr>
            <a:xfrm>
              <a:off x="1744656" y="3317791"/>
              <a:ext cx="633130" cy="371244"/>
            </a:xfrm>
            <a:prstGeom prst="rect">
              <a:avLst/>
            </a:prstGeom>
            <a:noFill/>
          </p:spPr>
          <p:txBody>
            <a:bodyPr wrap="non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User</a:t>
              </a:r>
            </a:p>
          </p:txBody>
        </p:sp>
        <p:sp>
          <p:nvSpPr>
            <p:cNvPr id="36" name="TextBox 35">
              <a:extLst>
                <a:ext uri="{FF2B5EF4-FFF2-40B4-BE49-F238E27FC236}">
                  <a16:creationId xmlns:a16="http://schemas.microsoft.com/office/drawing/2014/main" id="{F11DB6C6-D5CC-4649-82B4-37628E4C401B}"/>
                </a:ext>
              </a:extLst>
            </p:cNvPr>
            <p:cNvSpPr txBox="1"/>
            <p:nvPr/>
          </p:nvSpPr>
          <p:spPr>
            <a:xfrm>
              <a:off x="1703780" y="5014366"/>
              <a:ext cx="716522" cy="371244"/>
            </a:xfrm>
            <a:prstGeom prst="rect">
              <a:avLst/>
            </a:prstGeom>
            <a:noFill/>
          </p:spPr>
          <p:txBody>
            <a:bodyPr wrap="non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Code</a:t>
              </a:r>
            </a:p>
          </p:txBody>
        </p:sp>
      </p:grpSp>
      <p:sp>
        <p:nvSpPr>
          <p:cNvPr id="46" name="Rectangle 45">
            <a:extLst>
              <a:ext uri="{FF2B5EF4-FFF2-40B4-BE49-F238E27FC236}">
                <a16:creationId xmlns:a16="http://schemas.microsoft.com/office/drawing/2014/main" id="{61DAECBE-B257-4453-8FCA-78C1AB3087DF}"/>
              </a:ext>
            </a:extLst>
          </p:cNvPr>
          <p:cNvSpPr/>
          <p:nvPr/>
        </p:nvSpPr>
        <p:spPr bwMode="auto">
          <a:xfrm>
            <a:off x="9061015" y="4346138"/>
            <a:ext cx="770088" cy="1140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3BFBA775-BF6C-4903-85A7-8D798C7AF737}"/>
              </a:ext>
            </a:extLst>
          </p:cNvPr>
          <p:cNvSpPr/>
          <p:nvPr/>
        </p:nvSpPr>
        <p:spPr bwMode="auto">
          <a:xfrm>
            <a:off x="8123273" y="4354171"/>
            <a:ext cx="770088" cy="1140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CD118D8F-B8F5-428B-8E5D-F34057C0366D}"/>
              </a:ext>
            </a:extLst>
          </p:cNvPr>
          <p:cNvSpPr/>
          <p:nvPr/>
        </p:nvSpPr>
        <p:spPr bwMode="auto">
          <a:xfrm>
            <a:off x="7216531" y="4354171"/>
            <a:ext cx="770088" cy="11402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F3956E8-7912-4804-9C6A-6CADFF5641E1}"/>
              </a:ext>
            </a:extLst>
          </p:cNvPr>
          <p:cNvSpPr>
            <a:spLocks noGrp="1"/>
          </p:cNvSpPr>
          <p:nvPr>
            <p:ph type="title"/>
          </p:nvPr>
        </p:nvSpPr>
        <p:spPr/>
        <p:txBody>
          <a:bodyPr/>
          <a:lstStyle/>
          <a:p>
            <a:r>
              <a:rPr lang="en-US" dirty="0"/>
              <a:t>How does it work?</a:t>
            </a:r>
          </a:p>
        </p:txBody>
      </p:sp>
      <p:sp>
        <p:nvSpPr>
          <p:cNvPr id="4" name="Left Brace 3">
            <a:extLst>
              <a:ext uri="{FF2B5EF4-FFF2-40B4-BE49-F238E27FC236}">
                <a16:creationId xmlns:a16="http://schemas.microsoft.com/office/drawing/2014/main" id="{4E501042-C2E4-4DC0-83EF-32A6CD43AE07}"/>
              </a:ext>
            </a:extLst>
          </p:cNvPr>
          <p:cNvSpPr/>
          <p:nvPr/>
        </p:nvSpPr>
        <p:spPr>
          <a:xfrm>
            <a:off x="4134460" y="1840246"/>
            <a:ext cx="841353" cy="416750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vert="vert270" rtlCol="0" anchor="ct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ARM – Centralized Control Plane</a:t>
            </a:r>
          </a:p>
        </p:txBody>
      </p:sp>
      <p:sp>
        <p:nvSpPr>
          <p:cNvPr id="10" name="AutoShape 4" descr="Image result for runtime icon">
            <a:extLst>
              <a:ext uri="{FF2B5EF4-FFF2-40B4-BE49-F238E27FC236}">
                <a16:creationId xmlns:a16="http://schemas.microsoft.com/office/drawing/2014/main" id="{2F17A915-444C-44F0-AB61-4674FA6EA8BC}"/>
              </a:ext>
            </a:extLst>
          </p:cNvPr>
          <p:cNvSpPr>
            <a:spLocks noChangeAspect="1" noChangeArrowheads="1"/>
          </p:cNvSpPr>
          <p:nvPr/>
        </p:nvSpPr>
        <p:spPr bwMode="auto">
          <a:xfrm>
            <a:off x="5943622" y="3276622"/>
            <a:ext cx="304757" cy="3047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1032" name="Picture 8" descr="Image result for search icon">
            <a:extLst>
              <a:ext uri="{FF2B5EF4-FFF2-40B4-BE49-F238E27FC236}">
                <a16:creationId xmlns:a16="http://schemas.microsoft.com/office/drawing/2014/main" id="{7B360DF9-AC7F-4CAE-824B-F413318D605C}"/>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971495" y="3410749"/>
            <a:ext cx="519828" cy="5158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spin icon">
            <a:extLst>
              <a:ext uri="{FF2B5EF4-FFF2-40B4-BE49-F238E27FC236}">
                <a16:creationId xmlns:a16="http://schemas.microsoft.com/office/drawing/2014/main" id="{CCB45ABF-73E1-478C-965B-0A3023DB9A26}"/>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878171" y="3948202"/>
            <a:ext cx="597479" cy="59747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4DA71333-0927-40EA-ADBF-FD70CEF36ED6}"/>
              </a:ext>
            </a:extLst>
          </p:cNvPr>
          <p:cNvSpPr/>
          <p:nvPr/>
        </p:nvSpPr>
        <p:spPr>
          <a:xfrm>
            <a:off x="6927376" y="2356276"/>
            <a:ext cx="3218232" cy="3258840"/>
          </a:xfrm>
          <a:prstGeom prst="roundRect">
            <a:avLst>
              <a:gd name="adj" fmla="val 0"/>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18" name="Picture 17">
            <a:extLst>
              <a:ext uri="{FF2B5EF4-FFF2-40B4-BE49-F238E27FC236}">
                <a16:creationId xmlns:a16="http://schemas.microsoft.com/office/drawing/2014/main" id="{031F01A4-24BB-4DEA-9E6A-840C8F4D8F89}"/>
              </a:ext>
            </a:extLst>
          </p:cNvPr>
          <p:cNvPicPr>
            <a:picLocks noChangeAspect="1"/>
          </p:cNvPicPr>
          <p:nvPr/>
        </p:nvPicPr>
        <p:blipFill>
          <a:blip r:embed="rId6"/>
          <a:stretch>
            <a:fillRect/>
          </a:stretch>
        </p:blipFill>
        <p:spPr>
          <a:xfrm>
            <a:off x="7216531" y="4474830"/>
            <a:ext cx="770088" cy="1019628"/>
          </a:xfrm>
          <a:prstGeom prst="rect">
            <a:avLst/>
          </a:prstGeom>
        </p:spPr>
      </p:pic>
      <p:pic>
        <p:nvPicPr>
          <p:cNvPr id="40" name="Picture 39">
            <a:extLst>
              <a:ext uri="{FF2B5EF4-FFF2-40B4-BE49-F238E27FC236}">
                <a16:creationId xmlns:a16="http://schemas.microsoft.com/office/drawing/2014/main" id="{7D322C27-26C8-4804-923A-F8FF71A61ADB}"/>
              </a:ext>
            </a:extLst>
          </p:cNvPr>
          <p:cNvPicPr>
            <a:picLocks noChangeAspect="1"/>
          </p:cNvPicPr>
          <p:nvPr/>
        </p:nvPicPr>
        <p:blipFill>
          <a:blip r:embed="rId6"/>
          <a:stretch>
            <a:fillRect/>
          </a:stretch>
        </p:blipFill>
        <p:spPr>
          <a:xfrm>
            <a:off x="8112956" y="4474830"/>
            <a:ext cx="770088" cy="1019628"/>
          </a:xfrm>
          <a:prstGeom prst="rect">
            <a:avLst/>
          </a:prstGeom>
        </p:spPr>
      </p:pic>
      <p:pic>
        <p:nvPicPr>
          <p:cNvPr id="41" name="Picture 40">
            <a:extLst>
              <a:ext uri="{FF2B5EF4-FFF2-40B4-BE49-F238E27FC236}">
                <a16:creationId xmlns:a16="http://schemas.microsoft.com/office/drawing/2014/main" id="{31642B23-DBBF-4782-90E5-E374CB8E297F}"/>
              </a:ext>
            </a:extLst>
          </p:cNvPr>
          <p:cNvPicPr>
            <a:picLocks noChangeAspect="1"/>
          </p:cNvPicPr>
          <p:nvPr/>
        </p:nvPicPr>
        <p:blipFill>
          <a:blip r:embed="rId6"/>
          <a:stretch>
            <a:fillRect/>
          </a:stretch>
        </p:blipFill>
        <p:spPr>
          <a:xfrm>
            <a:off x="9061015" y="4474830"/>
            <a:ext cx="770088" cy="1019628"/>
          </a:xfrm>
          <a:prstGeom prst="rect">
            <a:avLst/>
          </a:prstGeom>
        </p:spPr>
      </p:pic>
      <p:sp>
        <p:nvSpPr>
          <p:cNvPr id="19" name="Rectangle 18">
            <a:extLst>
              <a:ext uri="{FF2B5EF4-FFF2-40B4-BE49-F238E27FC236}">
                <a16:creationId xmlns:a16="http://schemas.microsoft.com/office/drawing/2014/main" id="{B7083446-FF18-4092-AC74-EB8ACFBA380A}"/>
              </a:ext>
            </a:extLst>
          </p:cNvPr>
          <p:cNvSpPr/>
          <p:nvPr/>
        </p:nvSpPr>
        <p:spPr bwMode="auto">
          <a:xfrm>
            <a:off x="8112957" y="2909690"/>
            <a:ext cx="846399" cy="5010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96E908-E4B8-4062-A829-7EE23269B4C9}"/>
              </a:ext>
            </a:extLst>
          </p:cNvPr>
          <p:cNvSpPr/>
          <p:nvPr/>
        </p:nvSpPr>
        <p:spPr bwMode="auto">
          <a:xfrm>
            <a:off x="7618197" y="3600578"/>
            <a:ext cx="846399" cy="5010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107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72A95E4E-1D3B-483E-9394-283937691277}"/>
              </a:ext>
            </a:extLst>
          </p:cNvPr>
          <p:cNvSpPr/>
          <p:nvPr/>
        </p:nvSpPr>
        <p:spPr bwMode="auto">
          <a:xfrm>
            <a:off x="8579055" y="3600578"/>
            <a:ext cx="846399" cy="5010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107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E42C329F-B0DB-4327-A003-B4421F4F3364}"/>
              </a:ext>
            </a:extLst>
          </p:cNvPr>
          <p:cNvCxnSpPr/>
          <p:nvPr/>
        </p:nvCxnSpPr>
        <p:spPr>
          <a:xfrm flipH="1">
            <a:off x="8041396" y="3410747"/>
            <a:ext cx="494760" cy="1898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5FFAD99-E21E-4EBB-A025-F11A5C3F706D}"/>
              </a:ext>
            </a:extLst>
          </p:cNvPr>
          <p:cNvCxnSpPr>
            <a:cxnSpLocks/>
          </p:cNvCxnSpPr>
          <p:nvPr/>
        </p:nvCxnSpPr>
        <p:spPr>
          <a:xfrm>
            <a:off x="8536156" y="3410747"/>
            <a:ext cx="466099" cy="1898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EA14706-80F1-46CF-AD74-B44134A6D293}"/>
              </a:ext>
            </a:extLst>
          </p:cNvPr>
          <p:cNvCxnSpPr>
            <a:cxnSpLocks/>
          </p:cNvCxnSpPr>
          <p:nvPr/>
        </p:nvCxnSpPr>
        <p:spPr>
          <a:xfrm flipH="1">
            <a:off x="7601575" y="4101635"/>
            <a:ext cx="439821" cy="2525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0668F25-0578-4BCE-A9DF-3CF3909B44CA}"/>
              </a:ext>
            </a:extLst>
          </p:cNvPr>
          <p:cNvCxnSpPr>
            <a:cxnSpLocks/>
          </p:cNvCxnSpPr>
          <p:nvPr/>
        </p:nvCxnSpPr>
        <p:spPr>
          <a:xfrm>
            <a:off x="8041396" y="4101635"/>
            <a:ext cx="466923" cy="25253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7DE38EE-E2B7-4FFF-971A-E31B78B1B2F8}"/>
              </a:ext>
            </a:extLst>
          </p:cNvPr>
          <p:cNvCxnSpPr>
            <a:cxnSpLocks/>
          </p:cNvCxnSpPr>
          <p:nvPr/>
        </p:nvCxnSpPr>
        <p:spPr>
          <a:xfrm>
            <a:off x="9002255" y="4101635"/>
            <a:ext cx="443805" cy="2445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6" name="TextBox 2055">
            <a:extLst>
              <a:ext uri="{FF2B5EF4-FFF2-40B4-BE49-F238E27FC236}">
                <a16:creationId xmlns:a16="http://schemas.microsoft.com/office/drawing/2014/main" id="{90F93431-0EC6-4872-A6A3-D8FC6C392C88}"/>
              </a:ext>
            </a:extLst>
          </p:cNvPr>
          <p:cNvSpPr txBox="1"/>
          <p:nvPr/>
        </p:nvSpPr>
        <p:spPr>
          <a:xfrm>
            <a:off x="8158684" y="2860166"/>
            <a:ext cx="756410" cy="615388"/>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Mgmt</a:t>
            </a:r>
            <a:br>
              <a:rPr kumimoji="0" lang="en-US" sz="1176" b="0" i="0" u="none" strike="noStrike" kern="1200" cap="none" spc="0" normalizeH="0" baseline="0" noProof="0" dirty="0">
                <a:ln>
                  <a:noFill/>
                </a:ln>
                <a:solidFill>
                  <a:srgbClr val="FFFFFF"/>
                </a:solidFill>
                <a:effectLst/>
                <a:uLnTx/>
                <a:uFillTx/>
                <a:latin typeface="Segoe UI Semilight"/>
                <a:ea typeface="+mn-ea"/>
                <a:cs typeface="+mn-cs"/>
              </a:rPr>
            </a:b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group</a:t>
            </a:r>
          </a:p>
        </p:txBody>
      </p:sp>
      <p:sp>
        <p:nvSpPr>
          <p:cNvPr id="63" name="TextBox 62">
            <a:extLst>
              <a:ext uri="{FF2B5EF4-FFF2-40B4-BE49-F238E27FC236}">
                <a16:creationId xmlns:a16="http://schemas.microsoft.com/office/drawing/2014/main" id="{8C5F69E0-3643-47BA-ACA5-915779D612A5}"/>
              </a:ext>
            </a:extLst>
          </p:cNvPr>
          <p:cNvSpPr txBox="1"/>
          <p:nvPr/>
        </p:nvSpPr>
        <p:spPr>
          <a:xfrm>
            <a:off x="7475482" y="3624844"/>
            <a:ext cx="1161971" cy="452522"/>
          </a:xfrm>
          <a:prstGeom prst="rect">
            <a:avLst/>
          </a:prstGeom>
          <a:noFill/>
        </p:spPr>
        <p:txBody>
          <a:bodyPr wrap="none" lIns="179285" tIns="143428" rIns="179285" bIns="143428" rtlCol="0" anchor="ctr" anchorCtr="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Subscription</a:t>
            </a:r>
          </a:p>
        </p:txBody>
      </p:sp>
      <p:sp>
        <p:nvSpPr>
          <p:cNvPr id="64" name="TextBox 63">
            <a:extLst>
              <a:ext uri="{FF2B5EF4-FFF2-40B4-BE49-F238E27FC236}">
                <a16:creationId xmlns:a16="http://schemas.microsoft.com/office/drawing/2014/main" id="{F910D37D-3E78-47BF-BAA6-564ADDBE3D38}"/>
              </a:ext>
            </a:extLst>
          </p:cNvPr>
          <p:cNvSpPr txBox="1"/>
          <p:nvPr/>
        </p:nvSpPr>
        <p:spPr>
          <a:xfrm>
            <a:off x="8428665" y="3624844"/>
            <a:ext cx="1161971" cy="452522"/>
          </a:xfrm>
          <a:prstGeom prst="rect">
            <a:avLst/>
          </a:prstGeom>
          <a:noFill/>
        </p:spPr>
        <p:txBody>
          <a:bodyPr wrap="none" lIns="179285" tIns="143428" rIns="179285" bIns="143428" rtlCol="0" anchor="ctr" anchorCtr="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Subscription</a:t>
            </a:r>
          </a:p>
        </p:txBody>
      </p:sp>
      <p:sp>
        <p:nvSpPr>
          <p:cNvPr id="2057" name="TextBox 2056">
            <a:extLst>
              <a:ext uri="{FF2B5EF4-FFF2-40B4-BE49-F238E27FC236}">
                <a16:creationId xmlns:a16="http://schemas.microsoft.com/office/drawing/2014/main" id="{4398206E-6173-40EE-90A2-2278E01A64FF}"/>
              </a:ext>
            </a:extLst>
          </p:cNvPr>
          <p:cNvSpPr txBox="1"/>
          <p:nvPr/>
        </p:nvSpPr>
        <p:spPr>
          <a:xfrm>
            <a:off x="7582414" y="1847536"/>
            <a:ext cx="1870241" cy="561207"/>
          </a:xfrm>
          <a:prstGeom prst="rect">
            <a:avLst/>
          </a:prstGeom>
          <a:noFill/>
        </p:spPr>
        <p:txBody>
          <a:bodyPr wrap="none" lIns="179285" tIns="143428" rIns="179285" bIns="143428" rtlCol="0">
            <a:spAutoFit/>
          </a:body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mn-cs"/>
              </a:rPr>
              <a:t>Org Hierarchy</a:t>
            </a:r>
          </a:p>
        </p:txBody>
      </p:sp>
      <p:sp>
        <p:nvSpPr>
          <p:cNvPr id="38" name="Arrow: Down 37">
            <a:extLst>
              <a:ext uri="{FF2B5EF4-FFF2-40B4-BE49-F238E27FC236}">
                <a16:creationId xmlns:a16="http://schemas.microsoft.com/office/drawing/2014/main" id="{426BB89C-6C60-4333-B339-F4F6E654C735}"/>
              </a:ext>
            </a:extLst>
          </p:cNvPr>
          <p:cNvSpPr/>
          <p:nvPr/>
        </p:nvSpPr>
        <p:spPr bwMode="auto">
          <a:xfrm>
            <a:off x="8339974" y="2419236"/>
            <a:ext cx="392361" cy="43043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18" descr="Image result for cross icons">
            <a:extLst>
              <a:ext uri="{FF2B5EF4-FFF2-40B4-BE49-F238E27FC236}">
                <a16:creationId xmlns:a16="http://schemas.microsoft.com/office/drawing/2014/main" id="{D792E57E-B4A3-4AB9-BE0B-8B1A9925A8A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697247" y="2883022"/>
            <a:ext cx="283559" cy="28355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Image result for cross icons">
            <a:extLst>
              <a:ext uri="{FF2B5EF4-FFF2-40B4-BE49-F238E27FC236}">
                <a16:creationId xmlns:a16="http://schemas.microsoft.com/office/drawing/2014/main" id="{212310B1-E2E5-4E31-A435-BC1B1CC0834A}"/>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9165415" y="3557690"/>
            <a:ext cx="283559" cy="28355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8" descr="Image result for cross icons">
            <a:extLst>
              <a:ext uri="{FF2B5EF4-FFF2-40B4-BE49-F238E27FC236}">
                <a16:creationId xmlns:a16="http://schemas.microsoft.com/office/drawing/2014/main" id="{C621DBF2-8937-4A02-8EAF-931684ECCC31}"/>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8207439" y="3563331"/>
            <a:ext cx="283559" cy="28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44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56"/>
                                        </p:tgtEl>
                                        <p:attrNameLst>
                                          <p:attrName>style.visibility</p:attrName>
                                        </p:attrNameLst>
                                      </p:cBhvr>
                                      <p:to>
                                        <p:strVal val="visible"/>
                                      </p:to>
                                    </p:set>
                                    <p:animEffect transition="in" filter="fade">
                                      <p:cBhvr>
                                        <p:cTn id="16" dur="500"/>
                                        <p:tgtEl>
                                          <p:spTgt spid="2056"/>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up)">
                                      <p:cBhvr>
                                        <p:cTn id="20" dur="500"/>
                                        <p:tgtEl>
                                          <p:spTgt spid="38"/>
                                        </p:tgtEl>
                                      </p:cBhvr>
                                    </p:animEffec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56" grpId="0"/>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r>
              <a:rPr lang="en-US"/>
              <a:t>Governance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2780569" y="3321500"/>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rgbClr val="0D0D0D"/>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A14D7C2-0ECD-41DE-9CF7-BD1AC476BB47}"/>
              </a:ext>
            </a:extLst>
          </p:cNvPr>
          <p:cNvGrpSpPr/>
          <p:nvPr/>
        </p:nvGrpSpPr>
        <p:grpSpPr>
          <a:xfrm>
            <a:off x="5006545" y="3321500"/>
            <a:ext cx="2144590" cy="1710262"/>
            <a:chOff x="6396845" y="3321485"/>
            <a:chExt cx="2144894" cy="1710504"/>
          </a:xfrm>
        </p:grpSpPr>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6396845" y="3321485"/>
              <a:ext cx="1874231"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Resource Graph</a:t>
              </a:r>
            </a:p>
          </p:txBody>
        </p:sp>
        <p:sp>
          <p:nvSpPr>
            <p:cNvPr id="156" name="Rectangle 155">
              <a:extLst>
                <a:ext uri="{FF2B5EF4-FFF2-40B4-BE49-F238E27FC236}">
                  <a16:creationId xmlns:a16="http://schemas.microsoft.com/office/drawing/2014/main" id="{5307FB88-D5D8-4089-AF47-D88AEE0E1881}"/>
                </a:ext>
              </a:extLst>
            </p:cNvPr>
            <p:cNvSpPr/>
            <p:nvPr/>
          </p:nvSpPr>
          <p:spPr>
            <a:xfrm>
              <a:off x="6396845" y="4012607"/>
              <a:ext cx="2144894" cy="1019382"/>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Query, explore &amp; analyze cloud resources at scale</a:t>
              </a:r>
            </a:p>
          </p:txBody>
        </p:sp>
        <p:cxnSp>
          <p:nvCxnSpPr>
            <p:cNvPr id="82" name="Straight Connector 81">
              <a:extLst>
                <a:ext uri="{FF2B5EF4-FFF2-40B4-BE49-F238E27FC236}">
                  <a16:creationId xmlns:a16="http://schemas.microsoft.com/office/drawing/2014/main" id="{FD910553-DC40-4919-937F-F476E793940F}"/>
                </a:ext>
              </a:extLst>
            </p:cNvPr>
            <p:cNvCxnSpPr/>
            <p:nvPr/>
          </p:nvCxnSpPr>
          <p:spPr>
            <a:xfrm>
              <a:off x="646629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7192808" y="3334190"/>
            <a:ext cx="2346784" cy="1411316"/>
            <a:chOff x="9233315" y="3321485"/>
            <a:chExt cx="2347117"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47117"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517421" y="2422029"/>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1855176" cy="1510792"/>
              <a:chOff x="9092926" y="1650386"/>
              <a:chExt cx="185517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1785726" cy="594120"/>
                <a:chOff x="9302765" y="3323599"/>
                <a:chExt cx="178572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657552"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Cost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589045" y="3321500"/>
            <a:ext cx="2094637" cy="2282773"/>
            <a:chOff x="588263" y="3321485"/>
            <a:chExt cx="2094934" cy="2283096"/>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rgbClr val="0D0D0D"/>
                  </a:solidFill>
                  <a:latin typeface="Segoe UI Semibold"/>
                </a:rPr>
                <a:t>Policy</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rgbClr val="0D0D0D"/>
                  </a:solidFill>
                  <a:latin typeface="Segoe UI" charset="0"/>
                  <a:cs typeface="Segoe UI" charset="0"/>
                </a:rPr>
                <a:t>Real-time enforcement, compliance assessment and remediation</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3A33413D-446A-4DD9-8CB5-379F9F20D565}"/>
              </a:ext>
            </a:extLst>
          </p:cNvPr>
          <p:cNvSpPr txBox="1"/>
          <p:nvPr/>
        </p:nvSpPr>
        <p:spPr>
          <a:xfrm>
            <a:off x="3587028" y="2992727"/>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sp>
        <p:nvSpPr>
          <p:cNvPr id="35" name="TextBox 34">
            <a:extLst>
              <a:ext uri="{FF2B5EF4-FFF2-40B4-BE49-F238E27FC236}">
                <a16:creationId xmlns:a16="http://schemas.microsoft.com/office/drawing/2014/main" id="{F5D17496-A2AC-49A8-A43A-29D6FECF4D05}"/>
              </a:ext>
            </a:extLst>
          </p:cNvPr>
          <p:cNvSpPr txBox="1"/>
          <p:nvPr/>
        </p:nvSpPr>
        <p:spPr>
          <a:xfrm>
            <a:off x="5863218" y="2968134"/>
            <a:ext cx="790018" cy="215444"/>
          </a:xfrm>
          <a:prstGeom prst="rect">
            <a:avLst/>
          </a:prstGeom>
          <a:noFill/>
        </p:spPr>
        <p:txBody>
          <a:bodyPr wrap="square" lIns="0" tIns="0" rIns="0" bIns="0" rtlCol="0">
            <a:spAutoFit/>
          </a:bodyPr>
          <a:lstStyle/>
          <a:p>
            <a:pPr defTabSz="914192">
              <a:defRPr/>
            </a:pPr>
            <a:r>
              <a:rPr lang="en-US" sz="1400" kern="0">
                <a:solidFill>
                  <a:srgbClr val="D83B01"/>
                </a:solidFill>
                <a:latin typeface="Segoe UI Semibold" panose="020B0702040204020203" pitchFamily="34" charset="0"/>
                <a:cs typeface="Segoe UI Semibold" panose="020B0702040204020203" pitchFamily="34" charset="0"/>
              </a:rPr>
              <a:t>NEW</a:t>
            </a:r>
          </a:p>
        </p:txBody>
      </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2808" y="2395939"/>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168" y="2401569"/>
            <a:ext cx="1045424" cy="1045424"/>
          </a:xfrm>
          <a:prstGeom prst="rect">
            <a:avLst/>
          </a:prstGeom>
        </p:spPr>
      </p:pic>
      <p:pic>
        <p:nvPicPr>
          <p:cNvPr id="38" name="Graphic 37">
            <a:extLst>
              <a:ext uri="{FF2B5EF4-FFF2-40B4-BE49-F238E27FC236}">
                <a16:creationId xmlns:a16="http://schemas.microsoft.com/office/drawing/2014/main" id="{C29F4844-BADE-4536-AD4A-798EE4E306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6545" y="2416662"/>
            <a:ext cx="909389" cy="909389"/>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915" y="2363159"/>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9575170" y="2569837"/>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589045"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Control</a:t>
            </a:r>
          </a:p>
        </p:txBody>
      </p:sp>
      <p:sp>
        <p:nvSpPr>
          <p:cNvPr id="42" name="TextBox 41">
            <a:extLst>
              <a:ext uri="{FF2B5EF4-FFF2-40B4-BE49-F238E27FC236}">
                <a16:creationId xmlns:a16="http://schemas.microsoft.com/office/drawing/2014/main" id="{524E4218-1D5F-49D7-9235-CFCC93F12ACF}"/>
              </a:ext>
            </a:extLst>
          </p:cNvPr>
          <p:cNvSpPr txBox="1"/>
          <p:nvPr/>
        </p:nvSpPr>
        <p:spPr>
          <a:xfrm>
            <a:off x="5032032"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Visibility</a:t>
            </a:r>
          </a:p>
        </p:txBody>
      </p:sp>
      <p:sp>
        <p:nvSpPr>
          <p:cNvPr id="43" name="TextBox 42">
            <a:extLst>
              <a:ext uri="{FF2B5EF4-FFF2-40B4-BE49-F238E27FC236}">
                <a16:creationId xmlns:a16="http://schemas.microsoft.com/office/drawing/2014/main" id="{411B0740-B1A2-4BE3-983C-26F10E2093FF}"/>
              </a:ext>
            </a:extLst>
          </p:cNvPr>
          <p:cNvSpPr txBox="1"/>
          <p:nvPr/>
        </p:nvSpPr>
        <p:spPr>
          <a:xfrm>
            <a:off x="2810539"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475020"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7253526" y="5734648"/>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rgbClr val="0D0D0D"/>
                </a:solidFill>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5461240" y="6451378"/>
            <a:ext cx="6701608" cy="301727"/>
          </a:xfrm>
          <a:prstGeom prst="rect">
            <a:avLst/>
          </a:prstGeom>
          <a:noFill/>
        </p:spPr>
        <p:txBody>
          <a:bodyPr wrap="square" lIns="0" tIns="0" rIns="0" bIns="0" rtlCol="0">
            <a:spAutoFit/>
          </a:bodyPr>
          <a:lstStyle/>
          <a:p>
            <a:pPr defTabSz="914367"/>
            <a:r>
              <a:rPr lang="en-US" sz="1961" dirty="0">
                <a:gradFill>
                  <a:gsLst>
                    <a:gs pos="2917">
                      <a:srgbClr val="1A1A1A"/>
                    </a:gs>
                    <a:gs pos="30000">
                      <a:srgbClr val="1A1A1A"/>
                    </a:gs>
                  </a:gsLst>
                  <a:lin ang="5400000" scaled="0"/>
                </a:gradFill>
                <a:latin typeface="Segoe UI"/>
              </a:rPr>
              <a:t>https://docs.microsoft.com/en-us/azure/cost-management/</a:t>
            </a:r>
          </a:p>
        </p:txBody>
      </p:sp>
    </p:spTree>
    <p:extLst>
      <p:ext uri="{BB962C8B-B14F-4D97-AF65-F5344CB8AC3E}">
        <p14:creationId xmlns:p14="http://schemas.microsoft.com/office/powerpoint/2010/main" val="4138591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bwMode="auto">
          <a:xfrm>
            <a:off x="349825" y="1150879"/>
            <a:ext cx="793277" cy="3040013"/>
          </a:xfrm>
          <a:prstGeom prst="rect">
            <a:avLst/>
          </a:prstGeom>
          <a:ln>
            <a:headEnd type="none" w="med" len="med"/>
            <a:tailEnd type="none" w="med" len="med"/>
          </a:ln>
          <a:effectLst>
            <a:innerShdw blurRad="127000" dir="11220000">
              <a:prstClr val="black">
                <a:alpha val="50000"/>
              </a:prstClr>
            </a:inn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100" b="1" kern="0" dirty="0">
                <a:solidFill>
                  <a:srgbClr val="000000"/>
                </a:solidFill>
                <a:latin typeface="Calibri" pitchFamily="34" charset="0"/>
              </a:rPr>
              <a:t>Enterprise Portal</a:t>
            </a:r>
          </a:p>
        </p:txBody>
      </p:sp>
      <p:sp>
        <p:nvSpPr>
          <p:cNvPr id="32" name="Rectangle 31"/>
          <p:cNvSpPr/>
          <p:nvPr/>
        </p:nvSpPr>
        <p:spPr>
          <a:xfrm>
            <a:off x="1219891" y="1161889"/>
            <a:ext cx="10419940" cy="5627824"/>
          </a:xfrm>
          <a:prstGeom prst="rect">
            <a:avLst/>
          </a:prstGeom>
        </p:spPr>
        <p:txBody>
          <a:bodyPr wrap="square">
            <a:spAutoFit/>
          </a:bodyPr>
          <a:lstStyle/>
          <a:p>
            <a:pPr defTabSz="914225">
              <a:spcAft>
                <a:spcPts val="600"/>
              </a:spcAft>
              <a:defRPr/>
            </a:pPr>
            <a:r>
              <a:rPr lang="en-US" sz="1400" b="1" kern="0" dirty="0">
                <a:solidFill>
                  <a:srgbClr val="000000">
                    <a:alpha val="99000"/>
                  </a:srgbClr>
                </a:solidFill>
                <a:latin typeface="Segoe UI" panose="020B0502040204020203" pitchFamily="34" charset="0"/>
              </a:rPr>
              <a:t>Enterprise Administrator : </a:t>
            </a:r>
            <a:r>
              <a:rPr lang="en-US" sz="1400" b="1" kern="0" dirty="0">
                <a:solidFill>
                  <a:srgbClr val="000000">
                    <a:alpha val="99000"/>
                  </a:srgbClr>
                </a:solidFill>
                <a:latin typeface="Segoe UI" panose="020B0502040204020203" pitchFamily="34" charset="0"/>
                <a:hlinkClick r:id="rId3"/>
              </a:rPr>
              <a:t>https://ea.azure.com</a:t>
            </a:r>
            <a:r>
              <a:rPr lang="en-US" sz="1400" b="1" kern="0" dirty="0">
                <a:solidFill>
                  <a:srgbClr val="000000">
                    <a:alpha val="99000"/>
                  </a:srgbClr>
                </a:solidFill>
                <a:latin typeface="Segoe UI" panose="020B0502040204020203" pitchFamily="34" charset="0"/>
              </a:rPr>
              <a:t>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Add other Enterprise and Department Administrators,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Add Departments,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Add or associate Accounts to the Enrollment,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View usage and charges data across all Accounts and Subscriptions</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View the monetary commitment balance associated to the Enrollment.  </a:t>
            </a:r>
          </a:p>
          <a:p>
            <a:pPr defTabSz="914225">
              <a:spcAft>
                <a:spcPts val="600"/>
              </a:spcAft>
              <a:defRPr/>
            </a:pPr>
            <a:r>
              <a:rPr lang="en-US" sz="1000" kern="0" dirty="0">
                <a:solidFill>
                  <a:srgbClr val="000000">
                    <a:alpha val="99000"/>
                  </a:srgbClr>
                </a:solidFill>
                <a:latin typeface="Segoe UI" panose="020B0502040204020203" pitchFamily="34" charset="0"/>
              </a:rPr>
              <a:t>There is no limit to the number of Enterprise Administrators on an Enrollment. </a:t>
            </a:r>
          </a:p>
          <a:p>
            <a:pPr defTabSz="914225">
              <a:spcAft>
                <a:spcPts val="600"/>
              </a:spcAft>
              <a:defRPr/>
            </a:pPr>
            <a:r>
              <a:rPr lang="en-US" sz="1400" b="1" kern="0" dirty="0">
                <a:solidFill>
                  <a:srgbClr val="000000">
                    <a:alpha val="99000"/>
                  </a:srgbClr>
                </a:solidFill>
                <a:latin typeface="Segoe UI" panose="020B0502040204020203" pitchFamily="34" charset="0"/>
              </a:rPr>
              <a:t>Department Administrator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Edit their department name and cost center,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Manage department admins,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Add accounts to the enrollment and their departments,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Remove accounts from their departments</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View Department charges if enabled by the Enterprise Admin.</a:t>
            </a:r>
          </a:p>
          <a:p>
            <a:pPr defTabSz="914225">
              <a:spcAft>
                <a:spcPts val="600"/>
              </a:spcAft>
              <a:defRPr/>
            </a:pPr>
            <a:r>
              <a:rPr lang="en-US" sz="1400" b="1" kern="0" dirty="0">
                <a:solidFill>
                  <a:srgbClr val="000000">
                    <a:alpha val="99000"/>
                  </a:srgbClr>
                </a:solidFill>
                <a:latin typeface="Segoe UI" panose="020B0502040204020203" pitchFamily="34" charset="0"/>
              </a:rPr>
              <a:t>Account Owner : </a:t>
            </a:r>
            <a:r>
              <a:rPr lang="en-US" sz="1400" b="1" kern="0" dirty="0">
                <a:solidFill>
                  <a:srgbClr val="000000">
                    <a:alpha val="99000"/>
                  </a:srgbClr>
                </a:solidFill>
                <a:latin typeface="Segoe UI" panose="020B0502040204020203" pitchFamily="34" charset="0"/>
                <a:hlinkClick r:id="rId4"/>
              </a:rPr>
              <a:t>https://account.windowsazure.com</a:t>
            </a:r>
            <a:r>
              <a:rPr lang="en-US" sz="1400" b="1" kern="0" dirty="0">
                <a:solidFill>
                  <a:srgbClr val="000000">
                    <a:alpha val="99000"/>
                  </a:srgbClr>
                </a:solidFill>
                <a:latin typeface="Segoe UI" panose="020B0502040204020203" pitchFamily="34" charset="0"/>
              </a:rPr>
              <a:t>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Add Subscriptions for their Account,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Update the Service Administrator and Co-Administrator for an individual  Subscription,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View usage data for their Account,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View Account charges if enabled by the Enterprise Administrator.  </a:t>
            </a:r>
          </a:p>
          <a:p>
            <a:pPr defTabSz="914225">
              <a:spcAft>
                <a:spcPts val="600"/>
              </a:spcAft>
              <a:defRPr/>
            </a:pPr>
            <a:r>
              <a:rPr lang="en-US" sz="1200" kern="0" dirty="0">
                <a:solidFill>
                  <a:srgbClr val="000000">
                    <a:alpha val="99000"/>
                  </a:srgbClr>
                </a:solidFill>
                <a:latin typeface="Segoe UI" panose="020B0502040204020203" pitchFamily="34" charset="0"/>
              </a:rPr>
              <a:t>The Account Owner will not have visibility of the monetary commitment balance unless they also have Enterprise Administrator rights.</a:t>
            </a:r>
          </a:p>
          <a:p>
            <a:pPr defTabSz="914225">
              <a:spcAft>
                <a:spcPts val="600"/>
              </a:spcAft>
              <a:defRPr/>
            </a:pPr>
            <a:r>
              <a:rPr lang="en-US" sz="1400" b="1" kern="0" dirty="0">
                <a:solidFill>
                  <a:srgbClr val="000000">
                    <a:alpha val="99000"/>
                  </a:srgbClr>
                </a:solidFill>
                <a:latin typeface="Segoe UI" panose="020B0502040204020203" pitchFamily="34" charset="0"/>
              </a:rPr>
              <a:t>Service Administrator : </a:t>
            </a:r>
            <a:r>
              <a:rPr lang="en-US" sz="1400" b="1" kern="0" dirty="0">
                <a:solidFill>
                  <a:srgbClr val="000000">
                    <a:alpha val="99000"/>
                  </a:srgbClr>
                </a:solidFill>
                <a:latin typeface="Segoe UI" panose="020B0502040204020203" pitchFamily="34" charset="0"/>
                <a:hlinkClick r:id="rId5"/>
              </a:rPr>
              <a:t>https://portal.azure.com</a:t>
            </a:r>
            <a:r>
              <a:rPr lang="en-US" sz="1400" b="1" kern="0" dirty="0">
                <a:solidFill>
                  <a:srgbClr val="000000">
                    <a:alpha val="99000"/>
                  </a:srgbClr>
                </a:solidFill>
                <a:latin typeface="Segoe UI" panose="020B0502040204020203" pitchFamily="34" charset="0"/>
              </a:rPr>
              <a:t> </a:t>
            </a:r>
          </a:p>
          <a:p>
            <a:pPr marL="171417" indent="-171417" defTabSz="914225">
              <a:spcAft>
                <a:spcPts val="600"/>
              </a:spcAft>
              <a:buFont typeface="Arial" panose="020B0604020202020204" pitchFamily="34" charset="0"/>
              <a:buChar char="•"/>
              <a:defRPr/>
            </a:pPr>
            <a:r>
              <a:rPr lang="en-US" sz="1000" kern="0" dirty="0">
                <a:solidFill>
                  <a:srgbClr val="000000">
                    <a:alpha val="99000"/>
                  </a:srgbClr>
                </a:solidFill>
                <a:latin typeface="Segoe UI" panose="020B0502040204020203" pitchFamily="34" charset="0"/>
              </a:rPr>
              <a:t>Access and manage Subscriptions and development projects within the Azure Management Portal. </a:t>
            </a:r>
          </a:p>
          <a:p>
            <a:pPr defTabSz="914225">
              <a:spcAft>
                <a:spcPts val="600"/>
              </a:spcAft>
              <a:defRPr/>
            </a:pPr>
            <a:r>
              <a:rPr lang="en-US" sz="1200" kern="0" dirty="0">
                <a:solidFill>
                  <a:srgbClr val="000000">
                    <a:alpha val="99000"/>
                  </a:srgbClr>
                </a:solidFill>
                <a:latin typeface="Segoe UI" panose="020B0502040204020203" pitchFamily="34" charset="0"/>
              </a:rPr>
              <a:t>The Service Administrator does not have access to the Enterprise Portal unless they also have one of the other two roles.  </a:t>
            </a:r>
          </a:p>
          <a:p>
            <a:pPr defTabSz="914225">
              <a:spcAft>
                <a:spcPts val="600"/>
              </a:spcAft>
              <a:defRPr/>
            </a:pPr>
            <a:r>
              <a:rPr lang="en-US" sz="1200" kern="0" dirty="0">
                <a:solidFill>
                  <a:srgbClr val="000000">
                    <a:alpha val="99000"/>
                  </a:srgbClr>
                </a:solidFill>
                <a:latin typeface="Segoe UI" panose="020B0502040204020203" pitchFamily="34" charset="0"/>
              </a:rPr>
              <a:t>Subscription roles can be set using Role Based Access with roles defined in Azure Active Directory</a:t>
            </a:r>
          </a:p>
        </p:txBody>
      </p:sp>
      <p:sp>
        <p:nvSpPr>
          <p:cNvPr id="5" name="Rectangle 4"/>
          <p:cNvSpPr/>
          <p:nvPr/>
        </p:nvSpPr>
        <p:spPr bwMode="auto">
          <a:xfrm>
            <a:off x="349826" y="4339017"/>
            <a:ext cx="793277" cy="1299469"/>
          </a:xfrm>
          <a:prstGeom prst="rect">
            <a:avLst/>
          </a:prstGeom>
          <a:gradFill>
            <a:gsLst>
              <a:gs pos="0">
                <a:srgbClr val="8488C4"/>
              </a:gs>
              <a:gs pos="53000">
                <a:srgbClr val="D4DEFF"/>
              </a:gs>
              <a:gs pos="83000">
                <a:srgbClr val="D4DEFF"/>
              </a:gs>
              <a:gs pos="100000">
                <a:srgbClr val="96AB94"/>
              </a:gs>
            </a:gsLst>
            <a:lin ang="5400000" scaled="0"/>
          </a:gradFill>
          <a:ln>
            <a:headEnd type="none" w="med" len="med"/>
            <a:tailEnd type="none" w="med" len="med"/>
          </a:ln>
          <a:effectLst>
            <a:innerShdw blurRad="127000" dir="11220000">
              <a:prstClr val="black">
                <a:alpha val="50000"/>
              </a:prstClr>
            </a:inn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100" b="1" kern="0" dirty="0">
                <a:solidFill>
                  <a:srgbClr val="000000"/>
                </a:solidFill>
                <a:latin typeface="Calibri" pitchFamily="34" charset="0"/>
              </a:rPr>
              <a:t>Account Portal</a:t>
            </a:r>
          </a:p>
        </p:txBody>
      </p:sp>
      <p:sp>
        <p:nvSpPr>
          <p:cNvPr id="6" name="Rectangle 5"/>
          <p:cNvSpPr/>
          <p:nvPr/>
        </p:nvSpPr>
        <p:spPr bwMode="auto">
          <a:xfrm>
            <a:off x="349826" y="5790865"/>
            <a:ext cx="793277" cy="914270"/>
          </a:xfrm>
          <a:prstGeom prst="rect">
            <a:avLst/>
          </a:prstGeom>
          <a:ln>
            <a:headEnd type="none" w="med" len="med"/>
            <a:tailEnd type="none" w="med" len="med"/>
          </a:ln>
          <a:effectLst>
            <a:innerShdw blurRad="127000" dir="11220000">
              <a:prstClr val="black">
                <a:alpha val="50000"/>
              </a:prstClr>
            </a:inn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r>
              <a:rPr lang="en-US" sz="1100" b="1" kern="0" dirty="0" err="1">
                <a:solidFill>
                  <a:srgbClr val="000000"/>
                </a:solidFill>
                <a:latin typeface="Calibri" pitchFamily="34" charset="0"/>
              </a:rPr>
              <a:t>Mgmt</a:t>
            </a:r>
            <a:r>
              <a:rPr lang="en-US" sz="1100" b="1" kern="0" dirty="0">
                <a:solidFill>
                  <a:srgbClr val="000000"/>
                </a:solidFill>
                <a:latin typeface="Calibri" pitchFamily="34" charset="0"/>
              </a:rPr>
              <a:t> Portal</a:t>
            </a:r>
          </a:p>
        </p:txBody>
      </p:sp>
      <p:sp>
        <p:nvSpPr>
          <p:cNvPr id="2" name="Title 1"/>
          <p:cNvSpPr>
            <a:spLocks noGrp="1"/>
          </p:cNvSpPr>
          <p:nvPr>
            <p:ph type="title" idx="4294967295"/>
          </p:nvPr>
        </p:nvSpPr>
        <p:spPr>
          <a:xfrm>
            <a:off x="865" y="138580"/>
            <a:ext cx="11172829" cy="666655"/>
          </a:xfrm>
        </p:spPr>
        <p:txBody>
          <a:bodyPr>
            <a:noAutofit/>
          </a:bodyPr>
          <a:lstStyle/>
          <a:p>
            <a:pPr algn="ctr"/>
            <a:r>
              <a:rPr lang="en-US" sz="3600" dirty="0">
                <a:solidFill>
                  <a:schemeClr val="accent1"/>
                </a:solidFill>
                <a:latin typeface="Segoe UI Light" panose="020B0502040204020203" pitchFamily="34" charset="0"/>
                <a:cs typeface="Segoe UI Light" panose="020B0502040204020203" pitchFamily="34" charset="0"/>
              </a:rPr>
              <a:t>Enterprise Azure Roles and Portals</a:t>
            </a:r>
          </a:p>
        </p:txBody>
      </p:sp>
      <p:grpSp>
        <p:nvGrpSpPr>
          <p:cNvPr id="8" name="Group 7"/>
          <p:cNvGrpSpPr/>
          <p:nvPr/>
        </p:nvGrpSpPr>
        <p:grpSpPr>
          <a:xfrm>
            <a:off x="5913688" y="1785555"/>
            <a:ext cx="5928486" cy="2829870"/>
            <a:chOff x="5878954" y="786089"/>
            <a:chExt cx="5929327" cy="2830272"/>
          </a:xfrm>
        </p:grpSpPr>
        <p:sp>
          <p:nvSpPr>
            <p:cNvPr id="35" name="Rounded Rectangle 4"/>
            <p:cNvSpPr/>
            <p:nvPr/>
          </p:nvSpPr>
          <p:spPr>
            <a:xfrm>
              <a:off x="9204159" y="786089"/>
              <a:ext cx="1185265" cy="369603"/>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Enterprise Enrollment</a:t>
              </a:r>
            </a:p>
          </p:txBody>
        </p:sp>
        <p:sp>
          <p:nvSpPr>
            <p:cNvPr id="39" name="Rounded Rectangle 7"/>
            <p:cNvSpPr/>
            <p:nvPr/>
          </p:nvSpPr>
          <p:spPr>
            <a:xfrm>
              <a:off x="6704453" y="2344679"/>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Account A</a:t>
              </a:r>
            </a:p>
          </p:txBody>
        </p:sp>
        <p:sp>
          <p:nvSpPr>
            <p:cNvPr id="43" name="Rounded Rectangle 10"/>
            <p:cNvSpPr/>
            <p:nvPr/>
          </p:nvSpPr>
          <p:spPr>
            <a:xfrm>
              <a:off x="5878954" y="3278736"/>
              <a:ext cx="1185265" cy="337625"/>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Subscription 1</a:t>
              </a:r>
            </a:p>
          </p:txBody>
        </p:sp>
        <p:sp>
          <p:nvSpPr>
            <p:cNvPr id="47" name="Rounded Rectangle 13"/>
            <p:cNvSpPr/>
            <p:nvPr/>
          </p:nvSpPr>
          <p:spPr>
            <a:xfrm>
              <a:off x="7450611" y="3278736"/>
              <a:ext cx="1185265" cy="337625"/>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Subscription 2</a:t>
              </a:r>
            </a:p>
          </p:txBody>
        </p:sp>
        <p:sp>
          <p:nvSpPr>
            <p:cNvPr id="55" name="Rounded Rectangle 19"/>
            <p:cNvSpPr/>
            <p:nvPr/>
          </p:nvSpPr>
          <p:spPr>
            <a:xfrm>
              <a:off x="9022268" y="3278735"/>
              <a:ext cx="1185265" cy="337558"/>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Subscription 3</a:t>
              </a:r>
            </a:p>
          </p:txBody>
        </p:sp>
        <p:sp>
          <p:nvSpPr>
            <p:cNvPr id="56" name="Rounded Rectangle 7"/>
            <p:cNvSpPr/>
            <p:nvPr/>
          </p:nvSpPr>
          <p:spPr>
            <a:xfrm>
              <a:off x="9022267" y="2345717"/>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Account B</a:t>
              </a:r>
            </a:p>
          </p:txBody>
        </p:sp>
        <p:sp>
          <p:nvSpPr>
            <p:cNvPr id="57" name="Right Brace 56"/>
            <p:cNvSpPr/>
            <p:nvPr/>
          </p:nvSpPr>
          <p:spPr>
            <a:xfrm rot="16200000">
              <a:off x="8083890" y="803390"/>
              <a:ext cx="675250" cy="2384476"/>
            </a:xfrm>
            <a:prstGeom prst="rightBrace">
              <a:avLst>
                <a:gd name="adj1" fmla="val 0"/>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58" name="Right Brace 57"/>
            <p:cNvSpPr/>
            <p:nvPr/>
          </p:nvSpPr>
          <p:spPr>
            <a:xfrm rot="16200000">
              <a:off x="6936216" y="2205437"/>
              <a:ext cx="586123" cy="1572900"/>
            </a:xfrm>
            <a:prstGeom prst="rightBrace">
              <a:avLst>
                <a:gd name="adj1" fmla="val 0"/>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cxnSp>
          <p:nvCxnSpPr>
            <p:cNvPr id="60" name="Straight Connector 59"/>
            <p:cNvCxnSpPr/>
            <p:nvPr/>
          </p:nvCxnSpPr>
          <p:spPr>
            <a:xfrm>
              <a:off x="9615156" y="2652419"/>
              <a:ext cx="0" cy="618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Rounded Rectangle 7"/>
            <p:cNvSpPr/>
            <p:nvPr/>
          </p:nvSpPr>
          <p:spPr>
            <a:xfrm>
              <a:off x="7802768" y="1813621"/>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Department A </a:t>
              </a:r>
            </a:p>
          </p:txBody>
        </p:sp>
        <p:sp>
          <p:nvSpPr>
            <p:cNvPr id="26" name="Rounded Rectangle 7"/>
            <p:cNvSpPr/>
            <p:nvPr/>
          </p:nvSpPr>
          <p:spPr>
            <a:xfrm>
              <a:off x="10623016" y="2367083"/>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Account C</a:t>
              </a:r>
            </a:p>
          </p:txBody>
        </p:sp>
        <p:sp>
          <p:nvSpPr>
            <p:cNvPr id="27" name="Rounded Rectangle 19"/>
            <p:cNvSpPr/>
            <p:nvPr/>
          </p:nvSpPr>
          <p:spPr>
            <a:xfrm>
              <a:off x="10623016" y="3278735"/>
              <a:ext cx="1185265" cy="337558"/>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Subscription 4</a:t>
              </a:r>
            </a:p>
          </p:txBody>
        </p:sp>
        <p:cxnSp>
          <p:nvCxnSpPr>
            <p:cNvPr id="29" name="Straight Connector 28"/>
            <p:cNvCxnSpPr/>
            <p:nvPr/>
          </p:nvCxnSpPr>
          <p:spPr>
            <a:xfrm>
              <a:off x="11174413" y="2682398"/>
              <a:ext cx="0" cy="618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Right Brace 29"/>
            <p:cNvSpPr/>
            <p:nvPr/>
          </p:nvSpPr>
          <p:spPr>
            <a:xfrm rot="16200000">
              <a:off x="9585459" y="69047"/>
              <a:ext cx="422667" cy="2755243"/>
            </a:xfrm>
            <a:prstGeom prst="rightBrace">
              <a:avLst>
                <a:gd name="adj1" fmla="val 0"/>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cxnSp>
          <p:nvCxnSpPr>
            <p:cNvPr id="31" name="Straight Connector 30"/>
            <p:cNvCxnSpPr/>
            <p:nvPr/>
          </p:nvCxnSpPr>
          <p:spPr>
            <a:xfrm flipH="1">
              <a:off x="11160436" y="1658002"/>
              <a:ext cx="13977" cy="70908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Rounded Rectangle 7"/>
            <p:cNvSpPr/>
            <p:nvPr/>
          </p:nvSpPr>
          <p:spPr>
            <a:xfrm>
              <a:off x="10623016" y="1813621"/>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Department B</a:t>
              </a:r>
            </a:p>
          </p:txBody>
        </p:sp>
      </p:grpSp>
    </p:spTree>
    <p:extLst>
      <p:ext uri="{BB962C8B-B14F-4D97-AF65-F5344CB8AC3E}">
        <p14:creationId xmlns:p14="http://schemas.microsoft.com/office/powerpoint/2010/main" val="48501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chemeClr val="accent1"/>
                </a:solidFill>
                <a:latin typeface="Segoe UI Light" panose="020B0502040204020203" pitchFamily="34" charset="0"/>
                <a:cs typeface="Segoe UI Light" panose="020B0502040204020203" pitchFamily="34" charset="0"/>
              </a:rPr>
              <a:t>Subscription Setup Methodology</a:t>
            </a:r>
          </a:p>
        </p:txBody>
      </p:sp>
      <p:sp>
        <p:nvSpPr>
          <p:cNvPr id="9" name="TextBox 8"/>
          <p:cNvSpPr txBox="1"/>
          <p:nvPr/>
        </p:nvSpPr>
        <p:spPr>
          <a:xfrm>
            <a:off x="510909" y="1922979"/>
            <a:ext cx="5092792" cy="3943772"/>
          </a:xfrm>
          <a:prstGeom prst="rect">
            <a:avLst/>
          </a:prstGeom>
          <a:noFill/>
        </p:spPr>
        <p:txBody>
          <a:bodyPr wrap="square" rtlCol="0">
            <a:spAutoFit/>
          </a:bodyPr>
          <a:lstStyle/>
          <a:p>
            <a:pPr marL="0" lvl="1" defTabSz="914225" fontAlgn="base">
              <a:lnSpc>
                <a:spcPct val="110000"/>
              </a:lnSpc>
              <a:spcBef>
                <a:spcPts val="600"/>
              </a:spcBef>
              <a:spcAft>
                <a:spcPts val="600"/>
              </a:spcAft>
              <a:buClr>
                <a:srgbClr val="FFFFFF"/>
              </a:buClr>
              <a:buSzPct val="100000"/>
              <a:defRPr/>
            </a:pPr>
            <a:r>
              <a:rPr lang="en-US" sz="2000" kern="0" dirty="0">
                <a:solidFill>
                  <a:srgbClr val="000000"/>
                </a:solidFill>
                <a:latin typeface="Segoe UI" panose="020B0502040204020203" pitchFamily="34" charset="0"/>
              </a:rPr>
              <a:t>Only the Account Owner has the ability to create Subscriptions. Subscriptions may have any combination of services associated to them. </a:t>
            </a:r>
          </a:p>
          <a:p>
            <a:pPr marL="0" lvl="1" defTabSz="914225" fontAlgn="base">
              <a:lnSpc>
                <a:spcPct val="110000"/>
              </a:lnSpc>
              <a:spcBef>
                <a:spcPts val="600"/>
              </a:spcBef>
              <a:spcAft>
                <a:spcPts val="600"/>
              </a:spcAft>
              <a:buClr>
                <a:srgbClr val="FFFFFF"/>
              </a:buClr>
              <a:buSzPct val="100000"/>
              <a:defRPr/>
            </a:pPr>
            <a:r>
              <a:rPr lang="en-US" sz="2000" kern="0" dirty="0">
                <a:solidFill>
                  <a:srgbClr val="000000"/>
                </a:solidFill>
                <a:latin typeface="Segoe UI" panose="020B0502040204020203" pitchFamily="34" charset="0"/>
              </a:rPr>
              <a:t>Creating different Subscriptions for each environment of your applications and assigning a different Service Administrator and Co-Administrators to each subscription can be used to help control access to development projects and environments within your organization.</a:t>
            </a:r>
            <a:endParaRPr lang="en-US" kern="0" dirty="0">
              <a:solidFill>
                <a:srgbClr val="000000"/>
              </a:solidFill>
              <a:latin typeface="Segoe UI" panose="020B0502040204020203" pitchFamily="34" charset="0"/>
            </a:endParaRPr>
          </a:p>
        </p:txBody>
      </p:sp>
      <p:sp>
        <p:nvSpPr>
          <p:cNvPr id="13" name="Rounded Rectangle 4"/>
          <p:cNvSpPr/>
          <p:nvPr/>
        </p:nvSpPr>
        <p:spPr>
          <a:xfrm>
            <a:off x="7940339" y="1463320"/>
            <a:ext cx="1185097" cy="369551"/>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Enterprise</a:t>
            </a:r>
          </a:p>
        </p:txBody>
      </p:sp>
      <p:sp>
        <p:nvSpPr>
          <p:cNvPr id="14" name="Rounded Rectangle 7"/>
          <p:cNvSpPr/>
          <p:nvPr/>
        </p:nvSpPr>
        <p:spPr>
          <a:xfrm>
            <a:off x="6742021" y="2668159"/>
            <a:ext cx="1182805" cy="307696"/>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Account 1</a:t>
            </a:r>
          </a:p>
        </p:txBody>
      </p:sp>
      <p:sp>
        <p:nvSpPr>
          <p:cNvPr id="15" name="Rounded Rectangle 10"/>
          <p:cNvSpPr/>
          <p:nvPr/>
        </p:nvSpPr>
        <p:spPr>
          <a:xfrm>
            <a:off x="5959607" y="3756028"/>
            <a:ext cx="1185097" cy="33757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Application 1</a:t>
            </a:r>
          </a:p>
        </p:txBody>
      </p:sp>
      <p:sp>
        <p:nvSpPr>
          <p:cNvPr id="16" name="Rounded Rectangle 13"/>
          <p:cNvSpPr/>
          <p:nvPr/>
        </p:nvSpPr>
        <p:spPr>
          <a:xfrm>
            <a:off x="7531040" y="3756028"/>
            <a:ext cx="1185097" cy="33757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Application 2</a:t>
            </a:r>
          </a:p>
        </p:txBody>
      </p:sp>
      <p:sp>
        <p:nvSpPr>
          <p:cNvPr id="17" name="Rounded Rectangle 19"/>
          <p:cNvSpPr/>
          <p:nvPr/>
        </p:nvSpPr>
        <p:spPr>
          <a:xfrm>
            <a:off x="9102475" y="3756027"/>
            <a:ext cx="1185097" cy="33751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Application 3</a:t>
            </a:r>
          </a:p>
        </p:txBody>
      </p:sp>
      <p:sp>
        <p:nvSpPr>
          <p:cNvPr id="18" name="Rounded Rectangle 7"/>
          <p:cNvSpPr/>
          <p:nvPr/>
        </p:nvSpPr>
        <p:spPr>
          <a:xfrm>
            <a:off x="9103620" y="2630225"/>
            <a:ext cx="1182805" cy="307696"/>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Account 2</a:t>
            </a:r>
          </a:p>
        </p:txBody>
      </p:sp>
      <p:sp>
        <p:nvSpPr>
          <p:cNvPr id="19" name="Right Brace 18"/>
          <p:cNvSpPr/>
          <p:nvPr/>
        </p:nvSpPr>
        <p:spPr>
          <a:xfrm rot="16200000">
            <a:off x="8195308" y="1065962"/>
            <a:ext cx="675154" cy="2384138"/>
          </a:xfrm>
          <a:prstGeom prst="rightBrace">
            <a:avLst>
              <a:gd name="adj1" fmla="val 0"/>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20" name="Right Brace 19"/>
          <p:cNvSpPr/>
          <p:nvPr/>
        </p:nvSpPr>
        <p:spPr>
          <a:xfrm rot="16200000">
            <a:off x="7010274" y="2574511"/>
            <a:ext cx="632957" cy="1589422"/>
          </a:xfrm>
          <a:prstGeom prst="rightBrace">
            <a:avLst>
              <a:gd name="adj1" fmla="val 0"/>
              <a:gd name="adj2" fmla="val 50000"/>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cxnSp>
        <p:nvCxnSpPr>
          <p:cNvPr id="21" name="Straight Connector 20"/>
          <p:cNvCxnSpPr/>
          <p:nvPr/>
        </p:nvCxnSpPr>
        <p:spPr>
          <a:xfrm>
            <a:off x="9696818" y="3038678"/>
            <a:ext cx="0" cy="61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954925" y="4224639"/>
            <a:ext cx="1210069" cy="1509430"/>
          </a:xfrm>
          <a:prstGeom prst="rect">
            <a:avLst/>
          </a:prstGeom>
          <a:noFill/>
        </p:spPr>
        <p:txBody>
          <a:bodyPr wrap="square" rtlCol="0">
            <a:spAutoFit/>
          </a:bodyPr>
          <a:lstStyle/>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1- </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Development</a:t>
            </a:r>
          </a:p>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2-</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Test</a:t>
            </a:r>
          </a:p>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3-</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Staging </a:t>
            </a:r>
          </a:p>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4-</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Production</a:t>
            </a:r>
          </a:p>
        </p:txBody>
      </p:sp>
      <p:sp>
        <p:nvSpPr>
          <p:cNvPr id="23" name="TextBox 22"/>
          <p:cNvSpPr txBox="1"/>
          <p:nvPr/>
        </p:nvSpPr>
        <p:spPr>
          <a:xfrm>
            <a:off x="7530283" y="4224639"/>
            <a:ext cx="1210069" cy="388898"/>
          </a:xfrm>
          <a:prstGeom prst="rect">
            <a:avLst/>
          </a:prstGeom>
          <a:noFill/>
        </p:spPr>
        <p:txBody>
          <a:bodyPr wrap="square" rtlCol="0">
            <a:spAutoFit/>
          </a:bodyPr>
          <a:lstStyle/>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5- </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Development</a:t>
            </a:r>
          </a:p>
        </p:txBody>
      </p:sp>
      <p:sp>
        <p:nvSpPr>
          <p:cNvPr id="25" name="TextBox 24"/>
          <p:cNvSpPr txBox="1"/>
          <p:nvPr/>
        </p:nvSpPr>
        <p:spPr>
          <a:xfrm>
            <a:off x="9091575" y="4224639"/>
            <a:ext cx="1210069" cy="1509430"/>
          </a:xfrm>
          <a:prstGeom prst="rect">
            <a:avLst/>
          </a:prstGeom>
          <a:noFill/>
        </p:spPr>
        <p:txBody>
          <a:bodyPr wrap="square" rtlCol="0">
            <a:spAutoFit/>
          </a:bodyPr>
          <a:lstStyle/>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6- </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Development</a:t>
            </a:r>
          </a:p>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7-</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Test</a:t>
            </a:r>
          </a:p>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8-</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Staging </a:t>
            </a:r>
          </a:p>
          <a:p>
            <a:pPr marL="171417" lvl="1" indent="-171417" defTabSz="914225" fontAlgn="base">
              <a:lnSpc>
                <a:spcPct val="90000"/>
              </a:lnSpc>
              <a:spcAft>
                <a:spcPts val="600"/>
              </a:spcAft>
              <a:buClr>
                <a:srgbClr val="FFFFFF"/>
              </a:buClr>
              <a:buSzPct val="100000"/>
              <a:buFont typeface="Arial" pitchFamily="34" charset="0"/>
              <a:buChar char="•"/>
              <a:defRPr/>
            </a:pP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Sub. 9-</a:t>
            </a:r>
            <a:b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br>
            <a:r>
              <a:rPr lang="en-US" sz="1050" kern="0" dirty="0">
                <a:solidFill>
                  <a:srgbClr val="000000">
                    <a:alpha val="99000"/>
                  </a:srgbClr>
                </a:solidFill>
                <a:effectLst>
                  <a:outerShdw blurRad="63500" algn="ctr" rotWithShape="0">
                    <a:srgbClr val="FFFFFF">
                      <a:alpha val="50000"/>
                    </a:srgbClr>
                  </a:outerShdw>
                </a:effectLst>
                <a:latin typeface="Segoe UI" panose="020B0502040204020203" pitchFamily="34" charset="0"/>
              </a:rPr>
              <a:t>Production</a:t>
            </a:r>
          </a:p>
        </p:txBody>
      </p:sp>
      <p:sp>
        <p:nvSpPr>
          <p:cNvPr id="24" name="Rounded Rectangle 4"/>
          <p:cNvSpPr/>
          <p:nvPr/>
        </p:nvSpPr>
        <p:spPr>
          <a:xfrm>
            <a:off x="7940339" y="2073256"/>
            <a:ext cx="1185097" cy="369551"/>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100" b="1" kern="0" dirty="0">
                <a:solidFill>
                  <a:srgbClr val="FFFFFF">
                    <a:alpha val="99000"/>
                  </a:srgbClr>
                </a:solidFill>
                <a:latin typeface="Segoe UI"/>
              </a:rPr>
              <a:t>Department 1</a:t>
            </a:r>
          </a:p>
        </p:txBody>
      </p:sp>
    </p:spTree>
    <p:extLst>
      <p:ext uri="{BB962C8B-B14F-4D97-AF65-F5344CB8AC3E}">
        <p14:creationId xmlns:p14="http://schemas.microsoft.com/office/powerpoint/2010/main" val="159196310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48459" y="213689"/>
            <a:ext cx="8837947" cy="443135"/>
          </a:xfrm>
        </p:spPr>
        <p:txBody>
          <a:bodyPr>
            <a:noAutofit/>
          </a:bodyPr>
          <a:lstStyle/>
          <a:p>
            <a:r>
              <a:rPr lang="en-US" sz="3600" dirty="0">
                <a:solidFill>
                  <a:schemeClr val="accent1"/>
                </a:solidFill>
                <a:latin typeface="Segoe UI Light" panose="020B0502040204020203" pitchFamily="34" charset="0"/>
                <a:cs typeface="Segoe UI Light" panose="020B0502040204020203" pitchFamily="34" charset="0"/>
              </a:rPr>
              <a:t>Department/Account Setup Methodology</a:t>
            </a:r>
          </a:p>
        </p:txBody>
      </p:sp>
      <p:grpSp>
        <p:nvGrpSpPr>
          <p:cNvPr id="3" name="Group 2"/>
          <p:cNvGrpSpPr/>
          <p:nvPr/>
        </p:nvGrpSpPr>
        <p:grpSpPr>
          <a:xfrm>
            <a:off x="848338" y="1855729"/>
            <a:ext cx="10568154" cy="3571647"/>
            <a:chOff x="977684" y="1838046"/>
            <a:chExt cx="10142190" cy="3427687"/>
          </a:xfrm>
        </p:grpSpPr>
        <p:sp>
          <p:nvSpPr>
            <p:cNvPr id="108" name="Rectangle 107"/>
            <p:cNvSpPr/>
            <p:nvPr/>
          </p:nvSpPr>
          <p:spPr>
            <a:xfrm>
              <a:off x="977684" y="2394322"/>
              <a:ext cx="10141864" cy="680288"/>
            </a:xfrm>
            <a:prstGeom prst="rect">
              <a:avLst/>
            </a:prstGeom>
            <a:gradFill flip="none" rotWithShape="1">
              <a:gsLst>
                <a:gs pos="1000">
                  <a:schemeClr val="tx1">
                    <a:lumMod val="20000"/>
                    <a:lumOff val="80000"/>
                  </a:schemeClr>
                </a:gs>
                <a:gs pos="100000">
                  <a:schemeClr val="accent3">
                    <a:lumMod val="20000"/>
                    <a:lumOff val="80000"/>
                  </a:schemeClr>
                </a:gs>
              </a:gsLst>
              <a:lin ang="5400000" scaled="1"/>
              <a:tileRect/>
            </a:gradFill>
            <a:ln>
              <a:solidFill>
                <a:schemeClr val="tx1">
                  <a:lumMod val="20000"/>
                  <a:lumOff val="8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5" name="Rectangle 14"/>
            <p:cNvSpPr/>
            <p:nvPr/>
          </p:nvSpPr>
          <p:spPr>
            <a:xfrm>
              <a:off x="981919" y="3106031"/>
              <a:ext cx="10128948" cy="680288"/>
            </a:xfrm>
            <a:prstGeom prst="rect">
              <a:avLst/>
            </a:prstGeom>
            <a:gradFill flip="none" rotWithShape="1">
              <a:gsLst>
                <a:gs pos="1000">
                  <a:schemeClr val="tx1">
                    <a:lumMod val="20000"/>
                    <a:lumOff val="80000"/>
                  </a:schemeClr>
                </a:gs>
                <a:gs pos="100000">
                  <a:schemeClr val="accent3">
                    <a:lumMod val="20000"/>
                    <a:lumOff val="80000"/>
                  </a:schemeClr>
                </a:gs>
              </a:gsLst>
              <a:lin ang="5400000" scaled="1"/>
              <a:tileRect/>
            </a:gradFill>
            <a:ln>
              <a:solidFill>
                <a:schemeClr val="tx1">
                  <a:lumMod val="20000"/>
                  <a:lumOff val="8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85" name="Rectangle 84"/>
            <p:cNvSpPr/>
            <p:nvPr/>
          </p:nvSpPr>
          <p:spPr>
            <a:xfrm>
              <a:off x="990600" y="4576813"/>
              <a:ext cx="10103117" cy="688920"/>
            </a:xfrm>
            <a:prstGeom prst="rect">
              <a:avLst/>
            </a:prstGeom>
            <a:gradFill flip="none" rotWithShape="1">
              <a:gsLst>
                <a:gs pos="0">
                  <a:schemeClr val="accent1">
                    <a:lumMod val="20000"/>
                    <a:lumOff val="80000"/>
                    <a:shade val="30000"/>
                    <a:satMod val="115000"/>
                  </a:schemeClr>
                </a:gs>
                <a:gs pos="28000">
                  <a:schemeClr val="accent1">
                    <a:lumMod val="20000"/>
                    <a:lumOff val="80000"/>
                    <a:shade val="67500"/>
                    <a:satMod val="115000"/>
                  </a:schemeClr>
                </a:gs>
                <a:gs pos="96000">
                  <a:schemeClr val="accent1">
                    <a:shade val="100000"/>
                    <a:satMod val="115000"/>
                    <a:lumMod val="22000"/>
                    <a:lumOff val="78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80" name="Rectangle 79"/>
            <p:cNvSpPr/>
            <p:nvPr/>
          </p:nvSpPr>
          <p:spPr>
            <a:xfrm>
              <a:off x="977684" y="3823461"/>
              <a:ext cx="10128948" cy="710311"/>
            </a:xfrm>
            <a:prstGeom prst="rect">
              <a:avLst/>
            </a:prstGeom>
            <a:gradFill flip="none" rotWithShape="1">
              <a:gsLst>
                <a:gs pos="0">
                  <a:schemeClr val="accent1">
                    <a:lumMod val="20000"/>
                    <a:lumOff val="80000"/>
                    <a:shade val="30000"/>
                    <a:satMod val="115000"/>
                  </a:schemeClr>
                </a:gs>
                <a:gs pos="70000">
                  <a:schemeClr val="accent1">
                    <a:lumMod val="20000"/>
                    <a:lumOff val="80000"/>
                    <a:shade val="67500"/>
                    <a:satMod val="115000"/>
                  </a:schemeClr>
                </a:gs>
                <a:gs pos="100000">
                  <a:schemeClr val="accent1">
                    <a:shade val="100000"/>
                    <a:satMod val="115000"/>
                    <a:lumMod val="22000"/>
                    <a:lumOff val="78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grpSp>
          <p:nvGrpSpPr>
            <p:cNvPr id="131" name="Group 130"/>
            <p:cNvGrpSpPr/>
            <p:nvPr/>
          </p:nvGrpSpPr>
          <p:grpSpPr>
            <a:xfrm>
              <a:off x="5248828" y="2552284"/>
              <a:ext cx="2566026" cy="2589747"/>
              <a:chOff x="1911604" y="3313944"/>
              <a:chExt cx="2566026" cy="2589747"/>
            </a:xfrm>
          </p:grpSpPr>
          <p:sp>
            <p:nvSpPr>
              <p:cNvPr id="134" name="Rounded Rectangle 4"/>
              <p:cNvSpPr/>
              <p:nvPr/>
            </p:nvSpPr>
            <p:spPr>
              <a:xfrm>
                <a:off x="3027779" y="3313944"/>
                <a:ext cx="94454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135" name="Right Brace 134"/>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136" name="Rounded Rectangle 4"/>
              <p:cNvSpPr/>
              <p:nvPr/>
            </p:nvSpPr>
            <p:spPr>
              <a:xfrm>
                <a:off x="3649494" y="4088558"/>
                <a:ext cx="82813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Aerospace</a:t>
                </a:r>
              </a:p>
            </p:txBody>
          </p:sp>
          <p:sp>
            <p:nvSpPr>
              <p:cNvPr id="137"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Auto</a:t>
                </a:r>
              </a:p>
            </p:txBody>
          </p:sp>
          <p:sp>
            <p:nvSpPr>
              <p:cNvPr id="141" name="Right Brace 140"/>
              <p:cNvSpPr/>
              <p:nvPr/>
            </p:nvSpPr>
            <p:spPr>
              <a:xfrm rot="16200000">
                <a:off x="2344522" y="4746153"/>
                <a:ext cx="841602" cy="952299"/>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142" name="Rounded Rectangle 4"/>
              <p:cNvSpPr/>
              <p:nvPr/>
            </p:nvSpPr>
            <p:spPr>
              <a:xfrm>
                <a:off x="1911604" y="560592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1</a:t>
                </a:r>
              </a:p>
            </p:txBody>
          </p:sp>
          <p:sp>
            <p:nvSpPr>
              <p:cNvPr id="143" name="Rounded Rectangle 4"/>
              <p:cNvSpPr/>
              <p:nvPr/>
            </p:nvSpPr>
            <p:spPr>
              <a:xfrm>
                <a:off x="2766731" y="5603500"/>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2</a:t>
                </a:r>
              </a:p>
            </p:txBody>
          </p:sp>
          <p:sp>
            <p:nvSpPr>
              <p:cNvPr id="144" name="Rounded Rectangle 4"/>
              <p:cNvSpPr/>
              <p:nvPr/>
            </p:nvSpPr>
            <p:spPr>
              <a:xfrm>
                <a:off x="3649494" y="560246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3</a:t>
                </a:r>
              </a:p>
            </p:txBody>
          </p:sp>
          <p:cxnSp>
            <p:nvCxnSpPr>
              <p:cNvPr id="145" name="Straight Connector 144"/>
              <p:cNvCxnSpPr/>
              <p:nvPr/>
            </p:nvCxnSpPr>
            <p:spPr>
              <a:xfrm>
                <a:off x="4091634" y="4773370"/>
                <a:ext cx="0"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47" name="Rounded Rectangle 4"/>
              <p:cNvSpPr/>
              <p:nvPr/>
            </p:nvSpPr>
            <p:spPr>
              <a:xfrm>
                <a:off x="2436966" y="4736719"/>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err="1">
                    <a:solidFill>
                      <a:srgbClr val="FFFFFF">
                        <a:alpha val="99000"/>
                      </a:srgbClr>
                    </a:solidFill>
                    <a:latin typeface="Segoe UI"/>
                  </a:rPr>
                  <a:t>Proj</a:t>
                </a:r>
                <a:r>
                  <a:rPr lang="en-US" sz="1000" b="1" kern="0" dirty="0">
                    <a:solidFill>
                      <a:srgbClr val="FFFFFF">
                        <a:alpha val="99000"/>
                      </a:srgbClr>
                    </a:solidFill>
                    <a:latin typeface="Segoe UI"/>
                  </a:rPr>
                  <a:t> New Car</a:t>
                </a:r>
              </a:p>
            </p:txBody>
          </p:sp>
          <p:sp>
            <p:nvSpPr>
              <p:cNvPr id="148" name="Rounded Rectangle 4"/>
              <p:cNvSpPr/>
              <p:nvPr/>
            </p:nvSpPr>
            <p:spPr>
              <a:xfrm>
                <a:off x="3688712" y="4725772"/>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err="1">
                    <a:solidFill>
                      <a:srgbClr val="FFFFFF">
                        <a:alpha val="99000"/>
                      </a:srgbClr>
                    </a:solidFill>
                    <a:latin typeface="Segoe UI"/>
                  </a:rPr>
                  <a:t>Proj</a:t>
                </a:r>
                <a:r>
                  <a:rPr lang="en-US" sz="1000" b="1" kern="0" dirty="0">
                    <a:solidFill>
                      <a:srgbClr val="FFFFFF">
                        <a:alpha val="99000"/>
                      </a:srgbClr>
                    </a:solidFill>
                    <a:latin typeface="Segoe UI"/>
                  </a:rPr>
                  <a:t> New Plane</a:t>
                </a:r>
              </a:p>
            </p:txBody>
          </p:sp>
          <p:cxnSp>
            <p:nvCxnSpPr>
              <p:cNvPr id="150" name="Straight Connector 149"/>
              <p:cNvCxnSpPr/>
              <p:nvPr/>
            </p:nvCxnSpPr>
            <p:spPr>
              <a:xfrm>
                <a:off x="2996902" y="4383980"/>
                <a:ext cx="0" cy="341792"/>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4091634" y="4374851"/>
                <a:ext cx="0"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8194842" y="2552284"/>
              <a:ext cx="2558950" cy="2575315"/>
              <a:chOff x="1918679" y="3313944"/>
              <a:chExt cx="2558950" cy="2575315"/>
            </a:xfrm>
          </p:grpSpPr>
          <p:sp>
            <p:nvSpPr>
              <p:cNvPr id="89" name="Rounded Rectangle 4"/>
              <p:cNvSpPr/>
              <p:nvPr/>
            </p:nvSpPr>
            <p:spPr>
              <a:xfrm>
                <a:off x="3068634" y="3313944"/>
                <a:ext cx="1001620"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90" name="Right Brace 8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91" name="Rounded Rectangle 4"/>
              <p:cNvSpPr/>
              <p:nvPr/>
            </p:nvSpPr>
            <p:spPr>
              <a:xfrm>
                <a:off x="3705638"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Europe</a:t>
                </a:r>
              </a:p>
            </p:txBody>
          </p:sp>
          <p:sp>
            <p:nvSpPr>
              <p:cNvPr id="92"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North America</a:t>
                </a:r>
              </a:p>
            </p:txBody>
          </p:sp>
          <p:sp>
            <p:nvSpPr>
              <p:cNvPr id="96" name="Right Brace 95"/>
              <p:cNvSpPr/>
              <p:nvPr/>
            </p:nvSpPr>
            <p:spPr>
              <a:xfrm rot="16200000">
                <a:off x="2357501" y="4714799"/>
                <a:ext cx="797267" cy="970675"/>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97" name="Rounded Rectangle 4"/>
              <p:cNvSpPr/>
              <p:nvPr/>
            </p:nvSpPr>
            <p:spPr>
              <a:xfrm>
                <a:off x="1918679"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a:t>
                </a:r>
              </a:p>
            </p:txBody>
          </p:sp>
          <p:sp>
            <p:nvSpPr>
              <p:cNvPr id="98" name="Rounded Rectangle 4"/>
              <p:cNvSpPr/>
              <p:nvPr/>
            </p:nvSpPr>
            <p:spPr>
              <a:xfrm>
                <a:off x="2768308" y="5591491"/>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2</a:t>
                </a:r>
              </a:p>
            </p:txBody>
          </p:sp>
          <p:sp>
            <p:nvSpPr>
              <p:cNvPr id="99" name="Rounded Rectangle 4"/>
              <p:cNvSpPr/>
              <p:nvPr/>
            </p:nvSpPr>
            <p:spPr>
              <a:xfrm>
                <a:off x="3663072"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kern="0">
                    <a:solidFill>
                      <a:srgbClr val="FFFFFF">
                        <a:alpha val="99000"/>
                      </a:srgbClr>
                    </a:solidFill>
                    <a:latin typeface="Segoe UI"/>
                  </a:rPr>
                  <a:t> </a:t>
                </a:r>
                <a:r>
                  <a:rPr lang="en-US" sz="1000" b="1" kern="0">
                    <a:solidFill>
                      <a:srgbClr val="FFFFFF">
                        <a:alpha val="99000"/>
                      </a:srgbClr>
                    </a:solidFill>
                    <a:latin typeface="Segoe UI"/>
                  </a:rPr>
                  <a:t>Project 3</a:t>
                </a:r>
                <a:endParaRPr lang="en-US" sz="1000" b="1" kern="0" dirty="0">
                  <a:solidFill>
                    <a:srgbClr val="FFFFFF">
                      <a:alpha val="99000"/>
                    </a:srgbClr>
                  </a:solidFill>
                  <a:latin typeface="Segoe UI"/>
                </a:endParaRPr>
              </a:p>
            </p:txBody>
          </p:sp>
          <p:cxnSp>
            <p:nvCxnSpPr>
              <p:cNvPr id="100" name="Straight Connector 99"/>
              <p:cNvCxnSpPr/>
              <p:nvPr/>
            </p:nvCxnSpPr>
            <p:spPr>
              <a:xfrm>
                <a:off x="4091634" y="4742548"/>
                <a:ext cx="0" cy="85876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03" name="Rounded Rectangle 4"/>
              <p:cNvSpPr/>
              <p:nvPr/>
            </p:nvSpPr>
            <p:spPr>
              <a:xfrm>
                <a:off x="2393643" y="4716526"/>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Ted Bear</a:t>
                </a:r>
              </a:p>
            </p:txBody>
          </p:sp>
          <p:sp>
            <p:nvSpPr>
              <p:cNvPr id="104" name="Rounded Rectangle 4"/>
              <p:cNvSpPr/>
              <p:nvPr/>
            </p:nvSpPr>
            <p:spPr>
              <a:xfrm>
                <a:off x="3688712" y="471549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Grace Ma</a:t>
                </a:r>
              </a:p>
            </p:txBody>
          </p:sp>
          <p:cxnSp>
            <p:nvCxnSpPr>
              <p:cNvPr id="106" name="Straight Connector 105"/>
              <p:cNvCxnSpPr/>
              <p:nvPr/>
            </p:nvCxnSpPr>
            <p:spPr>
              <a:xfrm>
                <a:off x="2996902" y="4401651"/>
                <a:ext cx="0" cy="29432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4092488" y="4385217"/>
                <a:ext cx="1"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037791" y="2077587"/>
              <a:ext cx="3880860" cy="3090416"/>
              <a:chOff x="596769" y="2821576"/>
              <a:chExt cx="3880860" cy="3090416"/>
            </a:xfrm>
          </p:grpSpPr>
          <p:sp>
            <p:nvSpPr>
              <p:cNvPr id="19" name="Rounded Rectangle 4"/>
              <p:cNvSpPr/>
              <p:nvPr/>
            </p:nvSpPr>
            <p:spPr>
              <a:xfrm>
                <a:off x="2996902" y="3313944"/>
                <a:ext cx="107335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20" name="Right Brace 1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21" name="Rounded Rectangle 4"/>
              <p:cNvSpPr/>
              <p:nvPr/>
            </p:nvSpPr>
            <p:spPr>
              <a:xfrm>
                <a:off x="3663632" y="4088558"/>
                <a:ext cx="813997"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Marketing</a:t>
                </a:r>
              </a:p>
            </p:txBody>
          </p:sp>
          <p:sp>
            <p:nvSpPr>
              <p:cNvPr id="23"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Finance</a:t>
                </a:r>
              </a:p>
            </p:txBody>
          </p:sp>
          <p:sp>
            <p:nvSpPr>
              <p:cNvPr id="7" name="TextBox 6"/>
              <p:cNvSpPr txBox="1"/>
              <p:nvPr/>
            </p:nvSpPr>
            <p:spPr>
              <a:xfrm>
                <a:off x="601883" y="3203940"/>
                <a:ext cx="672635"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Enterprise</a:t>
                </a:r>
              </a:p>
            </p:txBody>
          </p:sp>
          <p:sp>
            <p:nvSpPr>
              <p:cNvPr id="32" name="Right Brace 31"/>
              <p:cNvSpPr/>
              <p:nvPr/>
            </p:nvSpPr>
            <p:spPr>
              <a:xfrm rot="16200000">
                <a:off x="2538309" y="4825054"/>
                <a:ext cx="852759" cy="836424"/>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34" name="Rounded Rectangle 4"/>
              <p:cNvSpPr/>
              <p:nvPr/>
            </p:nvSpPr>
            <p:spPr>
              <a:xfrm>
                <a:off x="1911692" y="561422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 Dev</a:t>
                </a:r>
              </a:p>
            </p:txBody>
          </p:sp>
          <p:sp>
            <p:nvSpPr>
              <p:cNvPr id="36" name="Rounded Rectangle 4"/>
              <p:cNvSpPr/>
              <p:nvPr/>
            </p:nvSpPr>
            <p:spPr>
              <a:xfrm>
                <a:off x="2755757" y="5608686"/>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 Test</a:t>
                </a:r>
              </a:p>
            </p:txBody>
          </p:sp>
          <p:sp>
            <p:nvSpPr>
              <p:cNvPr id="37" name="Rounded Rectangle 4"/>
              <p:cNvSpPr/>
              <p:nvPr/>
            </p:nvSpPr>
            <p:spPr>
              <a:xfrm>
                <a:off x="3632687" y="559653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Production Web Sites</a:t>
                </a:r>
              </a:p>
            </p:txBody>
          </p:sp>
          <p:cxnSp>
            <p:nvCxnSpPr>
              <p:cNvPr id="12" name="Straight Connector 11"/>
              <p:cNvCxnSpPr/>
              <p:nvPr/>
            </p:nvCxnSpPr>
            <p:spPr>
              <a:xfrm flipH="1">
                <a:off x="4091633" y="4773370"/>
                <a:ext cx="1"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602008" y="2821576"/>
                <a:ext cx="1162784"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Functional</a:t>
                </a:r>
              </a:p>
            </p:txBody>
          </p:sp>
          <p:sp>
            <p:nvSpPr>
              <p:cNvPr id="81" name="Rounded Rectangle 4"/>
              <p:cNvSpPr/>
              <p:nvPr/>
            </p:nvSpPr>
            <p:spPr>
              <a:xfrm>
                <a:off x="2610907" y="4737074"/>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Joe Smith</a:t>
                </a:r>
              </a:p>
            </p:txBody>
          </p:sp>
          <p:sp>
            <p:nvSpPr>
              <p:cNvPr id="82" name="Rounded Rectangle 4"/>
              <p:cNvSpPr/>
              <p:nvPr/>
            </p:nvSpPr>
            <p:spPr>
              <a:xfrm>
                <a:off x="3688712" y="4746320"/>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Jane Doe</a:t>
                </a:r>
              </a:p>
            </p:txBody>
          </p:sp>
          <p:cxnSp>
            <p:nvCxnSpPr>
              <p:cNvPr id="5" name="Straight Connector 4"/>
              <p:cNvCxnSpPr>
                <a:endCxn id="81" idx="0"/>
              </p:cNvCxnSpPr>
              <p:nvPr/>
            </p:nvCxnSpPr>
            <p:spPr>
              <a:xfrm>
                <a:off x="2996902" y="4383980"/>
                <a:ext cx="1" cy="353094"/>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091633" y="4364577"/>
                <a:ext cx="1" cy="37249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96769" y="5411868"/>
                <a:ext cx="898858" cy="177238"/>
              </a:xfrm>
              <a:prstGeom prst="rect">
                <a:avLst/>
              </a:prstGeom>
              <a:noFill/>
            </p:spPr>
            <p:txBody>
              <a:bodyPr wrap="none" lIns="0" tIns="0" rIns="0" bIns="0" rtlCol="0">
                <a:spAutoFit/>
              </a:bodyPr>
              <a:lstStyle/>
              <a:p>
                <a:pPr defTabSz="914225">
                  <a:defRPr/>
                </a:pPr>
                <a:r>
                  <a:rPr lang="en-US" sz="1200" kern="0" dirty="0">
                    <a:solidFill>
                      <a:srgbClr val="000000">
                        <a:alpha val="99000"/>
                      </a:srgbClr>
                    </a:solidFill>
                    <a:latin typeface="Segoe UI Semibold" pitchFamily="34" charset="0"/>
                  </a:rPr>
                  <a:t>Subscriptions</a:t>
                </a:r>
              </a:p>
            </p:txBody>
          </p:sp>
        </p:grpSp>
        <p:sp>
          <p:nvSpPr>
            <p:cNvPr id="9" name="Rectangle 8"/>
            <p:cNvSpPr/>
            <p:nvPr/>
          </p:nvSpPr>
          <p:spPr bwMode="auto">
            <a:xfrm rot="5400000">
              <a:off x="6247091" y="-2416418"/>
              <a:ext cx="601565" cy="9144001"/>
            </a:xfrm>
            <a:prstGeom prst="rect">
              <a:avLst/>
            </a:prstGeom>
            <a:gradFill flip="none" rotWithShape="1">
              <a:gsLst>
                <a:gs pos="0">
                  <a:schemeClr val="tx2">
                    <a:lumMod val="40000"/>
                    <a:lumOff val="60000"/>
                  </a:schemeClr>
                </a:gs>
                <a:gs pos="100000">
                  <a:schemeClr val="tx2">
                    <a:lumMod val="60000"/>
                    <a:lumOff val="40000"/>
                  </a:schemeClr>
                </a:gs>
              </a:gsLst>
              <a:lin ang="2700000" scaled="1"/>
              <a:tileRect/>
            </a:gradFill>
            <a:ln>
              <a:noFill/>
              <a:headEnd type="none" w="med" len="med"/>
              <a:tailEnd type="none" w="med" len="med"/>
            </a:ln>
            <a:effectLst>
              <a:outerShdw blurRad="114300" dist="38100" dir="5400000" algn="t" rotWithShape="0">
                <a:prstClr val="black">
                  <a:alpha val="15000"/>
                </a:prstClr>
              </a:out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400" kern="0" dirty="0">
                <a:gradFill>
                  <a:gsLst>
                    <a:gs pos="0">
                      <a:srgbClr val="292929"/>
                    </a:gs>
                    <a:gs pos="88000">
                      <a:srgbClr val="292929"/>
                    </a:gs>
                  </a:gsLst>
                  <a:lin ang="5400000" scaled="0"/>
                </a:gradFill>
                <a:latin typeface="Segoe UI"/>
              </a:endParaRPr>
            </a:p>
          </p:txBody>
        </p:sp>
        <p:sp>
          <p:nvSpPr>
            <p:cNvPr id="44" name="TextBox 43"/>
            <p:cNvSpPr txBox="1"/>
            <p:nvPr/>
          </p:nvSpPr>
          <p:spPr>
            <a:xfrm>
              <a:off x="5593645" y="1999114"/>
              <a:ext cx="1907809"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Business Division</a:t>
              </a:r>
            </a:p>
          </p:txBody>
        </p:sp>
        <p:sp>
          <p:nvSpPr>
            <p:cNvPr id="45" name="TextBox 44"/>
            <p:cNvSpPr txBox="1"/>
            <p:nvPr/>
          </p:nvSpPr>
          <p:spPr>
            <a:xfrm>
              <a:off x="8759309" y="2031082"/>
              <a:ext cx="1287961"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Geographic</a:t>
              </a:r>
            </a:p>
          </p:txBody>
        </p:sp>
        <p:sp>
          <p:nvSpPr>
            <p:cNvPr id="130" name="TextBox 129"/>
            <p:cNvSpPr txBox="1"/>
            <p:nvPr/>
          </p:nvSpPr>
          <p:spPr>
            <a:xfrm>
              <a:off x="3027738" y="1999113"/>
              <a:ext cx="1162784"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Functional</a:t>
              </a:r>
            </a:p>
          </p:txBody>
        </p:sp>
        <p:sp>
          <p:nvSpPr>
            <p:cNvPr id="101" name="TextBox 100"/>
            <p:cNvSpPr txBox="1"/>
            <p:nvPr/>
          </p:nvSpPr>
          <p:spPr>
            <a:xfrm>
              <a:off x="1014870" y="3836107"/>
              <a:ext cx="613818"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Accounts</a:t>
              </a:r>
            </a:p>
          </p:txBody>
        </p:sp>
        <p:sp>
          <p:nvSpPr>
            <p:cNvPr id="109" name="TextBox 108"/>
            <p:cNvSpPr txBox="1"/>
            <p:nvPr/>
          </p:nvSpPr>
          <p:spPr>
            <a:xfrm>
              <a:off x="1016691" y="3138442"/>
              <a:ext cx="868695"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Departments</a:t>
              </a:r>
            </a:p>
          </p:txBody>
        </p:sp>
        <p:cxnSp>
          <p:nvCxnSpPr>
            <p:cNvPr id="22" name="Straight Connector 21"/>
            <p:cNvCxnSpPr/>
            <p:nvPr/>
          </p:nvCxnSpPr>
          <p:spPr>
            <a:xfrm flipH="1">
              <a:off x="5136563" y="1851375"/>
              <a:ext cx="10274" cy="3414358"/>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7948564" y="1838046"/>
              <a:ext cx="12431" cy="3414358"/>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43381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70BF53-1626-4F21-A278-F57BAB75874F}"/>
              </a:ext>
            </a:extLst>
          </p:cNvPr>
          <p:cNvSpPr>
            <a:spLocks noGrp="1"/>
          </p:cNvSpPr>
          <p:nvPr>
            <p:ph type="title"/>
          </p:nvPr>
        </p:nvSpPr>
        <p:spPr>
          <a:xfrm>
            <a:off x="588263" y="457201"/>
            <a:ext cx="11018520" cy="553999"/>
          </a:xfrm>
        </p:spPr>
        <p:txBody>
          <a:bodyPr/>
          <a:lstStyle/>
          <a:p>
            <a:pPr algn="ctr"/>
            <a:r>
              <a:rPr lang="en-US" b="0" dirty="0">
                <a:solidFill>
                  <a:schemeClr val="accent1"/>
                </a:solidFill>
                <a:latin typeface="Segoe UI Light" panose="020B0502040204020203" pitchFamily="34" charset="0"/>
                <a:cs typeface="Segoe UI Light" panose="020B0502040204020203" pitchFamily="34" charset="0"/>
              </a:rPr>
              <a:t>Ensure Connected Subscriptions Are Managed</a:t>
            </a:r>
          </a:p>
        </p:txBody>
      </p:sp>
      <p:sp>
        <p:nvSpPr>
          <p:cNvPr id="9" name="Rectangle 8">
            <a:extLst>
              <a:ext uri="{FF2B5EF4-FFF2-40B4-BE49-F238E27FC236}">
                <a16:creationId xmlns:a16="http://schemas.microsoft.com/office/drawing/2014/main" id="{CA963A1A-2EA6-433E-887C-FBEEC9945DFD}"/>
              </a:ext>
            </a:extLst>
          </p:cNvPr>
          <p:cNvSpPr/>
          <p:nvPr/>
        </p:nvSpPr>
        <p:spPr>
          <a:xfrm>
            <a:off x="645261" y="6123435"/>
            <a:ext cx="11221733"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hlinkClick r:id="rId3"/>
              </a:rPr>
              <a:t>http://aka.ms/magicbutton</a:t>
            </a:r>
            <a:r>
              <a:rPr kumimoji="0" lang="en-US" sz="14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 - Guidance on discovering connected tenants (and enabling Privileged Identity Management (PIM) for them)</a:t>
            </a:r>
          </a:p>
        </p:txBody>
      </p:sp>
      <p:grpSp>
        <p:nvGrpSpPr>
          <p:cNvPr id="2" name="Group 1">
            <a:extLst>
              <a:ext uri="{FF2B5EF4-FFF2-40B4-BE49-F238E27FC236}">
                <a16:creationId xmlns:a16="http://schemas.microsoft.com/office/drawing/2014/main" id="{AD9A8042-9113-4842-A0DA-C5026D695C00}"/>
              </a:ext>
            </a:extLst>
          </p:cNvPr>
          <p:cNvGrpSpPr/>
          <p:nvPr/>
        </p:nvGrpSpPr>
        <p:grpSpPr>
          <a:xfrm>
            <a:off x="588263" y="1408724"/>
            <a:ext cx="3229389" cy="4349061"/>
            <a:chOff x="588263" y="1408724"/>
            <a:chExt cx="3229389" cy="4349061"/>
          </a:xfrm>
        </p:grpSpPr>
        <p:grpSp>
          <p:nvGrpSpPr>
            <p:cNvPr id="170" name="Group 169">
              <a:extLst>
                <a:ext uri="{FF2B5EF4-FFF2-40B4-BE49-F238E27FC236}">
                  <a16:creationId xmlns:a16="http://schemas.microsoft.com/office/drawing/2014/main" id="{3204003E-E3AE-4EAB-B512-B1E9985EA5D4}"/>
                </a:ext>
              </a:extLst>
            </p:cNvPr>
            <p:cNvGrpSpPr/>
            <p:nvPr/>
          </p:nvGrpSpPr>
          <p:grpSpPr>
            <a:xfrm>
              <a:off x="588263" y="1774374"/>
              <a:ext cx="3229389" cy="3983411"/>
              <a:chOff x="588261" y="1179288"/>
              <a:chExt cx="3229389" cy="3983411"/>
            </a:xfrm>
          </p:grpSpPr>
          <p:sp>
            <p:nvSpPr>
              <p:cNvPr id="98" name="Rectangle 97">
                <a:extLst>
                  <a:ext uri="{FF2B5EF4-FFF2-40B4-BE49-F238E27FC236}">
                    <a16:creationId xmlns:a16="http://schemas.microsoft.com/office/drawing/2014/main" id="{C05A8595-62BA-4B9D-A66F-8F7339A2643C}"/>
                  </a:ext>
                </a:extLst>
              </p:cNvPr>
              <p:cNvSpPr/>
              <p:nvPr/>
            </p:nvSpPr>
            <p:spPr bwMode="auto">
              <a:xfrm>
                <a:off x="617250" y="1179288"/>
                <a:ext cx="3200400" cy="3983411"/>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err="1">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TextBox 20">
                <a:extLst>
                  <a:ext uri="{FF2B5EF4-FFF2-40B4-BE49-F238E27FC236}">
                    <a16:creationId xmlns:a16="http://schemas.microsoft.com/office/drawing/2014/main" id="{40633472-D42D-4C0F-81AF-4B1C14490B4E}"/>
                  </a:ext>
                </a:extLst>
              </p:cNvPr>
              <p:cNvSpPr txBox="1"/>
              <p:nvPr/>
            </p:nvSpPr>
            <p:spPr>
              <a:xfrm>
                <a:off x="588261" y="3119379"/>
                <a:ext cx="3200402" cy="1526572"/>
              </a:xfrm>
              <a:prstGeom prst="rect">
                <a:avLst/>
              </a:prstGeom>
              <a:noFill/>
            </p:spPr>
            <p:txBody>
              <a:bodyPr wrap="square" lIns="274320" tIns="0" rIns="274320" bIns="0" rtlCol="0">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a:t>
                </a:r>
                <a:b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and Connected</a:t>
                </a:r>
              </a:p>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Ideal configuration is for subscriptions to be centrally controlled and managed</a:t>
                </a:r>
              </a:p>
            </p:txBody>
          </p:sp>
          <p:grpSp>
            <p:nvGrpSpPr>
              <p:cNvPr id="169" name="Group 168">
                <a:extLst>
                  <a:ext uri="{FF2B5EF4-FFF2-40B4-BE49-F238E27FC236}">
                    <a16:creationId xmlns:a16="http://schemas.microsoft.com/office/drawing/2014/main" id="{DF70D02C-3FD1-4EDE-8F26-AA8DFF6055F7}"/>
                  </a:ext>
                </a:extLst>
              </p:cNvPr>
              <p:cNvGrpSpPr/>
              <p:nvPr/>
            </p:nvGrpSpPr>
            <p:grpSpPr>
              <a:xfrm>
                <a:off x="1304852" y="1682869"/>
                <a:ext cx="1920371" cy="1395283"/>
                <a:chOff x="1304852" y="1682869"/>
                <a:chExt cx="1920371" cy="1395283"/>
              </a:xfrm>
            </p:grpSpPr>
            <p:grpSp>
              <p:nvGrpSpPr>
                <p:cNvPr id="75" name="Group 74">
                  <a:extLst>
                    <a:ext uri="{FF2B5EF4-FFF2-40B4-BE49-F238E27FC236}">
                      <a16:creationId xmlns:a16="http://schemas.microsoft.com/office/drawing/2014/main" id="{AE1EBB6A-EC58-45BF-B072-C3B834CFE009}"/>
                    </a:ext>
                  </a:extLst>
                </p:cNvPr>
                <p:cNvGrpSpPr/>
                <p:nvPr/>
              </p:nvGrpSpPr>
              <p:grpSpPr>
                <a:xfrm>
                  <a:off x="1855944" y="2213901"/>
                  <a:ext cx="864251" cy="864251"/>
                  <a:chOff x="1739314" y="2249065"/>
                  <a:chExt cx="864251" cy="864251"/>
                </a:xfrm>
              </p:grpSpPr>
              <p:sp>
                <p:nvSpPr>
                  <p:cNvPr id="48" name="building_1">
                    <a:extLst>
                      <a:ext uri="{FF2B5EF4-FFF2-40B4-BE49-F238E27FC236}">
                        <a16:creationId xmlns:a16="http://schemas.microsoft.com/office/drawing/2014/main" id="{15DCA5D5-E02B-43D1-8200-087206FF534C}"/>
                      </a:ext>
                    </a:extLst>
                  </p:cNvPr>
                  <p:cNvSpPr>
                    <a:spLocks noChangeAspect="1" noEditPoints="1"/>
                  </p:cNvSpPr>
                  <p:nvPr/>
                </p:nvSpPr>
                <p:spPr bwMode="auto">
                  <a:xfrm>
                    <a:off x="1890139" y="2396745"/>
                    <a:ext cx="551642" cy="55389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 name="Arc 73">
                    <a:extLst>
                      <a:ext uri="{FF2B5EF4-FFF2-40B4-BE49-F238E27FC236}">
                        <a16:creationId xmlns:a16="http://schemas.microsoft.com/office/drawing/2014/main" id="{D249AE28-FFC6-4579-A10C-7AE041A77A5F}"/>
                      </a:ext>
                    </a:extLst>
                  </p:cNvPr>
                  <p:cNvSpPr/>
                  <p:nvPr/>
                </p:nvSpPr>
                <p:spPr>
                  <a:xfrm>
                    <a:off x="1739314" y="2249065"/>
                    <a:ext cx="864251" cy="864251"/>
                  </a:xfrm>
                  <a:prstGeom prst="arc">
                    <a:avLst>
                      <a:gd name="adj1" fmla="val 8253141"/>
                      <a:gd name="adj2" fmla="val 2545913"/>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5" name="Oval 14">
                  <a:extLst>
                    <a:ext uri="{FF2B5EF4-FFF2-40B4-BE49-F238E27FC236}">
                      <a16:creationId xmlns:a16="http://schemas.microsoft.com/office/drawing/2014/main" id="{FB35E13E-BCD0-4397-B1FD-D5F2B1141ED1}"/>
                    </a:ext>
                  </a:extLst>
                </p:cNvPr>
                <p:cNvSpPr/>
                <p:nvPr/>
              </p:nvSpPr>
              <p:spPr bwMode="auto">
                <a:xfrm rot="21162043">
                  <a:off x="2769005" y="1847823"/>
                  <a:ext cx="274320" cy="274320"/>
                </a:xfrm>
                <a:prstGeom prst="ellipse">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3965F602-F15F-4265-A7FC-11EE625EC743}"/>
                    </a:ext>
                  </a:extLst>
                </p:cNvPr>
                <p:cNvSpPr/>
                <p:nvPr/>
              </p:nvSpPr>
              <p:spPr bwMode="auto">
                <a:xfrm>
                  <a:off x="2198331" y="1682869"/>
                  <a:ext cx="228600" cy="228600"/>
                </a:xfrm>
                <a:prstGeom prst="rect">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D4F4995F-3BCB-45E3-878A-E59831C528E7}"/>
                    </a:ext>
                  </a:extLst>
                </p:cNvPr>
                <p:cNvSpPr/>
                <p:nvPr/>
              </p:nvSpPr>
              <p:spPr bwMode="auto">
                <a:xfrm>
                  <a:off x="2989364" y="2340069"/>
                  <a:ext cx="235859" cy="235859"/>
                </a:xfrm>
                <a:prstGeom prst="rect">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Isosceles Triangle 17">
                  <a:extLst>
                    <a:ext uri="{FF2B5EF4-FFF2-40B4-BE49-F238E27FC236}">
                      <a16:creationId xmlns:a16="http://schemas.microsoft.com/office/drawing/2014/main" id="{2E47E7A4-8638-45F1-9F6F-4BF54752673F}"/>
                    </a:ext>
                  </a:extLst>
                </p:cNvPr>
                <p:cNvSpPr/>
                <p:nvPr/>
              </p:nvSpPr>
              <p:spPr bwMode="auto">
                <a:xfrm>
                  <a:off x="1304852" y="2324724"/>
                  <a:ext cx="274320" cy="274320"/>
                </a:xfrm>
                <a:prstGeom prst="triangle">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FE89ACA1-9879-466A-999F-01B7BE5EC21A}"/>
                    </a:ext>
                  </a:extLst>
                </p:cNvPr>
                <p:cNvCxnSpPr>
                  <a:cxnSpLocks/>
                  <a:endCxn id="30" idx="2"/>
                </p:cNvCxnSpPr>
                <p:nvPr/>
              </p:nvCxnSpPr>
              <p:spPr>
                <a:xfrm flipH="1" flipV="1">
                  <a:off x="1694221" y="2083992"/>
                  <a:ext cx="300049" cy="249004"/>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9F0A602-E0D1-4C89-A26C-B78C1D26253E}"/>
                    </a:ext>
                  </a:extLst>
                </p:cNvPr>
                <p:cNvCxnSpPr>
                  <a:cxnSpLocks/>
                  <a:stCxn id="16" idx="2"/>
                </p:cNvCxnSpPr>
                <p:nvPr/>
              </p:nvCxnSpPr>
              <p:spPr>
                <a:xfrm>
                  <a:off x="2312631" y="1911469"/>
                  <a:ext cx="0" cy="302432"/>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707CA7F-9FD1-4E0D-A2FE-15792972A5F1}"/>
                    </a:ext>
                  </a:extLst>
                </p:cNvPr>
                <p:cNvCxnSpPr>
                  <a:cxnSpLocks/>
                  <a:stCxn id="15" idx="3"/>
                </p:cNvCxnSpPr>
                <p:nvPr/>
              </p:nvCxnSpPr>
              <p:spPr>
                <a:xfrm flipH="1">
                  <a:off x="2581654" y="2093506"/>
                  <a:ext cx="240632" cy="238289"/>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EF446E3-F96A-43B1-8A6A-C06A2590B835}"/>
                    </a:ext>
                  </a:extLst>
                </p:cNvPr>
                <p:cNvCxnSpPr>
                  <a:cxnSpLocks/>
                  <a:endCxn id="18" idx="5"/>
                </p:cNvCxnSpPr>
                <p:nvPr/>
              </p:nvCxnSpPr>
              <p:spPr>
                <a:xfrm flipH="1" flipV="1">
                  <a:off x="1510592" y="2461884"/>
                  <a:ext cx="359583" cy="95972"/>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6F9E79D7-DB4B-4D51-96CC-8988C3AA90DA}"/>
                    </a:ext>
                  </a:extLst>
                </p:cNvPr>
                <p:cNvSpPr/>
                <p:nvPr/>
              </p:nvSpPr>
              <p:spPr bwMode="auto">
                <a:xfrm rot="21477966">
                  <a:off x="1573489" y="1850877"/>
                  <a:ext cx="233188" cy="233188"/>
                </a:xfrm>
                <a:prstGeom prst="roundRect">
                  <a:avLst>
                    <a:gd name="adj" fmla="val 27828"/>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9" name="people_4">
                  <a:extLst>
                    <a:ext uri="{FF2B5EF4-FFF2-40B4-BE49-F238E27FC236}">
                      <a16:creationId xmlns:a16="http://schemas.microsoft.com/office/drawing/2014/main" id="{97B1009D-5185-4AD3-94A3-52DAB5C012EC}"/>
                    </a:ext>
                  </a:extLst>
                </p:cNvPr>
                <p:cNvSpPr>
                  <a:spLocks noChangeAspect="1" noEditPoints="1"/>
                </p:cNvSpPr>
                <p:nvPr/>
              </p:nvSpPr>
              <p:spPr bwMode="auto">
                <a:xfrm>
                  <a:off x="2146947" y="255785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635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people_4">
                  <a:extLst>
                    <a:ext uri="{FF2B5EF4-FFF2-40B4-BE49-F238E27FC236}">
                      <a16:creationId xmlns:a16="http://schemas.microsoft.com/office/drawing/2014/main" id="{E7230183-C2FA-4475-B24F-75A98F21F238}"/>
                    </a:ext>
                  </a:extLst>
                </p:cNvPr>
                <p:cNvSpPr>
                  <a:spLocks noChangeAspect="1" noEditPoints="1"/>
                </p:cNvSpPr>
                <p:nvPr/>
              </p:nvSpPr>
              <p:spPr bwMode="auto">
                <a:xfrm>
                  <a:off x="2146947" y="255785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91" name="Straight Connector 90">
                  <a:extLst>
                    <a:ext uri="{FF2B5EF4-FFF2-40B4-BE49-F238E27FC236}">
                      <a16:creationId xmlns:a16="http://schemas.microsoft.com/office/drawing/2014/main" id="{04949EA4-4084-43E8-8194-EFEEB1BBD9F6}"/>
                    </a:ext>
                  </a:extLst>
                </p:cNvPr>
                <p:cNvCxnSpPr>
                  <a:cxnSpLocks/>
                  <a:stCxn id="17" idx="1"/>
                </p:cNvCxnSpPr>
                <p:nvPr/>
              </p:nvCxnSpPr>
              <p:spPr>
                <a:xfrm flipH="1">
                  <a:off x="2716219" y="2457999"/>
                  <a:ext cx="273145" cy="159156"/>
                </a:xfrm>
                <a:prstGeom prst="line">
                  <a:avLst/>
                </a:prstGeom>
                <a:ln w="158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check">
                  <a:extLst>
                    <a:ext uri="{FF2B5EF4-FFF2-40B4-BE49-F238E27FC236}">
                      <a16:creationId xmlns:a16="http://schemas.microsoft.com/office/drawing/2014/main" id="{2C07C355-1211-4979-A7FA-A8FB304E10A5}"/>
                    </a:ext>
                  </a:extLst>
                </p:cNvPr>
                <p:cNvSpPr>
                  <a:spLocks noChangeAspect="1"/>
                </p:cNvSpPr>
                <p:nvPr/>
              </p:nvSpPr>
              <p:spPr bwMode="auto">
                <a:xfrm>
                  <a:off x="2266911" y="1764886"/>
                  <a:ext cx="91440" cy="6456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9" name="check">
                  <a:extLst>
                    <a:ext uri="{FF2B5EF4-FFF2-40B4-BE49-F238E27FC236}">
                      <a16:creationId xmlns:a16="http://schemas.microsoft.com/office/drawing/2014/main" id="{49A44AFF-DE4E-4F19-88F8-FF9433BA5D49}"/>
                    </a:ext>
                  </a:extLst>
                </p:cNvPr>
                <p:cNvSpPr>
                  <a:spLocks noChangeAspect="1"/>
                </p:cNvSpPr>
                <p:nvPr/>
              </p:nvSpPr>
              <p:spPr bwMode="auto">
                <a:xfrm>
                  <a:off x="2860445" y="1952700"/>
                  <a:ext cx="91440" cy="6456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0" name="check">
                  <a:extLst>
                    <a:ext uri="{FF2B5EF4-FFF2-40B4-BE49-F238E27FC236}">
                      <a16:creationId xmlns:a16="http://schemas.microsoft.com/office/drawing/2014/main" id="{F7B1E830-8947-4E01-BC08-254BF03984B3}"/>
                    </a:ext>
                  </a:extLst>
                </p:cNvPr>
                <p:cNvSpPr>
                  <a:spLocks noChangeAspect="1"/>
                </p:cNvSpPr>
                <p:nvPr/>
              </p:nvSpPr>
              <p:spPr bwMode="auto">
                <a:xfrm>
                  <a:off x="3061573" y="2425715"/>
                  <a:ext cx="91440" cy="6456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3" name="check">
                  <a:extLst>
                    <a:ext uri="{FF2B5EF4-FFF2-40B4-BE49-F238E27FC236}">
                      <a16:creationId xmlns:a16="http://schemas.microsoft.com/office/drawing/2014/main" id="{F5829A73-300C-44CA-9F83-DA191FA2BE55}"/>
                    </a:ext>
                  </a:extLst>
                </p:cNvPr>
                <p:cNvSpPr>
                  <a:spLocks noChangeAspect="1"/>
                </p:cNvSpPr>
                <p:nvPr/>
              </p:nvSpPr>
              <p:spPr bwMode="auto">
                <a:xfrm>
                  <a:off x="1644363" y="1935188"/>
                  <a:ext cx="91440" cy="6456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5" name="check">
                  <a:extLst>
                    <a:ext uri="{FF2B5EF4-FFF2-40B4-BE49-F238E27FC236}">
                      <a16:creationId xmlns:a16="http://schemas.microsoft.com/office/drawing/2014/main" id="{BB4C893D-2E44-41BD-BFAA-014A3876E564}"/>
                    </a:ext>
                  </a:extLst>
                </p:cNvPr>
                <p:cNvSpPr>
                  <a:spLocks noChangeAspect="1"/>
                </p:cNvSpPr>
                <p:nvPr/>
              </p:nvSpPr>
              <p:spPr bwMode="auto">
                <a:xfrm>
                  <a:off x="1389915" y="2490261"/>
                  <a:ext cx="88413" cy="6243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68" name="Oval 67">
              <a:extLst>
                <a:ext uri="{FF2B5EF4-FFF2-40B4-BE49-F238E27FC236}">
                  <a16:creationId xmlns:a16="http://schemas.microsoft.com/office/drawing/2014/main" id="{4E32DD04-0FF4-47B8-9A2B-C1FCB74250D3}"/>
                </a:ext>
              </a:extLst>
            </p:cNvPr>
            <p:cNvSpPr/>
            <p:nvPr/>
          </p:nvSpPr>
          <p:spPr bwMode="auto">
            <a:xfrm>
              <a:off x="1768191" y="1408724"/>
              <a:ext cx="757515" cy="7575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check">
              <a:extLst>
                <a:ext uri="{FF2B5EF4-FFF2-40B4-BE49-F238E27FC236}">
                  <a16:creationId xmlns:a16="http://schemas.microsoft.com/office/drawing/2014/main" id="{33E0EB04-0DE4-4CE0-8DEC-6C1203D8FC78}"/>
                </a:ext>
              </a:extLst>
            </p:cNvPr>
            <p:cNvSpPr>
              <a:spLocks noChangeAspect="1"/>
            </p:cNvSpPr>
            <p:nvPr/>
          </p:nvSpPr>
          <p:spPr bwMode="auto">
            <a:xfrm>
              <a:off x="1964360" y="1653573"/>
              <a:ext cx="365175" cy="25785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57150"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B050"/>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23901B2-61A0-49A9-90D2-DE6DA0D7BD69}"/>
              </a:ext>
            </a:extLst>
          </p:cNvPr>
          <p:cNvGrpSpPr/>
          <p:nvPr/>
        </p:nvGrpSpPr>
        <p:grpSpPr>
          <a:xfrm>
            <a:off x="4482831" y="1408724"/>
            <a:ext cx="3261062" cy="4349062"/>
            <a:chOff x="4482831" y="1408724"/>
            <a:chExt cx="3261062" cy="4349062"/>
          </a:xfrm>
        </p:grpSpPr>
        <p:grpSp>
          <p:nvGrpSpPr>
            <p:cNvPr id="152" name="Group 151">
              <a:extLst>
                <a:ext uri="{FF2B5EF4-FFF2-40B4-BE49-F238E27FC236}">
                  <a16:creationId xmlns:a16="http://schemas.microsoft.com/office/drawing/2014/main" id="{C683B52F-B718-426B-BF6E-E401FE0F823F}"/>
                </a:ext>
              </a:extLst>
            </p:cNvPr>
            <p:cNvGrpSpPr/>
            <p:nvPr/>
          </p:nvGrpSpPr>
          <p:grpSpPr>
            <a:xfrm>
              <a:off x="4482831" y="1774374"/>
              <a:ext cx="3261062" cy="3983412"/>
              <a:chOff x="4395692" y="1179289"/>
              <a:chExt cx="3261062" cy="3983412"/>
            </a:xfrm>
          </p:grpSpPr>
          <p:sp>
            <p:nvSpPr>
              <p:cNvPr id="139" name="Rectangle 138">
                <a:extLst>
                  <a:ext uri="{FF2B5EF4-FFF2-40B4-BE49-F238E27FC236}">
                    <a16:creationId xmlns:a16="http://schemas.microsoft.com/office/drawing/2014/main" id="{C5B5C547-19E1-4440-8E32-3D38ACABAB6A}"/>
                  </a:ext>
                </a:extLst>
              </p:cNvPr>
              <p:cNvSpPr/>
              <p:nvPr/>
            </p:nvSpPr>
            <p:spPr bwMode="auto">
              <a:xfrm>
                <a:off x="4395692" y="1179289"/>
                <a:ext cx="3200400" cy="3983412"/>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gradFill>
                      <a:gsLst>
                        <a:gs pos="40075">
                          <a:srgbClr val="FFFFFF"/>
                        </a:gs>
                        <a:gs pos="30000">
                          <a:srgbClr val="FFFFFF"/>
                        </a:gs>
                      </a:gsLst>
                      <a:lin ang="5400000" scaled="0"/>
                    </a:gradFill>
                    <a:effectLst/>
                    <a:uLnTx/>
                    <a:uFillTx/>
                    <a:latin typeface="Segoe UI"/>
                    <a:ea typeface="+mn-ea"/>
                    <a:cs typeface="+mn-cs"/>
                  </a:rPr>
                  <a:t>tr</a:t>
                </a: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0" name="TextBox 139">
                <a:extLst>
                  <a:ext uri="{FF2B5EF4-FFF2-40B4-BE49-F238E27FC236}">
                    <a16:creationId xmlns:a16="http://schemas.microsoft.com/office/drawing/2014/main" id="{DF23325C-6C0B-447B-AE3D-92E9D9F0BE19}"/>
                  </a:ext>
                </a:extLst>
              </p:cNvPr>
              <p:cNvSpPr txBox="1"/>
              <p:nvPr/>
            </p:nvSpPr>
            <p:spPr>
              <a:xfrm>
                <a:off x="4456355" y="3119379"/>
                <a:ext cx="3200399" cy="1772793"/>
              </a:xfrm>
              <a:prstGeom prst="rect">
                <a:avLst/>
              </a:prstGeom>
              <a:noFill/>
            </p:spPr>
            <p:txBody>
              <a:bodyPr wrap="square" lIns="274320" tIns="0" rIns="274320" bIns="0" rtlCol="0">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a:t>
                </a:r>
                <a:b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and Connected</a:t>
                </a:r>
              </a:p>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This high-risk configuration has unmanaged azure environments connected to corporate network/resources</a:t>
                </a:r>
              </a:p>
            </p:txBody>
          </p:sp>
          <p:grpSp>
            <p:nvGrpSpPr>
              <p:cNvPr id="148" name="Group 147">
                <a:extLst>
                  <a:ext uri="{FF2B5EF4-FFF2-40B4-BE49-F238E27FC236}">
                    <a16:creationId xmlns:a16="http://schemas.microsoft.com/office/drawing/2014/main" id="{6CDA0068-4771-449C-B120-1F3D40AEE2A6}"/>
                  </a:ext>
                </a:extLst>
              </p:cNvPr>
              <p:cNvGrpSpPr/>
              <p:nvPr/>
            </p:nvGrpSpPr>
            <p:grpSpPr>
              <a:xfrm>
                <a:off x="5026371" y="1635266"/>
                <a:ext cx="2060370" cy="1280207"/>
                <a:chOff x="5026371" y="1635266"/>
                <a:chExt cx="2060370" cy="1280207"/>
              </a:xfrm>
            </p:grpSpPr>
            <p:sp>
              <p:nvSpPr>
                <p:cNvPr id="137" name="building_1">
                  <a:extLst>
                    <a:ext uri="{FF2B5EF4-FFF2-40B4-BE49-F238E27FC236}">
                      <a16:creationId xmlns:a16="http://schemas.microsoft.com/office/drawing/2014/main" id="{35149E84-5736-4560-9E11-5A5CD62118BE}"/>
                    </a:ext>
                  </a:extLst>
                </p:cNvPr>
                <p:cNvSpPr>
                  <a:spLocks noChangeAspect="1" noEditPoints="1"/>
                </p:cNvSpPr>
                <p:nvPr/>
              </p:nvSpPr>
              <p:spPr bwMode="auto">
                <a:xfrm>
                  <a:off x="5817863" y="2361581"/>
                  <a:ext cx="551642" cy="55389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 name="Oval 118">
                  <a:extLst>
                    <a:ext uri="{FF2B5EF4-FFF2-40B4-BE49-F238E27FC236}">
                      <a16:creationId xmlns:a16="http://schemas.microsoft.com/office/drawing/2014/main" id="{67AB872C-CB6C-4A37-ACD1-18956910826E}"/>
                    </a:ext>
                  </a:extLst>
                </p:cNvPr>
                <p:cNvSpPr/>
                <p:nvPr/>
              </p:nvSpPr>
              <p:spPr bwMode="auto">
                <a:xfrm rot="21162043">
                  <a:off x="6639793" y="1818343"/>
                  <a:ext cx="274320" cy="274320"/>
                </a:xfrm>
                <a:prstGeom prst="ellipse">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ADFEB59C-CAAA-4311-A1E8-8847E2935744}"/>
                    </a:ext>
                  </a:extLst>
                </p:cNvPr>
                <p:cNvSpPr/>
                <p:nvPr/>
              </p:nvSpPr>
              <p:spPr bwMode="auto">
                <a:xfrm>
                  <a:off x="6009425" y="1635266"/>
                  <a:ext cx="228600" cy="228600"/>
                </a:xfrm>
                <a:prstGeom prst="rect">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4B43C075-815F-487D-AF71-1EB10D3AD089}"/>
                    </a:ext>
                  </a:extLst>
                </p:cNvPr>
                <p:cNvSpPr/>
                <p:nvPr/>
              </p:nvSpPr>
              <p:spPr bwMode="auto">
                <a:xfrm>
                  <a:off x="6850882" y="2332996"/>
                  <a:ext cx="235859" cy="235859"/>
                </a:xfrm>
                <a:prstGeom prst="rect">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Isosceles Triangle 121">
                  <a:extLst>
                    <a:ext uri="{FF2B5EF4-FFF2-40B4-BE49-F238E27FC236}">
                      <a16:creationId xmlns:a16="http://schemas.microsoft.com/office/drawing/2014/main" id="{DD89B799-C156-4F84-832C-D9BF40539304}"/>
                    </a:ext>
                  </a:extLst>
                </p:cNvPr>
                <p:cNvSpPr/>
                <p:nvPr/>
              </p:nvSpPr>
              <p:spPr bwMode="auto">
                <a:xfrm>
                  <a:off x="5026371" y="2294535"/>
                  <a:ext cx="274320" cy="274320"/>
                </a:xfrm>
                <a:prstGeom prst="triangle">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3" name="Straight Connector 122">
                  <a:extLst>
                    <a:ext uri="{FF2B5EF4-FFF2-40B4-BE49-F238E27FC236}">
                      <a16:creationId xmlns:a16="http://schemas.microsoft.com/office/drawing/2014/main" id="{C1318D59-42EB-4A3F-A453-4327DD2148F3}"/>
                    </a:ext>
                  </a:extLst>
                </p:cNvPr>
                <p:cNvCxnSpPr>
                  <a:cxnSpLocks/>
                </p:cNvCxnSpPr>
                <p:nvPr/>
              </p:nvCxnSpPr>
              <p:spPr>
                <a:xfrm flipH="1" flipV="1">
                  <a:off x="5518196" y="2020139"/>
                  <a:ext cx="306184" cy="292588"/>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F7A6553-9BBE-4EEF-A550-C07701BEA2A4}"/>
                    </a:ext>
                  </a:extLst>
                </p:cNvPr>
                <p:cNvCxnSpPr>
                  <a:cxnSpLocks/>
                  <a:stCxn id="120" idx="2"/>
                </p:cNvCxnSpPr>
                <p:nvPr/>
              </p:nvCxnSpPr>
              <p:spPr>
                <a:xfrm>
                  <a:off x="6123725" y="1863866"/>
                  <a:ext cx="16866" cy="348784"/>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E7C628B-DAC5-4E02-AEEC-6BC42DC33E0D}"/>
                    </a:ext>
                  </a:extLst>
                </p:cNvPr>
                <p:cNvCxnSpPr>
                  <a:cxnSpLocks/>
                  <a:stCxn id="119" idx="3"/>
                </p:cNvCxnSpPr>
                <p:nvPr/>
              </p:nvCxnSpPr>
              <p:spPr>
                <a:xfrm flipH="1">
                  <a:off x="6410728" y="2064026"/>
                  <a:ext cx="282346" cy="276043"/>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605BD1E-ECDF-44F0-B495-B13FF06E16F9}"/>
                    </a:ext>
                  </a:extLst>
                </p:cNvPr>
                <p:cNvCxnSpPr>
                  <a:cxnSpLocks/>
                  <a:endCxn id="122" idx="5"/>
                </p:cNvCxnSpPr>
                <p:nvPr/>
              </p:nvCxnSpPr>
              <p:spPr>
                <a:xfrm flipH="1" flipV="1">
                  <a:off x="5232111" y="2431695"/>
                  <a:ext cx="434177" cy="126161"/>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9B68D6C4-9F2A-4F2F-A451-45D21B406EFB}"/>
                    </a:ext>
                  </a:extLst>
                </p:cNvPr>
                <p:cNvSpPr/>
                <p:nvPr/>
              </p:nvSpPr>
              <p:spPr bwMode="auto">
                <a:xfrm rot="21477966">
                  <a:off x="5350995" y="1806093"/>
                  <a:ext cx="233188" cy="233188"/>
                </a:xfrm>
                <a:prstGeom prst="roundRect">
                  <a:avLst>
                    <a:gd name="adj" fmla="val 27828"/>
                  </a:avLst>
                </a:prstGeom>
                <a:solidFill>
                  <a:schemeClr val="accent4">
                    <a:lumMod val="20000"/>
                    <a:lumOff val="80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31" name="Straight Connector 130">
                  <a:extLst>
                    <a:ext uri="{FF2B5EF4-FFF2-40B4-BE49-F238E27FC236}">
                      <a16:creationId xmlns:a16="http://schemas.microsoft.com/office/drawing/2014/main" id="{8084C63B-7473-4553-BA1B-5A80827DCF63}"/>
                    </a:ext>
                  </a:extLst>
                </p:cNvPr>
                <p:cNvCxnSpPr>
                  <a:cxnSpLocks/>
                  <a:stCxn id="121" idx="1"/>
                </p:cNvCxnSpPr>
                <p:nvPr/>
              </p:nvCxnSpPr>
              <p:spPr>
                <a:xfrm flipH="1">
                  <a:off x="6521080" y="2450926"/>
                  <a:ext cx="329802" cy="106930"/>
                </a:xfrm>
                <a:prstGeom prst="line">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56" name="Arc 55">
              <a:extLst>
                <a:ext uri="{FF2B5EF4-FFF2-40B4-BE49-F238E27FC236}">
                  <a16:creationId xmlns:a16="http://schemas.microsoft.com/office/drawing/2014/main" id="{8026D7A1-C043-4014-8FCA-E1274CCFBAB7}"/>
                </a:ext>
              </a:extLst>
            </p:cNvPr>
            <p:cNvSpPr/>
            <p:nvPr/>
          </p:nvSpPr>
          <p:spPr>
            <a:xfrm>
              <a:off x="5771131" y="2801360"/>
              <a:ext cx="864251" cy="864251"/>
            </a:xfrm>
            <a:prstGeom prst="arc">
              <a:avLst>
                <a:gd name="adj1" fmla="val 8253141"/>
                <a:gd name="adj2" fmla="val 2545913"/>
              </a:avLst>
            </a:prstGeom>
            <a:ln w="158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Oval 69">
              <a:extLst>
                <a:ext uri="{FF2B5EF4-FFF2-40B4-BE49-F238E27FC236}">
                  <a16:creationId xmlns:a16="http://schemas.microsoft.com/office/drawing/2014/main" id="{2C711FCB-48FB-456B-A529-860E44CEC21D}"/>
                </a:ext>
              </a:extLst>
            </p:cNvPr>
            <p:cNvSpPr/>
            <p:nvPr/>
          </p:nvSpPr>
          <p:spPr bwMode="auto">
            <a:xfrm>
              <a:off x="5734605" y="1408724"/>
              <a:ext cx="757515" cy="7575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Warning_E7BA" title="Icon of a triangle with an exclaimation point inside">
              <a:extLst>
                <a:ext uri="{FF2B5EF4-FFF2-40B4-BE49-F238E27FC236}">
                  <a16:creationId xmlns:a16="http://schemas.microsoft.com/office/drawing/2014/main" id="{5FD2AC13-A517-4B74-BE7B-2ECB73738654}"/>
                </a:ext>
              </a:extLst>
            </p:cNvPr>
            <p:cNvSpPr>
              <a:spLocks noChangeAspect="1" noEditPoints="1"/>
            </p:cNvSpPr>
            <p:nvPr/>
          </p:nvSpPr>
          <p:spPr bwMode="auto">
            <a:xfrm>
              <a:off x="5930575" y="1560614"/>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69AFEE22-A77F-4A49-AFB2-1B98D354785E}"/>
              </a:ext>
            </a:extLst>
          </p:cNvPr>
          <p:cNvGrpSpPr/>
          <p:nvPr/>
        </p:nvGrpSpPr>
        <p:grpSpPr>
          <a:xfrm>
            <a:off x="8255149" y="1408724"/>
            <a:ext cx="3212702" cy="4360006"/>
            <a:chOff x="8255149" y="1408724"/>
            <a:chExt cx="3212702" cy="4360006"/>
          </a:xfrm>
        </p:grpSpPr>
        <p:grpSp>
          <p:nvGrpSpPr>
            <p:cNvPr id="171" name="Group 170">
              <a:extLst>
                <a:ext uri="{FF2B5EF4-FFF2-40B4-BE49-F238E27FC236}">
                  <a16:creationId xmlns:a16="http://schemas.microsoft.com/office/drawing/2014/main" id="{5347B085-4053-4720-9A0F-E5EDA66BD6C8}"/>
                </a:ext>
              </a:extLst>
            </p:cNvPr>
            <p:cNvGrpSpPr/>
            <p:nvPr/>
          </p:nvGrpSpPr>
          <p:grpSpPr>
            <a:xfrm>
              <a:off x="8255149" y="1774373"/>
              <a:ext cx="3212702" cy="3994357"/>
              <a:chOff x="8255147" y="1179287"/>
              <a:chExt cx="3212702" cy="3994357"/>
            </a:xfrm>
          </p:grpSpPr>
          <p:sp>
            <p:nvSpPr>
              <p:cNvPr id="100" name="Rectangle 99">
                <a:extLst>
                  <a:ext uri="{FF2B5EF4-FFF2-40B4-BE49-F238E27FC236}">
                    <a16:creationId xmlns:a16="http://schemas.microsoft.com/office/drawing/2014/main" id="{00C5BF0B-988A-42CC-BD0B-1F9F3539809A}"/>
                  </a:ext>
                </a:extLst>
              </p:cNvPr>
              <p:cNvSpPr/>
              <p:nvPr/>
            </p:nvSpPr>
            <p:spPr bwMode="auto">
              <a:xfrm>
                <a:off x="8255147" y="1179287"/>
                <a:ext cx="3200400" cy="3994357"/>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gradFill>
                      <a:gsLst>
                        <a:gs pos="40075">
                          <a:srgbClr val="FFFFFF"/>
                        </a:gs>
                        <a:gs pos="30000">
                          <a:srgbClr val="FFFFFF"/>
                        </a:gs>
                      </a:gsLst>
                      <a:lin ang="5400000" scaled="0"/>
                    </a:gradFill>
                    <a:effectLst/>
                    <a:uLnTx/>
                    <a:uFillTx/>
                    <a:latin typeface="Segoe UI"/>
                    <a:ea typeface="+mn-ea"/>
                    <a:cs typeface="+mn-cs"/>
                  </a:rPr>
                  <a:t>tr</a:t>
                </a: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1" name="TextBox 100">
                <a:extLst>
                  <a:ext uri="{FF2B5EF4-FFF2-40B4-BE49-F238E27FC236}">
                    <a16:creationId xmlns:a16="http://schemas.microsoft.com/office/drawing/2014/main" id="{D48793A6-4710-42F2-BDF9-7806E0F946FB}"/>
                  </a:ext>
                </a:extLst>
              </p:cNvPr>
              <p:cNvSpPr txBox="1"/>
              <p:nvPr/>
            </p:nvSpPr>
            <p:spPr>
              <a:xfrm>
                <a:off x="8267450" y="3119379"/>
                <a:ext cx="3200399" cy="1772793"/>
              </a:xfrm>
              <a:prstGeom prst="rect">
                <a:avLst/>
              </a:prstGeom>
              <a:noFill/>
            </p:spPr>
            <p:txBody>
              <a:bodyPr wrap="square" lIns="274320" tIns="0" rIns="274320" bIns="0" rtlCol="0">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a:t>
                </a:r>
                <a:b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and Independent</a:t>
                </a:r>
              </a:p>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This model can be useful for learning/labs/testing, but restrict use of production data and code to avoid risk</a:t>
                </a:r>
              </a:p>
            </p:txBody>
          </p:sp>
          <p:grpSp>
            <p:nvGrpSpPr>
              <p:cNvPr id="151" name="Group 150">
                <a:extLst>
                  <a:ext uri="{FF2B5EF4-FFF2-40B4-BE49-F238E27FC236}">
                    <a16:creationId xmlns:a16="http://schemas.microsoft.com/office/drawing/2014/main" id="{876E7E6E-3331-4145-8BEB-AB8ABA513C34}"/>
                  </a:ext>
                </a:extLst>
              </p:cNvPr>
              <p:cNvGrpSpPr/>
              <p:nvPr/>
            </p:nvGrpSpPr>
            <p:grpSpPr>
              <a:xfrm>
                <a:off x="8900269" y="1678845"/>
                <a:ext cx="1857291" cy="1236628"/>
                <a:chOff x="8900269" y="1678845"/>
                <a:chExt cx="1857291" cy="1236628"/>
              </a:xfrm>
            </p:grpSpPr>
            <p:sp>
              <p:nvSpPr>
                <p:cNvPr id="154" name="building_1">
                  <a:extLst>
                    <a:ext uri="{FF2B5EF4-FFF2-40B4-BE49-F238E27FC236}">
                      <a16:creationId xmlns:a16="http://schemas.microsoft.com/office/drawing/2014/main" id="{B23BB9BE-FB1C-4F32-9A05-213CC19D50C3}"/>
                    </a:ext>
                  </a:extLst>
                </p:cNvPr>
                <p:cNvSpPr>
                  <a:spLocks noChangeAspect="1" noEditPoints="1"/>
                </p:cNvSpPr>
                <p:nvPr/>
              </p:nvSpPr>
              <p:spPr bwMode="auto">
                <a:xfrm>
                  <a:off x="9533207" y="2361581"/>
                  <a:ext cx="551642" cy="55389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 name="Oval 154">
                  <a:extLst>
                    <a:ext uri="{FF2B5EF4-FFF2-40B4-BE49-F238E27FC236}">
                      <a16:creationId xmlns:a16="http://schemas.microsoft.com/office/drawing/2014/main" id="{35263EAA-E301-4485-9032-21A91233A6FD}"/>
                    </a:ext>
                  </a:extLst>
                </p:cNvPr>
                <p:cNvSpPr/>
                <p:nvPr/>
              </p:nvSpPr>
              <p:spPr bwMode="auto">
                <a:xfrm rot="21162043">
                  <a:off x="10336046" y="1830311"/>
                  <a:ext cx="274320" cy="274320"/>
                </a:xfrm>
                <a:prstGeom prst="ellipse">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Rectangle 156">
                  <a:extLst>
                    <a:ext uri="{FF2B5EF4-FFF2-40B4-BE49-F238E27FC236}">
                      <a16:creationId xmlns:a16="http://schemas.microsoft.com/office/drawing/2014/main" id="{EC6D09A7-299F-4409-8377-C195901869CA}"/>
                    </a:ext>
                  </a:extLst>
                </p:cNvPr>
                <p:cNvSpPr/>
                <p:nvPr/>
              </p:nvSpPr>
              <p:spPr bwMode="auto">
                <a:xfrm>
                  <a:off x="9714290" y="1678845"/>
                  <a:ext cx="228600" cy="228600"/>
                </a:xfrm>
                <a:prstGeom prst="rect">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Rectangle 160">
                  <a:extLst>
                    <a:ext uri="{FF2B5EF4-FFF2-40B4-BE49-F238E27FC236}">
                      <a16:creationId xmlns:a16="http://schemas.microsoft.com/office/drawing/2014/main" id="{823AD666-EA96-4FB4-8AA0-E410A9087D08}"/>
                    </a:ext>
                  </a:extLst>
                </p:cNvPr>
                <p:cNvSpPr/>
                <p:nvPr/>
              </p:nvSpPr>
              <p:spPr bwMode="auto">
                <a:xfrm>
                  <a:off x="10521701" y="2370506"/>
                  <a:ext cx="235859" cy="235859"/>
                </a:xfrm>
                <a:prstGeom prst="rect">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Isosceles Triangle 161">
                  <a:extLst>
                    <a:ext uri="{FF2B5EF4-FFF2-40B4-BE49-F238E27FC236}">
                      <a16:creationId xmlns:a16="http://schemas.microsoft.com/office/drawing/2014/main" id="{463FA30C-41A1-4879-A107-A1DFB83F404A}"/>
                    </a:ext>
                  </a:extLst>
                </p:cNvPr>
                <p:cNvSpPr/>
                <p:nvPr/>
              </p:nvSpPr>
              <p:spPr bwMode="auto">
                <a:xfrm>
                  <a:off x="8900269" y="2361581"/>
                  <a:ext cx="274320" cy="274320"/>
                </a:xfrm>
                <a:prstGeom prst="triangle">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ectangle: Rounded Corners 166">
                  <a:extLst>
                    <a:ext uri="{FF2B5EF4-FFF2-40B4-BE49-F238E27FC236}">
                      <a16:creationId xmlns:a16="http://schemas.microsoft.com/office/drawing/2014/main" id="{C2B9DECC-52CF-47D0-AD4E-A20CEF5AF5BC}"/>
                    </a:ext>
                  </a:extLst>
                </p:cNvPr>
                <p:cNvSpPr/>
                <p:nvPr/>
              </p:nvSpPr>
              <p:spPr bwMode="auto">
                <a:xfrm rot="21477966">
                  <a:off x="9138028" y="1911508"/>
                  <a:ext cx="233188" cy="233188"/>
                </a:xfrm>
                <a:prstGeom prst="roundRect">
                  <a:avLst>
                    <a:gd name="adj" fmla="val 27828"/>
                  </a:avLst>
                </a:prstGeom>
                <a:solidFill>
                  <a:schemeClr val="accent5">
                    <a:lumMod val="60000"/>
                    <a:lumOff val="40000"/>
                  </a:schemeClr>
                </a:solidFill>
                <a:ln w="158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2500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sp>
          <p:nvSpPr>
            <p:cNvPr id="62" name="Arc 61">
              <a:extLst>
                <a:ext uri="{FF2B5EF4-FFF2-40B4-BE49-F238E27FC236}">
                  <a16:creationId xmlns:a16="http://schemas.microsoft.com/office/drawing/2014/main" id="{42DFFD8B-08ED-48C4-ACAA-5BC7A73A587F}"/>
                </a:ext>
              </a:extLst>
            </p:cNvPr>
            <p:cNvSpPr/>
            <p:nvPr/>
          </p:nvSpPr>
          <p:spPr>
            <a:xfrm>
              <a:off x="9375283" y="2790415"/>
              <a:ext cx="864251" cy="864251"/>
            </a:xfrm>
            <a:prstGeom prst="arc">
              <a:avLst>
                <a:gd name="adj1" fmla="val 8253141"/>
                <a:gd name="adj2" fmla="val 2545913"/>
              </a:avLst>
            </a:prstGeom>
            <a:ln w="158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Oval 68">
              <a:extLst>
                <a:ext uri="{FF2B5EF4-FFF2-40B4-BE49-F238E27FC236}">
                  <a16:creationId xmlns:a16="http://schemas.microsoft.com/office/drawing/2014/main" id="{1EC13B79-38EA-429B-9A88-DFECF6282721}"/>
                </a:ext>
              </a:extLst>
            </p:cNvPr>
            <p:cNvSpPr/>
            <p:nvPr/>
          </p:nvSpPr>
          <p:spPr bwMode="auto">
            <a:xfrm>
              <a:off x="9482743" y="1408724"/>
              <a:ext cx="757515" cy="75751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Beaker_F196" title="Icon of a scientific flask with liquid in it">
              <a:extLst>
                <a:ext uri="{FF2B5EF4-FFF2-40B4-BE49-F238E27FC236}">
                  <a16:creationId xmlns:a16="http://schemas.microsoft.com/office/drawing/2014/main" id="{7B309FD8-6169-46D0-8ECE-3FE5FD4F1FFF}"/>
                </a:ext>
              </a:extLst>
            </p:cNvPr>
            <p:cNvSpPr>
              <a:spLocks noChangeAspect="1" noEditPoints="1"/>
            </p:cNvSpPr>
            <p:nvPr/>
          </p:nvSpPr>
          <p:spPr bwMode="auto">
            <a:xfrm>
              <a:off x="9723697" y="156061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3606800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nodeType="withEffect">
                                  <p:stCondLst>
                                    <p:cond delay="0"/>
                                  </p:stCondLst>
                                  <p:childTnLst>
                                    <p:animMotion origin="layout" path="M -0.00039 0.05139 L -0.00026 3.33333E-6 " pathEditMode="relative" rAng="0" ptsTypes="AA">
                                      <p:cBhvr>
                                        <p:cTn id="9" dur="500" fill="hold"/>
                                        <p:tgtEl>
                                          <p:spTgt spid="2"/>
                                        </p:tgtEl>
                                        <p:attrNameLst>
                                          <p:attrName>ppt_x</p:attrName>
                                          <p:attrName>ppt_y</p:attrName>
                                        </p:attrNameLst>
                                      </p:cBhvr>
                                      <p:rCtr x="0" y="-2569"/>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nodeType="withEffect">
                                  <p:stCondLst>
                                    <p:cond delay="100"/>
                                  </p:stCondLst>
                                  <p:childTnLst>
                                    <p:animMotion origin="layout" path="M -0.00039 0.05139 L -0.00026 3.33333E-6 " pathEditMode="relative" rAng="0" ptsTypes="AA">
                                      <p:cBhvr>
                                        <p:cTn id="14" dur="500" fill="hold"/>
                                        <p:tgtEl>
                                          <p:spTgt spid="4"/>
                                        </p:tgtEl>
                                        <p:attrNameLst>
                                          <p:attrName>ppt_x</p:attrName>
                                          <p:attrName>ppt_y</p:attrName>
                                        </p:attrNameLst>
                                      </p:cBhvr>
                                      <p:rCtr x="0" y="-2569"/>
                                    </p:animMotion>
                                  </p:childTnLst>
                                </p:cTn>
                              </p:par>
                              <p:par>
                                <p:cTn id="15" presetID="10" presetClass="entr" presetSubtype="0" fill="hold"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50"/>
                                        <p:tgtEl>
                                          <p:spTgt spid="5"/>
                                        </p:tgtEl>
                                      </p:cBhvr>
                                    </p:animEffect>
                                  </p:childTnLst>
                                </p:cTn>
                              </p:par>
                              <p:par>
                                <p:cTn id="18" presetID="63" presetClass="path" presetSubtype="0" decel="100000" fill="hold" nodeType="withEffect">
                                  <p:stCondLst>
                                    <p:cond delay="200"/>
                                  </p:stCondLst>
                                  <p:childTnLst>
                                    <p:animMotion origin="layout" path="M -0.00039 0.05139 L -0.00026 3.33333E-6 " pathEditMode="relative" rAng="0" ptsTypes="AA">
                                      <p:cBhvr>
                                        <p:cTn id="19" dur="500" fill="hold"/>
                                        <p:tgtEl>
                                          <p:spTgt spid="5"/>
                                        </p:tgtEl>
                                        <p:attrNameLst>
                                          <p:attrName>ppt_x</p:attrName>
                                          <p:attrName>ppt_y</p:attrName>
                                        </p:attrNameLst>
                                      </p:cBhvr>
                                      <p:rCtr x="0" y="-25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D9864-CED8-42C2-A9F1-F9B6187DEBDD}"/>
              </a:ext>
            </a:extLst>
          </p:cNvPr>
          <p:cNvSpPr>
            <a:spLocks noGrp="1"/>
          </p:cNvSpPr>
          <p:nvPr>
            <p:ph type="title"/>
          </p:nvPr>
        </p:nvSpPr>
        <p:spPr/>
        <p:txBody>
          <a:bodyPr/>
          <a:lstStyle/>
          <a:p>
            <a:endParaRPr lang="de-CH"/>
          </a:p>
        </p:txBody>
      </p:sp>
      <p:pic>
        <p:nvPicPr>
          <p:cNvPr id="5" name="Content Placeholder 4">
            <a:extLst>
              <a:ext uri="{FF2B5EF4-FFF2-40B4-BE49-F238E27FC236}">
                <a16:creationId xmlns:a16="http://schemas.microsoft.com/office/drawing/2014/main" id="{71BE3B99-7652-4B8B-9DB1-BB616F5A8C84}"/>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9139" y="408790"/>
            <a:ext cx="12153722" cy="6357769"/>
          </a:xfrm>
        </p:spPr>
      </p:pic>
    </p:spTree>
    <p:extLst>
      <p:ext uri="{BB962C8B-B14F-4D97-AF65-F5344CB8AC3E}">
        <p14:creationId xmlns:p14="http://schemas.microsoft.com/office/powerpoint/2010/main" val="12201264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FCB95-4F59-480E-A393-FC956FE18510}"/>
              </a:ext>
            </a:extLst>
          </p:cNvPr>
          <p:cNvSpPr>
            <a:spLocks noGrp="1"/>
          </p:cNvSpPr>
          <p:nvPr>
            <p:ph type="title"/>
          </p:nvPr>
        </p:nvSpPr>
        <p:spPr/>
        <p:txBody>
          <a:bodyPr/>
          <a:lstStyle/>
          <a:p>
            <a:endParaRPr lang="de-CH"/>
          </a:p>
        </p:txBody>
      </p:sp>
      <p:pic>
        <p:nvPicPr>
          <p:cNvPr id="5" name="Content Placeholder 4">
            <a:extLst>
              <a:ext uri="{FF2B5EF4-FFF2-40B4-BE49-F238E27FC236}">
                <a16:creationId xmlns:a16="http://schemas.microsoft.com/office/drawing/2014/main" id="{B413B953-CB8B-4DA6-A80E-781378155D8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916946" y="0"/>
            <a:ext cx="8320641" cy="6858000"/>
          </a:xfrm>
        </p:spPr>
      </p:pic>
      <p:sp>
        <p:nvSpPr>
          <p:cNvPr id="6" name="Arrow: Right 5">
            <a:extLst>
              <a:ext uri="{FF2B5EF4-FFF2-40B4-BE49-F238E27FC236}">
                <a16:creationId xmlns:a16="http://schemas.microsoft.com/office/drawing/2014/main" id="{D285AC06-8FA0-4C32-9D27-58827F84C480}"/>
              </a:ext>
            </a:extLst>
          </p:cNvPr>
          <p:cNvSpPr/>
          <p:nvPr/>
        </p:nvSpPr>
        <p:spPr>
          <a:xfrm rot="16200000">
            <a:off x="4615031" y="3582744"/>
            <a:ext cx="559398" cy="33348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7352363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0" y="2946"/>
            <a:ext cx="12192000" cy="721610"/>
          </a:xfrm>
        </p:spPr>
        <p:txBody>
          <a:bodyPr>
            <a:noAutofit/>
          </a:bodyPr>
          <a:lstStyle/>
          <a:p>
            <a:r>
              <a:rPr lang="en-US" sz="3200" dirty="0">
                <a:solidFill>
                  <a:schemeClr val="tx2"/>
                </a:solidFill>
              </a:rPr>
              <a:t>Azure Government Roles &amp; Azure Active Directory (AAD) Associations</a:t>
            </a:r>
            <a:endParaRPr lang="en-US" sz="3200" dirty="0"/>
          </a:p>
        </p:txBody>
      </p:sp>
      <p:sp>
        <p:nvSpPr>
          <p:cNvPr id="3" name="Rectangle 21"/>
          <p:cNvSpPr>
            <a:spLocks/>
          </p:cNvSpPr>
          <p:nvPr/>
        </p:nvSpPr>
        <p:spPr bwMode="auto">
          <a:xfrm>
            <a:off x="0" y="1119519"/>
            <a:ext cx="2692386" cy="8229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Enterprise Admin</a:t>
            </a:r>
          </a:p>
        </p:txBody>
      </p:sp>
      <p:sp>
        <p:nvSpPr>
          <p:cNvPr id="4" name="Rectangle 21"/>
          <p:cNvSpPr>
            <a:spLocks/>
          </p:cNvSpPr>
          <p:nvPr/>
        </p:nvSpPr>
        <p:spPr bwMode="auto">
          <a:xfrm>
            <a:off x="-5764" y="2936162"/>
            <a:ext cx="2692386" cy="822960"/>
          </a:xfrm>
          <a:prstGeom prst="rect">
            <a:avLst/>
          </a:prstGeom>
          <a:solidFill>
            <a:srgbClr val="98D8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Account Owner</a:t>
            </a:r>
          </a:p>
        </p:txBody>
      </p:sp>
      <p:sp>
        <p:nvSpPr>
          <p:cNvPr id="9" name="Rectangle 21"/>
          <p:cNvSpPr>
            <a:spLocks/>
          </p:cNvSpPr>
          <p:nvPr/>
        </p:nvSpPr>
        <p:spPr bwMode="auto">
          <a:xfrm>
            <a:off x="2791968" y="1126423"/>
            <a:ext cx="7849729" cy="822960"/>
          </a:xfrm>
          <a:prstGeom prst="rect">
            <a:avLst/>
          </a:pr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r>
              <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rPr>
              <a:t>Can add other Enterprise and Department Administrators, add Departments, add or associate Accounts to the Enrollment, can view usage and charges data across all Accounts and Subscriptions, can view the monetary commitment balance associated to the Enrollment.  There is no limit to the number of Enterprise Administrators on an Enrollment. </a:t>
            </a:r>
          </a:p>
        </p:txBody>
      </p:sp>
      <p:sp>
        <p:nvSpPr>
          <p:cNvPr id="10" name="Rectangle 21"/>
          <p:cNvSpPr>
            <a:spLocks/>
          </p:cNvSpPr>
          <p:nvPr/>
        </p:nvSpPr>
        <p:spPr bwMode="auto">
          <a:xfrm>
            <a:off x="2955402" y="2812730"/>
            <a:ext cx="4488349" cy="144698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tx2"/>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endParaRPr kumimoji="0" lang="en-US" sz="1765" b="0" i="0" u="none" strike="noStrike" kern="1200" cap="none" spc="0" normalizeH="0" baseline="0" noProof="0" dirty="0">
              <a:ln>
                <a:noFill/>
              </a:ln>
              <a:solidFill>
                <a:srgbClr val="00B0F0"/>
              </a:solidFill>
              <a:effectLst/>
              <a:uLnTx/>
              <a:uFillTx/>
              <a:latin typeface="Segoe UI"/>
              <a:ea typeface="Segoe UI" pitchFamily="34" charset="0"/>
              <a:cs typeface="Segoe UI" pitchFamily="34" charset="0"/>
            </a:endParaRPr>
          </a:p>
        </p:txBody>
      </p:sp>
      <p:sp>
        <p:nvSpPr>
          <p:cNvPr id="11" name="Rectangle 21"/>
          <p:cNvSpPr>
            <a:spLocks/>
          </p:cNvSpPr>
          <p:nvPr/>
        </p:nvSpPr>
        <p:spPr bwMode="auto">
          <a:xfrm>
            <a:off x="2955402" y="4304697"/>
            <a:ext cx="4488349" cy="1504416"/>
          </a:xfrm>
          <a:prstGeom prst="rect">
            <a:avLst/>
          </a:prstGeom>
          <a:noFill/>
          <a:ln>
            <a:noFill/>
            <a:headEnd type="none" w="med" len="med"/>
            <a:tailEnd type="none" w="med" len="med"/>
          </a:ln>
          <a:effectLst/>
          <a:extLst>
            <a:ext uri="{909E8E84-426E-40DD-AFC4-6F175D3DCCD1}">
              <a14:hiddenFill xmlns:a14="http://schemas.microsoft.com/office/drawing/2010/main">
                <a:solidFill>
                  <a:schemeClr val="tx2"/>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endParaRPr kumimoji="0" lang="en-US" sz="1300" b="0" i="0" u="none" strike="noStrike" kern="1200" cap="none" spc="0" normalizeH="0" baseline="0" noProof="0" dirty="0">
              <a:ln>
                <a:noFill/>
              </a:ln>
              <a:solidFill>
                <a:srgbClr val="00B0F0"/>
              </a:solidFill>
              <a:effectLst/>
              <a:uLnTx/>
              <a:uFillTx/>
              <a:latin typeface="Segoe UI Light"/>
              <a:ea typeface="Segoe UI" pitchFamily="34" charset="0"/>
              <a:cs typeface="Segoe UI" pitchFamily="34" charset="0"/>
            </a:endParaRPr>
          </a:p>
        </p:txBody>
      </p:sp>
      <p:sp>
        <p:nvSpPr>
          <p:cNvPr id="13" name="Rectangle 21"/>
          <p:cNvSpPr>
            <a:spLocks/>
          </p:cNvSpPr>
          <p:nvPr/>
        </p:nvSpPr>
        <p:spPr bwMode="auto">
          <a:xfrm>
            <a:off x="7436732" y="2812730"/>
            <a:ext cx="4488349" cy="1446985"/>
          </a:xfrm>
          <a:prstGeom prst="rect">
            <a:avLst/>
          </a:prstGeom>
          <a:noFill/>
          <a:ln>
            <a:noFill/>
            <a:headEnd type="none" w="med" len="med"/>
            <a:tailEnd type="none" w="med" len="med"/>
          </a:ln>
          <a:effectLst/>
          <a:extLst>
            <a:ext uri="{909E8E84-426E-40DD-AFC4-6F175D3DCCD1}">
              <a14:hiddenFill xmlns:a14="http://schemas.microsoft.com/office/drawing/2010/main">
                <a:solidFill>
                  <a:schemeClr val="tx2"/>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endParaRPr kumimoji="0" lang="en-US" sz="1765" b="0" i="0" u="none" strike="noStrike" kern="1200" cap="none" spc="0" normalizeH="0" baseline="0" noProof="0" dirty="0">
              <a:ln>
                <a:noFill/>
              </a:ln>
              <a:solidFill>
                <a:srgbClr val="00B0F0"/>
              </a:solidFill>
              <a:effectLst/>
              <a:uLnTx/>
              <a:uFillTx/>
              <a:latin typeface="Segoe UI"/>
              <a:ea typeface="Segoe UI" pitchFamily="34" charset="0"/>
              <a:cs typeface="Segoe UI" pitchFamily="34" charset="0"/>
            </a:endParaRPr>
          </a:p>
        </p:txBody>
      </p:sp>
      <p:sp>
        <p:nvSpPr>
          <p:cNvPr id="6" name="Rectangle 5"/>
          <p:cNvSpPr/>
          <p:nvPr/>
        </p:nvSpPr>
        <p:spPr>
          <a:xfrm>
            <a:off x="2791968" y="2939316"/>
            <a:ext cx="7849729" cy="822960"/>
          </a:xfrm>
          <a:prstGeom prst="rect">
            <a:avLst/>
          </a:prstGeom>
          <a:solidFill>
            <a:srgbClr val="98D8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r>
              <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rPr>
              <a:t>Can add subscriptions to the account, update the Service Administrator and Co-Administrator for an individual subscription, view usage data for their Account, and view Account charges if enabled by the Enterprise Administrator.  The Account Owner will not have visibility of the monetary commitment balance unless they also have Enterprise Administrator rights.</a:t>
            </a:r>
          </a:p>
        </p:txBody>
      </p:sp>
      <p:sp>
        <p:nvSpPr>
          <p:cNvPr id="7" name="Slide Number Placeholder 6"/>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099E2A-118A-4377-8F98-2DF40BCBA9FE}" type="slidenum">
              <a:rPr kumimoji="0" lang="en-US" sz="1200" b="0" i="0" u="none" strike="noStrike" kern="1200" cap="none" spc="0" normalizeH="0" baseline="0" noProof="0" smtClean="0">
                <a:ln>
                  <a:noFill/>
                </a:ln>
                <a:solidFill>
                  <a:srgbClr val="44546A"/>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srgbClr val="44546A"/>
              </a:solidFill>
              <a:effectLst/>
              <a:uLnTx/>
              <a:uFillTx/>
              <a:latin typeface="Segoe UI"/>
              <a:ea typeface="+mn-ea"/>
              <a:cs typeface="+mn-cs"/>
            </a:endParaRPr>
          </a:p>
        </p:txBody>
      </p:sp>
      <p:sp>
        <p:nvSpPr>
          <p:cNvPr id="16" name="Rectangle 21"/>
          <p:cNvSpPr>
            <a:spLocks/>
          </p:cNvSpPr>
          <p:nvPr/>
        </p:nvSpPr>
        <p:spPr bwMode="auto">
          <a:xfrm>
            <a:off x="1245181" y="532694"/>
            <a:ext cx="2423160" cy="3948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Enterprise Portal</a:t>
            </a:r>
          </a:p>
        </p:txBody>
      </p:sp>
      <p:sp>
        <p:nvSpPr>
          <p:cNvPr id="17" name="Rectangle 21"/>
          <p:cNvSpPr>
            <a:spLocks/>
          </p:cNvSpPr>
          <p:nvPr/>
        </p:nvSpPr>
        <p:spPr bwMode="auto">
          <a:xfrm>
            <a:off x="3732864" y="534249"/>
            <a:ext cx="2423160" cy="391765"/>
          </a:xfrm>
          <a:prstGeom prst="rect">
            <a:avLst/>
          </a:prstGeom>
          <a:solidFill>
            <a:srgbClr val="98D8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Account Portal</a:t>
            </a:r>
          </a:p>
        </p:txBody>
      </p:sp>
      <p:sp>
        <p:nvSpPr>
          <p:cNvPr id="18" name="Rectangle 21"/>
          <p:cNvSpPr>
            <a:spLocks/>
          </p:cNvSpPr>
          <p:nvPr/>
        </p:nvSpPr>
        <p:spPr bwMode="auto">
          <a:xfrm>
            <a:off x="6220547" y="547254"/>
            <a:ext cx="2423160" cy="3948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Azure Portal</a:t>
            </a:r>
          </a:p>
        </p:txBody>
      </p:sp>
      <p:sp>
        <p:nvSpPr>
          <p:cNvPr id="19" name="Rectangle 21"/>
          <p:cNvSpPr>
            <a:spLocks/>
          </p:cNvSpPr>
          <p:nvPr/>
        </p:nvSpPr>
        <p:spPr bwMode="auto">
          <a:xfrm>
            <a:off x="0" y="2023909"/>
            <a:ext cx="2692386" cy="8229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Department Admin</a:t>
            </a:r>
          </a:p>
        </p:txBody>
      </p:sp>
      <p:sp>
        <p:nvSpPr>
          <p:cNvPr id="21" name="Rectangle 21"/>
          <p:cNvSpPr>
            <a:spLocks/>
          </p:cNvSpPr>
          <p:nvPr/>
        </p:nvSpPr>
        <p:spPr bwMode="auto">
          <a:xfrm>
            <a:off x="2791968" y="2037817"/>
            <a:ext cx="7849729" cy="822960"/>
          </a:xfrm>
          <a:prstGeom prst="rect">
            <a:avLst/>
          </a:pr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r>
              <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rPr>
              <a:t>Can edit their department name and cost center, manage department admins, add accounts to the enrollment and their departments, remove accounts from their departments and view Department charges if enabled by the Enterprise Admin.</a:t>
            </a:r>
          </a:p>
        </p:txBody>
      </p:sp>
      <p:sp>
        <p:nvSpPr>
          <p:cNvPr id="22" name="Rectangle 21"/>
          <p:cNvSpPr>
            <a:spLocks/>
          </p:cNvSpPr>
          <p:nvPr/>
        </p:nvSpPr>
        <p:spPr bwMode="auto">
          <a:xfrm>
            <a:off x="2791968" y="3844248"/>
            <a:ext cx="7849729"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rPr>
              <a:t>Has the ability to access and manage Subscriptions and development projects within the Azure Management Portal. The Service Administrator does not have access to the Enterprise Portal unless they have either Enterprise Admin or Department Admin roles</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5" name="Rectangle 21"/>
          <p:cNvSpPr>
            <a:spLocks/>
          </p:cNvSpPr>
          <p:nvPr/>
        </p:nvSpPr>
        <p:spPr bwMode="auto">
          <a:xfrm>
            <a:off x="0" y="4781884"/>
            <a:ext cx="2692386" cy="822960"/>
          </a:xfrm>
          <a:prstGeom prst="rect">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Global Admin</a:t>
            </a:r>
          </a:p>
        </p:txBody>
      </p:sp>
      <p:sp>
        <p:nvSpPr>
          <p:cNvPr id="26" name="Rectangle 25"/>
          <p:cNvSpPr>
            <a:spLocks/>
          </p:cNvSpPr>
          <p:nvPr/>
        </p:nvSpPr>
        <p:spPr bwMode="auto">
          <a:xfrm>
            <a:off x="2791968" y="4783380"/>
            <a:ext cx="7849729" cy="822960"/>
          </a:xfrm>
          <a:prstGeom prst="rect">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rPr>
              <a:t>Has the ability to create additional and delete users/identities within the Azure Government Active Directory tenant associated with your Azure Government environment. Can also reset user passwords. </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7" name="Rectangle 21"/>
          <p:cNvSpPr>
            <a:spLocks/>
          </p:cNvSpPr>
          <p:nvPr/>
        </p:nvSpPr>
        <p:spPr bwMode="auto">
          <a:xfrm>
            <a:off x="0" y="5707809"/>
            <a:ext cx="2692386" cy="822960"/>
          </a:xfrm>
          <a:prstGeom prst="rect">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User</a:t>
            </a:r>
          </a:p>
        </p:txBody>
      </p:sp>
      <p:sp>
        <p:nvSpPr>
          <p:cNvPr id="28" name="Rectangle 27"/>
          <p:cNvSpPr>
            <a:spLocks/>
          </p:cNvSpPr>
          <p:nvPr/>
        </p:nvSpPr>
        <p:spPr bwMode="auto">
          <a:xfrm>
            <a:off x="2791968" y="5708186"/>
            <a:ext cx="7849729" cy="822960"/>
          </a:xfrm>
          <a:prstGeom prst="rect">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rPr>
              <a:t>This is the role that is used when setting up an identity within the Azure Government Active Directory for all Account Owners, Service Admins and Co-Admins</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5" name="Rectangle 21"/>
          <p:cNvSpPr>
            <a:spLocks/>
          </p:cNvSpPr>
          <p:nvPr/>
        </p:nvSpPr>
        <p:spPr bwMode="auto">
          <a:xfrm>
            <a:off x="10734676" y="1119335"/>
            <a:ext cx="1457324" cy="822960"/>
          </a:xfrm>
          <a:prstGeom prst="rect">
            <a:avLst/>
          </a:pr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endPar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endParaRPr>
          </a:p>
        </p:txBody>
      </p:sp>
      <p:grpSp>
        <p:nvGrpSpPr>
          <p:cNvPr id="36" name="Group 35"/>
          <p:cNvGrpSpPr/>
          <p:nvPr/>
        </p:nvGrpSpPr>
        <p:grpSpPr>
          <a:xfrm>
            <a:off x="10820400" y="1394153"/>
            <a:ext cx="557644" cy="303639"/>
            <a:chOff x="2825708" y="3803918"/>
            <a:chExt cx="5590060" cy="2950238"/>
          </a:xfrm>
          <a:solidFill>
            <a:schemeClr val="bg1"/>
          </a:solidFill>
        </p:grpSpPr>
        <p:sp>
          <p:nvSpPr>
            <p:cNvPr id="37" name="Freeform 36"/>
            <p:cNvSpPr>
              <a:spLocks/>
            </p:cNvSpPr>
            <p:nvPr userDrawn="1"/>
          </p:nvSpPr>
          <p:spPr bwMode="auto">
            <a:xfrm flipH="1">
              <a:off x="2825708" y="3803918"/>
              <a:ext cx="3798667" cy="2644409"/>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grpFill/>
            <a:ln>
              <a:noFill/>
            </a:ln>
          </p:spPr>
          <p:txBody>
            <a:bodyPr vert="horz" wrap="square" lIns="91440" tIns="45720" rIns="91440" bIns="45720" numCol="1" anchor="ctr" anchorCtr="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GOV</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AAD</a:t>
              </a:r>
            </a:p>
          </p:txBody>
        </p:sp>
        <p:sp>
          <p:nvSpPr>
            <p:cNvPr id="38" name="Rectangle 21"/>
            <p:cNvSpPr/>
            <p:nvPr userDrawn="1"/>
          </p:nvSpPr>
          <p:spPr>
            <a:xfrm>
              <a:off x="5967818" y="4377490"/>
              <a:ext cx="2447950" cy="2376666"/>
            </a:xfrm>
            <a:custGeom>
              <a:avLst/>
              <a:gdLst>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424881 w 1538514"/>
                <a:gd name="connsiteY49" fmla="*/ 984767 h 1493713"/>
                <a:gd name="connsiteX50" fmla="*/ 766840 w 1538514"/>
                <a:gd name="connsiteY50" fmla="*/ 775661 h 1493713"/>
                <a:gd name="connsiteX51" fmla="*/ 754302 w 1538514"/>
                <a:gd name="connsiteY51" fmla="*/ 0 h 1493713"/>
                <a:gd name="connsiteX52" fmla="*/ 784212 w 1538514"/>
                <a:gd name="connsiteY52" fmla="*/ 0 h 1493713"/>
                <a:gd name="connsiteX53" fmla="*/ 800564 w 1538514"/>
                <a:gd name="connsiteY53" fmla="*/ 16352 h 1493713"/>
                <a:gd name="connsiteX54" fmla="*/ 800564 w 1538514"/>
                <a:gd name="connsiteY54" fmla="*/ 95334 h 1493713"/>
                <a:gd name="connsiteX55" fmla="*/ 836343 w 1538514"/>
                <a:gd name="connsiteY55" fmla="*/ 95334 h 1493713"/>
                <a:gd name="connsiteX56" fmla="*/ 836343 w 1538514"/>
                <a:gd name="connsiteY56" fmla="*/ 219073 h 1493713"/>
                <a:gd name="connsiteX57" fmla="*/ 1025376 w 1538514"/>
                <a:gd name="connsiteY57" fmla="*/ 445674 h 1493713"/>
                <a:gd name="connsiteX58" fmla="*/ 1042075 w 1538514"/>
                <a:gd name="connsiteY58" fmla="*/ 445674 h 1493713"/>
                <a:gd name="connsiteX59" fmla="*/ 1042075 w 1538514"/>
                <a:gd name="connsiteY59" fmla="*/ 564194 h 1493713"/>
                <a:gd name="connsiteX60" fmla="*/ 1071891 w 1538514"/>
                <a:gd name="connsiteY60" fmla="*/ 564194 h 1493713"/>
                <a:gd name="connsiteX61" fmla="*/ 1071891 w 1538514"/>
                <a:gd name="connsiteY61" fmla="*/ 752036 h 1493713"/>
                <a:gd name="connsiteX62" fmla="*/ 1113634 w 1538514"/>
                <a:gd name="connsiteY62" fmla="*/ 752036 h 1493713"/>
                <a:gd name="connsiteX63" fmla="*/ 1113634 w 1538514"/>
                <a:gd name="connsiteY63" fmla="*/ 909130 h 1493713"/>
                <a:gd name="connsiteX64" fmla="*/ 1018520 w 1538514"/>
                <a:gd name="connsiteY64" fmla="*/ 850969 h 1493713"/>
                <a:gd name="connsiteX65" fmla="*/ 1018520 w 1538514"/>
                <a:gd name="connsiteY65" fmla="*/ 640460 h 1493713"/>
                <a:gd name="connsiteX66" fmla="*/ 935176 w 1538514"/>
                <a:gd name="connsiteY66" fmla="*/ 640460 h 1493713"/>
                <a:gd name="connsiteX67" fmla="*/ 935176 w 1538514"/>
                <a:gd name="connsiteY67" fmla="*/ 800004 h 1493713"/>
                <a:gd name="connsiteX68" fmla="*/ 880127 w 1538514"/>
                <a:gd name="connsiteY68" fmla="*/ 766342 h 1493713"/>
                <a:gd name="connsiteX69" fmla="*/ 880127 w 1538514"/>
                <a:gd name="connsiteY69" fmla="*/ 640461 h 1493713"/>
                <a:gd name="connsiteX70" fmla="*/ 796783 w 1538514"/>
                <a:gd name="connsiteY70" fmla="*/ 640461 h 1493713"/>
                <a:gd name="connsiteX71" fmla="*/ 796783 w 1538514"/>
                <a:gd name="connsiteY71" fmla="*/ 715377 h 1493713"/>
                <a:gd name="connsiteX72" fmla="*/ 766840 w 1538514"/>
                <a:gd name="connsiteY72" fmla="*/ 697067 h 1493713"/>
                <a:gd name="connsiteX73" fmla="*/ 741733 w 1538514"/>
                <a:gd name="connsiteY73" fmla="*/ 712420 h 1493713"/>
                <a:gd name="connsiteX74" fmla="*/ 741733 w 1538514"/>
                <a:gd name="connsiteY74" fmla="*/ 640461 h 1493713"/>
                <a:gd name="connsiteX75" fmla="*/ 658389 w 1538514"/>
                <a:gd name="connsiteY75" fmla="*/ 640461 h 1493713"/>
                <a:gd name="connsiteX76" fmla="*/ 658389 w 1538514"/>
                <a:gd name="connsiteY76" fmla="*/ 763384 h 1493713"/>
                <a:gd name="connsiteX77" fmla="*/ 603339 w 1538514"/>
                <a:gd name="connsiteY77" fmla="*/ 797047 h 1493713"/>
                <a:gd name="connsiteX78" fmla="*/ 603339 w 1538514"/>
                <a:gd name="connsiteY78" fmla="*/ 640461 h 1493713"/>
                <a:gd name="connsiteX79" fmla="*/ 519995 w 1538514"/>
                <a:gd name="connsiteY79" fmla="*/ 640461 h 1493713"/>
                <a:gd name="connsiteX80" fmla="*/ 519995 w 1538514"/>
                <a:gd name="connsiteY80" fmla="*/ 848012 h 1493713"/>
                <a:gd name="connsiteX81" fmla="*/ 424881 w 1538514"/>
                <a:gd name="connsiteY81" fmla="*/ 906173 h 1493713"/>
                <a:gd name="connsiteX82" fmla="*/ 424881 w 1538514"/>
                <a:gd name="connsiteY82" fmla="*/ 752036 h 1493713"/>
                <a:gd name="connsiteX83" fmla="*/ 466623 w 1538514"/>
                <a:gd name="connsiteY83" fmla="*/ 752036 h 1493713"/>
                <a:gd name="connsiteX84" fmla="*/ 466623 w 1538514"/>
                <a:gd name="connsiteY84" fmla="*/ 564194 h 1493713"/>
                <a:gd name="connsiteX85" fmla="*/ 496439 w 1538514"/>
                <a:gd name="connsiteY85" fmla="*/ 564194 h 1493713"/>
                <a:gd name="connsiteX86" fmla="*/ 496439 w 1538514"/>
                <a:gd name="connsiteY86" fmla="*/ 445674 h 1493713"/>
                <a:gd name="connsiteX87" fmla="*/ 513138 w 1538514"/>
                <a:gd name="connsiteY87" fmla="*/ 445674 h 1493713"/>
                <a:gd name="connsiteX88" fmla="*/ 702171 w 1538514"/>
                <a:gd name="connsiteY88" fmla="*/ 219073 h 1493713"/>
                <a:gd name="connsiteX89" fmla="*/ 702171 w 1538514"/>
                <a:gd name="connsiteY89" fmla="*/ 95334 h 1493713"/>
                <a:gd name="connsiteX90" fmla="*/ 737950 w 1538514"/>
                <a:gd name="connsiteY90" fmla="*/ 95334 h 1493713"/>
                <a:gd name="connsiteX91" fmla="*/ 737950 w 1538514"/>
                <a:gd name="connsiteY91" fmla="*/ 16352 h 1493713"/>
                <a:gd name="connsiteX92" fmla="*/ 754302 w 1538514"/>
                <a:gd name="connsiteY92"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766840 w 1538514"/>
                <a:gd name="connsiteY49" fmla="*/ 775661 h 1493713"/>
                <a:gd name="connsiteX50" fmla="*/ 754302 w 1538514"/>
                <a:gd name="connsiteY50" fmla="*/ 0 h 1493713"/>
                <a:gd name="connsiteX51" fmla="*/ 784212 w 1538514"/>
                <a:gd name="connsiteY51" fmla="*/ 0 h 1493713"/>
                <a:gd name="connsiteX52" fmla="*/ 800564 w 1538514"/>
                <a:gd name="connsiteY52" fmla="*/ 16352 h 1493713"/>
                <a:gd name="connsiteX53" fmla="*/ 800564 w 1538514"/>
                <a:gd name="connsiteY53" fmla="*/ 95334 h 1493713"/>
                <a:gd name="connsiteX54" fmla="*/ 836343 w 1538514"/>
                <a:gd name="connsiteY54" fmla="*/ 95334 h 1493713"/>
                <a:gd name="connsiteX55" fmla="*/ 836343 w 1538514"/>
                <a:gd name="connsiteY55" fmla="*/ 219073 h 1493713"/>
                <a:gd name="connsiteX56" fmla="*/ 1025376 w 1538514"/>
                <a:gd name="connsiteY56" fmla="*/ 445674 h 1493713"/>
                <a:gd name="connsiteX57" fmla="*/ 1042075 w 1538514"/>
                <a:gd name="connsiteY57" fmla="*/ 445674 h 1493713"/>
                <a:gd name="connsiteX58" fmla="*/ 1042075 w 1538514"/>
                <a:gd name="connsiteY58" fmla="*/ 564194 h 1493713"/>
                <a:gd name="connsiteX59" fmla="*/ 1071891 w 1538514"/>
                <a:gd name="connsiteY59" fmla="*/ 564194 h 1493713"/>
                <a:gd name="connsiteX60" fmla="*/ 1071891 w 1538514"/>
                <a:gd name="connsiteY60" fmla="*/ 752036 h 1493713"/>
                <a:gd name="connsiteX61" fmla="*/ 1113634 w 1538514"/>
                <a:gd name="connsiteY61" fmla="*/ 752036 h 1493713"/>
                <a:gd name="connsiteX62" fmla="*/ 1113634 w 1538514"/>
                <a:gd name="connsiteY62" fmla="*/ 909130 h 1493713"/>
                <a:gd name="connsiteX63" fmla="*/ 1018520 w 1538514"/>
                <a:gd name="connsiteY63" fmla="*/ 850969 h 1493713"/>
                <a:gd name="connsiteX64" fmla="*/ 1018520 w 1538514"/>
                <a:gd name="connsiteY64" fmla="*/ 640460 h 1493713"/>
                <a:gd name="connsiteX65" fmla="*/ 935176 w 1538514"/>
                <a:gd name="connsiteY65" fmla="*/ 640460 h 1493713"/>
                <a:gd name="connsiteX66" fmla="*/ 935176 w 1538514"/>
                <a:gd name="connsiteY66" fmla="*/ 800004 h 1493713"/>
                <a:gd name="connsiteX67" fmla="*/ 880127 w 1538514"/>
                <a:gd name="connsiteY67" fmla="*/ 766342 h 1493713"/>
                <a:gd name="connsiteX68" fmla="*/ 880127 w 1538514"/>
                <a:gd name="connsiteY68" fmla="*/ 640461 h 1493713"/>
                <a:gd name="connsiteX69" fmla="*/ 796783 w 1538514"/>
                <a:gd name="connsiteY69" fmla="*/ 640461 h 1493713"/>
                <a:gd name="connsiteX70" fmla="*/ 796783 w 1538514"/>
                <a:gd name="connsiteY70" fmla="*/ 715377 h 1493713"/>
                <a:gd name="connsiteX71" fmla="*/ 766840 w 1538514"/>
                <a:gd name="connsiteY71" fmla="*/ 697067 h 1493713"/>
                <a:gd name="connsiteX72" fmla="*/ 741733 w 1538514"/>
                <a:gd name="connsiteY72" fmla="*/ 712420 h 1493713"/>
                <a:gd name="connsiteX73" fmla="*/ 741733 w 1538514"/>
                <a:gd name="connsiteY73" fmla="*/ 640461 h 1493713"/>
                <a:gd name="connsiteX74" fmla="*/ 658389 w 1538514"/>
                <a:gd name="connsiteY74" fmla="*/ 640461 h 1493713"/>
                <a:gd name="connsiteX75" fmla="*/ 658389 w 1538514"/>
                <a:gd name="connsiteY75" fmla="*/ 763384 h 1493713"/>
                <a:gd name="connsiteX76" fmla="*/ 603339 w 1538514"/>
                <a:gd name="connsiteY76" fmla="*/ 797047 h 1493713"/>
                <a:gd name="connsiteX77" fmla="*/ 603339 w 1538514"/>
                <a:gd name="connsiteY77" fmla="*/ 640461 h 1493713"/>
                <a:gd name="connsiteX78" fmla="*/ 519995 w 1538514"/>
                <a:gd name="connsiteY78" fmla="*/ 640461 h 1493713"/>
                <a:gd name="connsiteX79" fmla="*/ 519995 w 1538514"/>
                <a:gd name="connsiteY79" fmla="*/ 848012 h 1493713"/>
                <a:gd name="connsiteX80" fmla="*/ 424881 w 1538514"/>
                <a:gd name="connsiteY80" fmla="*/ 906173 h 1493713"/>
                <a:gd name="connsiteX81" fmla="*/ 424881 w 1538514"/>
                <a:gd name="connsiteY81" fmla="*/ 752036 h 1493713"/>
                <a:gd name="connsiteX82" fmla="*/ 466623 w 1538514"/>
                <a:gd name="connsiteY82" fmla="*/ 752036 h 1493713"/>
                <a:gd name="connsiteX83" fmla="*/ 466623 w 1538514"/>
                <a:gd name="connsiteY83" fmla="*/ 564194 h 1493713"/>
                <a:gd name="connsiteX84" fmla="*/ 496439 w 1538514"/>
                <a:gd name="connsiteY84" fmla="*/ 564194 h 1493713"/>
                <a:gd name="connsiteX85" fmla="*/ 496439 w 1538514"/>
                <a:gd name="connsiteY85" fmla="*/ 445674 h 1493713"/>
                <a:gd name="connsiteX86" fmla="*/ 513138 w 1538514"/>
                <a:gd name="connsiteY86" fmla="*/ 445674 h 1493713"/>
                <a:gd name="connsiteX87" fmla="*/ 702171 w 1538514"/>
                <a:gd name="connsiteY87" fmla="*/ 219073 h 1493713"/>
                <a:gd name="connsiteX88" fmla="*/ 702171 w 1538514"/>
                <a:gd name="connsiteY88" fmla="*/ 95334 h 1493713"/>
                <a:gd name="connsiteX89" fmla="*/ 737950 w 1538514"/>
                <a:gd name="connsiteY89" fmla="*/ 95334 h 1493713"/>
                <a:gd name="connsiteX90" fmla="*/ 737950 w 1538514"/>
                <a:gd name="connsiteY90" fmla="*/ 16352 h 1493713"/>
                <a:gd name="connsiteX91" fmla="*/ 754302 w 1538514"/>
                <a:gd name="connsiteY91"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766840 w 1538514"/>
                <a:gd name="connsiteY48" fmla="*/ 775661 h 1493713"/>
                <a:gd name="connsiteX49" fmla="*/ 754302 w 1538514"/>
                <a:gd name="connsiteY49" fmla="*/ 0 h 1493713"/>
                <a:gd name="connsiteX50" fmla="*/ 784212 w 1538514"/>
                <a:gd name="connsiteY50" fmla="*/ 0 h 1493713"/>
                <a:gd name="connsiteX51" fmla="*/ 800564 w 1538514"/>
                <a:gd name="connsiteY51" fmla="*/ 16352 h 1493713"/>
                <a:gd name="connsiteX52" fmla="*/ 800564 w 1538514"/>
                <a:gd name="connsiteY52" fmla="*/ 95334 h 1493713"/>
                <a:gd name="connsiteX53" fmla="*/ 836343 w 1538514"/>
                <a:gd name="connsiteY53" fmla="*/ 95334 h 1493713"/>
                <a:gd name="connsiteX54" fmla="*/ 836343 w 1538514"/>
                <a:gd name="connsiteY54" fmla="*/ 219073 h 1493713"/>
                <a:gd name="connsiteX55" fmla="*/ 1025376 w 1538514"/>
                <a:gd name="connsiteY55" fmla="*/ 445674 h 1493713"/>
                <a:gd name="connsiteX56" fmla="*/ 1042075 w 1538514"/>
                <a:gd name="connsiteY56" fmla="*/ 445674 h 1493713"/>
                <a:gd name="connsiteX57" fmla="*/ 1042075 w 1538514"/>
                <a:gd name="connsiteY57" fmla="*/ 564194 h 1493713"/>
                <a:gd name="connsiteX58" fmla="*/ 1071891 w 1538514"/>
                <a:gd name="connsiteY58" fmla="*/ 564194 h 1493713"/>
                <a:gd name="connsiteX59" fmla="*/ 1071891 w 1538514"/>
                <a:gd name="connsiteY59" fmla="*/ 752036 h 1493713"/>
                <a:gd name="connsiteX60" fmla="*/ 1113634 w 1538514"/>
                <a:gd name="connsiteY60" fmla="*/ 752036 h 1493713"/>
                <a:gd name="connsiteX61" fmla="*/ 1113634 w 1538514"/>
                <a:gd name="connsiteY61" fmla="*/ 909130 h 1493713"/>
                <a:gd name="connsiteX62" fmla="*/ 1018520 w 1538514"/>
                <a:gd name="connsiteY62" fmla="*/ 850969 h 1493713"/>
                <a:gd name="connsiteX63" fmla="*/ 1018520 w 1538514"/>
                <a:gd name="connsiteY63" fmla="*/ 640460 h 1493713"/>
                <a:gd name="connsiteX64" fmla="*/ 935176 w 1538514"/>
                <a:gd name="connsiteY64" fmla="*/ 640460 h 1493713"/>
                <a:gd name="connsiteX65" fmla="*/ 935176 w 1538514"/>
                <a:gd name="connsiteY65" fmla="*/ 800004 h 1493713"/>
                <a:gd name="connsiteX66" fmla="*/ 880127 w 1538514"/>
                <a:gd name="connsiteY66" fmla="*/ 766342 h 1493713"/>
                <a:gd name="connsiteX67" fmla="*/ 880127 w 1538514"/>
                <a:gd name="connsiteY67" fmla="*/ 640461 h 1493713"/>
                <a:gd name="connsiteX68" fmla="*/ 796783 w 1538514"/>
                <a:gd name="connsiteY68" fmla="*/ 640461 h 1493713"/>
                <a:gd name="connsiteX69" fmla="*/ 796783 w 1538514"/>
                <a:gd name="connsiteY69" fmla="*/ 715377 h 1493713"/>
                <a:gd name="connsiteX70" fmla="*/ 766840 w 1538514"/>
                <a:gd name="connsiteY70" fmla="*/ 697067 h 1493713"/>
                <a:gd name="connsiteX71" fmla="*/ 741733 w 1538514"/>
                <a:gd name="connsiteY71" fmla="*/ 712420 h 1493713"/>
                <a:gd name="connsiteX72" fmla="*/ 741733 w 1538514"/>
                <a:gd name="connsiteY72" fmla="*/ 640461 h 1493713"/>
                <a:gd name="connsiteX73" fmla="*/ 658389 w 1538514"/>
                <a:gd name="connsiteY73" fmla="*/ 640461 h 1493713"/>
                <a:gd name="connsiteX74" fmla="*/ 658389 w 1538514"/>
                <a:gd name="connsiteY74" fmla="*/ 763384 h 1493713"/>
                <a:gd name="connsiteX75" fmla="*/ 603339 w 1538514"/>
                <a:gd name="connsiteY75" fmla="*/ 797047 h 1493713"/>
                <a:gd name="connsiteX76" fmla="*/ 603339 w 1538514"/>
                <a:gd name="connsiteY76" fmla="*/ 640461 h 1493713"/>
                <a:gd name="connsiteX77" fmla="*/ 519995 w 1538514"/>
                <a:gd name="connsiteY77" fmla="*/ 640461 h 1493713"/>
                <a:gd name="connsiteX78" fmla="*/ 519995 w 1538514"/>
                <a:gd name="connsiteY78" fmla="*/ 848012 h 1493713"/>
                <a:gd name="connsiteX79" fmla="*/ 424881 w 1538514"/>
                <a:gd name="connsiteY79" fmla="*/ 906173 h 1493713"/>
                <a:gd name="connsiteX80" fmla="*/ 424881 w 1538514"/>
                <a:gd name="connsiteY80" fmla="*/ 752036 h 1493713"/>
                <a:gd name="connsiteX81" fmla="*/ 466623 w 1538514"/>
                <a:gd name="connsiteY81" fmla="*/ 752036 h 1493713"/>
                <a:gd name="connsiteX82" fmla="*/ 466623 w 1538514"/>
                <a:gd name="connsiteY82" fmla="*/ 564194 h 1493713"/>
                <a:gd name="connsiteX83" fmla="*/ 496439 w 1538514"/>
                <a:gd name="connsiteY83" fmla="*/ 564194 h 1493713"/>
                <a:gd name="connsiteX84" fmla="*/ 496439 w 1538514"/>
                <a:gd name="connsiteY84" fmla="*/ 445674 h 1493713"/>
                <a:gd name="connsiteX85" fmla="*/ 513138 w 1538514"/>
                <a:gd name="connsiteY85" fmla="*/ 445674 h 1493713"/>
                <a:gd name="connsiteX86" fmla="*/ 702171 w 1538514"/>
                <a:gd name="connsiteY86" fmla="*/ 219073 h 1493713"/>
                <a:gd name="connsiteX87" fmla="*/ 702171 w 1538514"/>
                <a:gd name="connsiteY87" fmla="*/ 95334 h 1493713"/>
                <a:gd name="connsiteX88" fmla="*/ 737950 w 1538514"/>
                <a:gd name="connsiteY88" fmla="*/ 95334 h 1493713"/>
                <a:gd name="connsiteX89" fmla="*/ 737950 w 1538514"/>
                <a:gd name="connsiteY89" fmla="*/ 16352 h 1493713"/>
                <a:gd name="connsiteX90" fmla="*/ 754302 w 1538514"/>
                <a:gd name="connsiteY90"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66727 w 1538514"/>
                <a:gd name="connsiteY41" fmla="*/ 1019636 h 1493713"/>
                <a:gd name="connsiteX42" fmla="*/ 1250788 w 1538514"/>
                <a:gd name="connsiteY42" fmla="*/ 1019636 h 1493713"/>
                <a:gd name="connsiteX43" fmla="*/ 1250788 w 1538514"/>
                <a:gd name="connsiteY43" fmla="*/ 1493713 h 1493713"/>
                <a:gd name="connsiteX44" fmla="*/ 287726 w 1538514"/>
                <a:gd name="connsiteY44" fmla="*/ 1493713 h 1493713"/>
                <a:gd name="connsiteX45" fmla="*/ 287726 w 1538514"/>
                <a:gd name="connsiteY45" fmla="*/ 1019636 h 1493713"/>
                <a:gd name="connsiteX46" fmla="*/ 371787 w 1538514"/>
                <a:gd name="connsiteY46" fmla="*/ 1019636 h 1493713"/>
                <a:gd name="connsiteX47" fmla="*/ 766840 w 1538514"/>
                <a:gd name="connsiteY47" fmla="*/ 775661 h 1493713"/>
                <a:gd name="connsiteX48" fmla="*/ 754302 w 1538514"/>
                <a:gd name="connsiteY48" fmla="*/ 0 h 1493713"/>
                <a:gd name="connsiteX49" fmla="*/ 784212 w 1538514"/>
                <a:gd name="connsiteY49" fmla="*/ 0 h 1493713"/>
                <a:gd name="connsiteX50" fmla="*/ 800564 w 1538514"/>
                <a:gd name="connsiteY50" fmla="*/ 16352 h 1493713"/>
                <a:gd name="connsiteX51" fmla="*/ 800564 w 1538514"/>
                <a:gd name="connsiteY51" fmla="*/ 95334 h 1493713"/>
                <a:gd name="connsiteX52" fmla="*/ 836343 w 1538514"/>
                <a:gd name="connsiteY52" fmla="*/ 95334 h 1493713"/>
                <a:gd name="connsiteX53" fmla="*/ 836343 w 1538514"/>
                <a:gd name="connsiteY53" fmla="*/ 219073 h 1493713"/>
                <a:gd name="connsiteX54" fmla="*/ 1025376 w 1538514"/>
                <a:gd name="connsiteY54" fmla="*/ 445674 h 1493713"/>
                <a:gd name="connsiteX55" fmla="*/ 1042075 w 1538514"/>
                <a:gd name="connsiteY55" fmla="*/ 445674 h 1493713"/>
                <a:gd name="connsiteX56" fmla="*/ 1042075 w 1538514"/>
                <a:gd name="connsiteY56" fmla="*/ 564194 h 1493713"/>
                <a:gd name="connsiteX57" fmla="*/ 1071891 w 1538514"/>
                <a:gd name="connsiteY57" fmla="*/ 564194 h 1493713"/>
                <a:gd name="connsiteX58" fmla="*/ 1071891 w 1538514"/>
                <a:gd name="connsiteY58" fmla="*/ 752036 h 1493713"/>
                <a:gd name="connsiteX59" fmla="*/ 1113634 w 1538514"/>
                <a:gd name="connsiteY59" fmla="*/ 752036 h 1493713"/>
                <a:gd name="connsiteX60" fmla="*/ 1113634 w 1538514"/>
                <a:gd name="connsiteY60" fmla="*/ 909130 h 1493713"/>
                <a:gd name="connsiteX61" fmla="*/ 1018520 w 1538514"/>
                <a:gd name="connsiteY61" fmla="*/ 850969 h 1493713"/>
                <a:gd name="connsiteX62" fmla="*/ 1018520 w 1538514"/>
                <a:gd name="connsiteY62" fmla="*/ 640460 h 1493713"/>
                <a:gd name="connsiteX63" fmla="*/ 935176 w 1538514"/>
                <a:gd name="connsiteY63" fmla="*/ 640460 h 1493713"/>
                <a:gd name="connsiteX64" fmla="*/ 935176 w 1538514"/>
                <a:gd name="connsiteY64" fmla="*/ 800004 h 1493713"/>
                <a:gd name="connsiteX65" fmla="*/ 880127 w 1538514"/>
                <a:gd name="connsiteY65" fmla="*/ 766342 h 1493713"/>
                <a:gd name="connsiteX66" fmla="*/ 880127 w 1538514"/>
                <a:gd name="connsiteY66" fmla="*/ 640461 h 1493713"/>
                <a:gd name="connsiteX67" fmla="*/ 796783 w 1538514"/>
                <a:gd name="connsiteY67" fmla="*/ 640461 h 1493713"/>
                <a:gd name="connsiteX68" fmla="*/ 796783 w 1538514"/>
                <a:gd name="connsiteY68" fmla="*/ 715377 h 1493713"/>
                <a:gd name="connsiteX69" fmla="*/ 766840 w 1538514"/>
                <a:gd name="connsiteY69" fmla="*/ 697067 h 1493713"/>
                <a:gd name="connsiteX70" fmla="*/ 741733 w 1538514"/>
                <a:gd name="connsiteY70" fmla="*/ 712420 h 1493713"/>
                <a:gd name="connsiteX71" fmla="*/ 741733 w 1538514"/>
                <a:gd name="connsiteY71" fmla="*/ 640461 h 1493713"/>
                <a:gd name="connsiteX72" fmla="*/ 658389 w 1538514"/>
                <a:gd name="connsiteY72" fmla="*/ 640461 h 1493713"/>
                <a:gd name="connsiteX73" fmla="*/ 658389 w 1538514"/>
                <a:gd name="connsiteY73" fmla="*/ 763384 h 1493713"/>
                <a:gd name="connsiteX74" fmla="*/ 603339 w 1538514"/>
                <a:gd name="connsiteY74" fmla="*/ 797047 h 1493713"/>
                <a:gd name="connsiteX75" fmla="*/ 603339 w 1538514"/>
                <a:gd name="connsiteY75" fmla="*/ 640461 h 1493713"/>
                <a:gd name="connsiteX76" fmla="*/ 519995 w 1538514"/>
                <a:gd name="connsiteY76" fmla="*/ 640461 h 1493713"/>
                <a:gd name="connsiteX77" fmla="*/ 519995 w 1538514"/>
                <a:gd name="connsiteY77" fmla="*/ 848012 h 1493713"/>
                <a:gd name="connsiteX78" fmla="*/ 424881 w 1538514"/>
                <a:gd name="connsiteY78" fmla="*/ 906173 h 1493713"/>
                <a:gd name="connsiteX79" fmla="*/ 424881 w 1538514"/>
                <a:gd name="connsiteY79" fmla="*/ 752036 h 1493713"/>
                <a:gd name="connsiteX80" fmla="*/ 466623 w 1538514"/>
                <a:gd name="connsiteY80" fmla="*/ 752036 h 1493713"/>
                <a:gd name="connsiteX81" fmla="*/ 466623 w 1538514"/>
                <a:gd name="connsiteY81" fmla="*/ 564194 h 1493713"/>
                <a:gd name="connsiteX82" fmla="*/ 496439 w 1538514"/>
                <a:gd name="connsiteY82" fmla="*/ 564194 h 1493713"/>
                <a:gd name="connsiteX83" fmla="*/ 496439 w 1538514"/>
                <a:gd name="connsiteY83" fmla="*/ 445674 h 1493713"/>
                <a:gd name="connsiteX84" fmla="*/ 513138 w 1538514"/>
                <a:gd name="connsiteY84" fmla="*/ 445674 h 1493713"/>
                <a:gd name="connsiteX85" fmla="*/ 702171 w 1538514"/>
                <a:gd name="connsiteY85" fmla="*/ 219073 h 1493713"/>
                <a:gd name="connsiteX86" fmla="*/ 702171 w 1538514"/>
                <a:gd name="connsiteY86" fmla="*/ 95334 h 1493713"/>
                <a:gd name="connsiteX87" fmla="*/ 737950 w 1538514"/>
                <a:gd name="connsiteY87" fmla="*/ 95334 h 1493713"/>
                <a:gd name="connsiteX88" fmla="*/ 737950 w 1538514"/>
                <a:gd name="connsiteY88" fmla="*/ 16352 h 1493713"/>
                <a:gd name="connsiteX89" fmla="*/ 754302 w 1538514"/>
                <a:gd name="connsiteY89" fmla="*/ 0 h 14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38514" h="1493713">
                  <a:moveTo>
                    <a:pt x="1308929" y="1112066"/>
                  </a:moveTo>
                  <a:lnTo>
                    <a:pt x="1538514" y="1112066"/>
                  </a:lnTo>
                  <a:lnTo>
                    <a:pt x="1538514" y="1493713"/>
                  </a:lnTo>
                  <a:lnTo>
                    <a:pt x="1308929" y="1493713"/>
                  </a:lnTo>
                  <a:lnTo>
                    <a:pt x="1308929" y="1112066"/>
                  </a:lnTo>
                  <a:close/>
                  <a:moveTo>
                    <a:pt x="0" y="1112066"/>
                  </a:moveTo>
                  <a:lnTo>
                    <a:pt x="229585" y="1112066"/>
                  </a:lnTo>
                  <a:lnTo>
                    <a:pt x="229585" y="1493713"/>
                  </a:lnTo>
                  <a:lnTo>
                    <a:pt x="0" y="1493713"/>
                  </a:lnTo>
                  <a:lnTo>
                    <a:pt x="0" y="1112066"/>
                  </a:lnTo>
                  <a:close/>
                  <a:moveTo>
                    <a:pt x="1107301" y="1054797"/>
                  </a:moveTo>
                  <a:lnTo>
                    <a:pt x="1107301" y="1292922"/>
                  </a:lnTo>
                  <a:lnTo>
                    <a:pt x="1190645" y="1292922"/>
                  </a:lnTo>
                  <a:lnTo>
                    <a:pt x="1190645" y="1054797"/>
                  </a:lnTo>
                  <a:lnTo>
                    <a:pt x="1107301" y="1054797"/>
                  </a:lnTo>
                  <a:close/>
                  <a:moveTo>
                    <a:pt x="955414" y="1054797"/>
                  </a:moveTo>
                  <a:lnTo>
                    <a:pt x="955414" y="1292922"/>
                  </a:lnTo>
                  <a:lnTo>
                    <a:pt x="1038758" y="1292922"/>
                  </a:lnTo>
                  <a:lnTo>
                    <a:pt x="1038758" y="1054797"/>
                  </a:lnTo>
                  <a:lnTo>
                    <a:pt x="955414" y="1054797"/>
                  </a:lnTo>
                  <a:close/>
                  <a:moveTo>
                    <a:pt x="803528" y="1054797"/>
                  </a:moveTo>
                  <a:lnTo>
                    <a:pt x="803528" y="1292922"/>
                  </a:lnTo>
                  <a:lnTo>
                    <a:pt x="886872" y="1292922"/>
                  </a:lnTo>
                  <a:lnTo>
                    <a:pt x="886872" y="1054797"/>
                  </a:lnTo>
                  <a:lnTo>
                    <a:pt x="803528" y="1054797"/>
                  </a:lnTo>
                  <a:close/>
                  <a:moveTo>
                    <a:pt x="651642" y="1054797"/>
                  </a:moveTo>
                  <a:lnTo>
                    <a:pt x="651642" y="1292922"/>
                  </a:lnTo>
                  <a:lnTo>
                    <a:pt x="734986" y="1292922"/>
                  </a:lnTo>
                  <a:lnTo>
                    <a:pt x="734986" y="1054797"/>
                  </a:lnTo>
                  <a:lnTo>
                    <a:pt x="651642" y="1054797"/>
                  </a:lnTo>
                  <a:close/>
                  <a:moveTo>
                    <a:pt x="499756" y="1054797"/>
                  </a:moveTo>
                  <a:lnTo>
                    <a:pt x="499756" y="1292922"/>
                  </a:lnTo>
                  <a:lnTo>
                    <a:pt x="583100" y="1292922"/>
                  </a:lnTo>
                  <a:lnTo>
                    <a:pt x="583100" y="1054797"/>
                  </a:lnTo>
                  <a:lnTo>
                    <a:pt x="499756" y="1054797"/>
                  </a:lnTo>
                  <a:close/>
                  <a:moveTo>
                    <a:pt x="347870" y="1054797"/>
                  </a:moveTo>
                  <a:lnTo>
                    <a:pt x="347870" y="1292922"/>
                  </a:lnTo>
                  <a:lnTo>
                    <a:pt x="431214" y="1292922"/>
                  </a:lnTo>
                  <a:lnTo>
                    <a:pt x="431214" y="1054797"/>
                  </a:lnTo>
                  <a:lnTo>
                    <a:pt x="347870" y="1054797"/>
                  </a:lnTo>
                  <a:close/>
                  <a:moveTo>
                    <a:pt x="766840" y="775661"/>
                  </a:moveTo>
                  <a:lnTo>
                    <a:pt x="1166727" y="1019636"/>
                  </a:lnTo>
                  <a:lnTo>
                    <a:pt x="1250788" y="1019636"/>
                  </a:lnTo>
                  <a:lnTo>
                    <a:pt x="1250788" y="1493713"/>
                  </a:lnTo>
                  <a:lnTo>
                    <a:pt x="287726" y="1493713"/>
                  </a:lnTo>
                  <a:lnTo>
                    <a:pt x="287726" y="1019636"/>
                  </a:lnTo>
                  <a:lnTo>
                    <a:pt x="371787" y="1019636"/>
                  </a:lnTo>
                  <a:lnTo>
                    <a:pt x="766840" y="775661"/>
                  </a:lnTo>
                  <a:close/>
                  <a:moveTo>
                    <a:pt x="754302" y="0"/>
                  </a:moveTo>
                  <a:lnTo>
                    <a:pt x="784212" y="0"/>
                  </a:lnTo>
                  <a:cubicBezTo>
                    <a:pt x="793243" y="0"/>
                    <a:pt x="800564" y="7321"/>
                    <a:pt x="800564" y="16352"/>
                  </a:cubicBezTo>
                  <a:lnTo>
                    <a:pt x="800564" y="95334"/>
                  </a:lnTo>
                  <a:lnTo>
                    <a:pt x="836343" y="95334"/>
                  </a:lnTo>
                  <a:lnTo>
                    <a:pt x="836343" y="219073"/>
                  </a:lnTo>
                  <a:cubicBezTo>
                    <a:pt x="943289" y="239580"/>
                    <a:pt x="1024217" y="333044"/>
                    <a:pt x="1025376" y="445674"/>
                  </a:cubicBezTo>
                  <a:lnTo>
                    <a:pt x="1042075" y="445674"/>
                  </a:lnTo>
                  <a:lnTo>
                    <a:pt x="1042075" y="564194"/>
                  </a:lnTo>
                  <a:lnTo>
                    <a:pt x="1071891" y="564194"/>
                  </a:lnTo>
                  <a:lnTo>
                    <a:pt x="1071891" y="752036"/>
                  </a:lnTo>
                  <a:lnTo>
                    <a:pt x="1113634" y="752036"/>
                  </a:lnTo>
                  <a:lnTo>
                    <a:pt x="1113634" y="909130"/>
                  </a:lnTo>
                  <a:lnTo>
                    <a:pt x="1018520" y="850969"/>
                  </a:lnTo>
                  <a:lnTo>
                    <a:pt x="1018520" y="640460"/>
                  </a:lnTo>
                  <a:lnTo>
                    <a:pt x="935176" y="640460"/>
                  </a:lnTo>
                  <a:lnTo>
                    <a:pt x="935176" y="800004"/>
                  </a:lnTo>
                  <a:lnTo>
                    <a:pt x="880127" y="766342"/>
                  </a:lnTo>
                  <a:lnTo>
                    <a:pt x="880127" y="640461"/>
                  </a:lnTo>
                  <a:lnTo>
                    <a:pt x="796783" y="640461"/>
                  </a:lnTo>
                  <a:lnTo>
                    <a:pt x="796783" y="715377"/>
                  </a:lnTo>
                  <a:lnTo>
                    <a:pt x="766840" y="697067"/>
                  </a:lnTo>
                  <a:lnTo>
                    <a:pt x="741733" y="712420"/>
                  </a:lnTo>
                  <a:lnTo>
                    <a:pt x="741733" y="640461"/>
                  </a:lnTo>
                  <a:lnTo>
                    <a:pt x="658389" y="640461"/>
                  </a:lnTo>
                  <a:lnTo>
                    <a:pt x="658389" y="763384"/>
                  </a:lnTo>
                  <a:lnTo>
                    <a:pt x="603339" y="797047"/>
                  </a:lnTo>
                  <a:lnTo>
                    <a:pt x="603339" y="640461"/>
                  </a:lnTo>
                  <a:lnTo>
                    <a:pt x="519995" y="640461"/>
                  </a:lnTo>
                  <a:lnTo>
                    <a:pt x="519995" y="848012"/>
                  </a:lnTo>
                  <a:lnTo>
                    <a:pt x="424881" y="906173"/>
                  </a:lnTo>
                  <a:lnTo>
                    <a:pt x="424881" y="752036"/>
                  </a:lnTo>
                  <a:lnTo>
                    <a:pt x="466623" y="752036"/>
                  </a:lnTo>
                  <a:lnTo>
                    <a:pt x="466623" y="564194"/>
                  </a:lnTo>
                  <a:lnTo>
                    <a:pt x="496439" y="564194"/>
                  </a:lnTo>
                  <a:lnTo>
                    <a:pt x="496439" y="445674"/>
                  </a:lnTo>
                  <a:lnTo>
                    <a:pt x="513138" y="445674"/>
                  </a:lnTo>
                  <a:cubicBezTo>
                    <a:pt x="514297" y="333044"/>
                    <a:pt x="595225" y="239580"/>
                    <a:pt x="702171" y="219073"/>
                  </a:cubicBezTo>
                  <a:lnTo>
                    <a:pt x="702171" y="95334"/>
                  </a:lnTo>
                  <a:lnTo>
                    <a:pt x="737950" y="95334"/>
                  </a:lnTo>
                  <a:lnTo>
                    <a:pt x="737950" y="16352"/>
                  </a:lnTo>
                  <a:cubicBezTo>
                    <a:pt x="737950" y="7321"/>
                    <a:pt x="745271" y="0"/>
                    <a:pt x="7543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8" name="Group 7"/>
          <p:cNvGrpSpPr/>
          <p:nvPr/>
        </p:nvGrpSpPr>
        <p:grpSpPr>
          <a:xfrm>
            <a:off x="11512784" y="1394152"/>
            <a:ext cx="580490" cy="341541"/>
            <a:chOff x="1281632" y="1512217"/>
            <a:chExt cx="647974" cy="435376"/>
          </a:xfrm>
        </p:grpSpPr>
        <p:sp>
          <p:nvSpPr>
            <p:cNvPr id="34" name="Freeform 33"/>
            <p:cNvSpPr>
              <a:spLocks/>
            </p:cNvSpPr>
            <p:nvPr/>
          </p:nvSpPr>
          <p:spPr bwMode="auto">
            <a:xfrm flipH="1">
              <a:off x="1281632" y="1532765"/>
              <a:ext cx="480533" cy="366058"/>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solidFill>
              <a:schemeClr val="bg1"/>
            </a:solidFill>
            <a:ln>
              <a:noFill/>
            </a:ln>
          </p:spPr>
          <p:txBody>
            <a:bodyPr vert="horz" wrap="square" lIns="91440" tIns="45720" rIns="91440" bIns="45720" numCol="1" anchor="ctr"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 O365</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AAD</a:t>
              </a:r>
            </a:p>
          </p:txBody>
        </p:sp>
        <p:pic>
          <p:nvPicPr>
            <p:cNvPr id="32" name="Picture 36" descr="C:\Users\sakuu\Documents\Ballmer WPC\AI\work.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654276" y="1512217"/>
              <a:ext cx="275330" cy="435376"/>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Rectangle 21"/>
          <p:cNvSpPr>
            <a:spLocks/>
          </p:cNvSpPr>
          <p:nvPr/>
        </p:nvSpPr>
        <p:spPr bwMode="auto">
          <a:xfrm>
            <a:off x="10731754" y="2037817"/>
            <a:ext cx="1457324" cy="822960"/>
          </a:xfrm>
          <a:prstGeom prst="rect">
            <a:avLst/>
          </a:pr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endPar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endParaRPr>
          </a:p>
        </p:txBody>
      </p:sp>
      <p:grpSp>
        <p:nvGrpSpPr>
          <p:cNvPr id="42" name="Group 41"/>
          <p:cNvGrpSpPr/>
          <p:nvPr/>
        </p:nvGrpSpPr>
        <p:grpSpPr>
          <a:xfrm>
            <a:off x="10820400" y="2334097"/>
            <a:ext cx="557645" cy="303639"/>
            <a:chOff x="2825708" y="3803918"/>
            <a:chExt cx="5590060" cy="2950238"/>
          </a:xfrm>
          <a:solidFill>
            <a:schemeClr val="bg1"/>
          </a:solidFill>
        </p:grpSpPr>
        <p:sp>
          <p:nvSpPr>
            <p:cNvPr id="43" name="Freeform 42"/>
            <p:cNvSpPr>
              <a:spLocks/>
            </p:cNvSpPr>
            <p:nvPr/>
          </p:nvSpPr>
          <p:spPr bwMode="auto">
            <a:xfrm flipH="1">
              <a:off x="2825708" y="3803918"/>
              <a:ext cx="3798667" cy="2644409"/>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grpFill/>
            <a:ln>
              <a:noFill/>
            </a:ln>
          </p:spPr>
          <p:txBody>
            <a:bodyPr vert="horz" wrap="square" lIns="91440" tIns="45720" rIns="91440" bIns="45720" numCol="1" anchor="ctr"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GOV</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AAD</a:t>
              </a:r>
            </a:p>
          </p:txBody>
        </p:sp>
        <p:sp>
          <p:nvSpPr>
            <p:cNvPr id="44" name="Rectangle 21"/>
            <p:cNvSpPr/>
            <p:nvPr userDrawn="1"/>
          </p:nvSpPr>
          <p:spPr>
            <a:xfrm>
              <a:off x="5967818" y="4377490"/>
              <a:ext cx="2447950" cy="2376666"/>
            </a:xfrm>
            <a:custGeom>
              <a:avLst/>
              <a:gdLst>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424881 w 1538514"/>
                <a:gd name="connsiteY49" fmla="*/ 984767 h 1493713"/>
                <a:gd name="connsiteX50" fmla="*/ 766840 w 1538514"/>
                <a:gd name="connsiteY50" fmla="*/ 775661 h 1493713"/>
                <a:gd name="connsiteX51" fmla="*/ 754302 w 1538514"/>
                <a:gd name="connsiteY51" fmla="*/ 0 h 1493713"/>
                <a:gd name="connsiteX52" fmla="*/ 784212 w 1538514"/>
                <a:gd name="connsiteY52" fmla="*/ 0 h 1493713"/>
                <a:gd name="connsiteX53" fmla="*/ 800564 w 1538514"/>
                <a:gd name="connsiteY53" fmla="*/ 16352 h 1493713"/>
                <a:gd name="connsiteX54" fmla="*/ 800564 w 1538514"/>
                <a:gd name="connsiteY54" fmla="*/ 95334 h 1493713"/>
                <a:gd name="connsiteX55" fmla="*/ 836343 w 1538514"/>
                <a:gd name="connsiteY55" fmla="*/ 95334 h 1493713"/>
                <a:gd name="connsiteX56" fmla="*/ 836343 w 1538514"/>
                <a:gd name="connsiteY56" fmla="*/ 219073 h 1493713"/>
                <a:gd name="connsiteX57" fmla="*/ 1025376 w 1538514"/>
                <a:gd name="connsiteY57" fmla="*/ 445674 h 1493713"/>
                <a:gd name="connsiteX58" fmla="*/ 1042075 w 1538514"/>
                <a:gd name="connsiteY58" fmla="*/ 445674 h 1493713"/>
                <a:gd name="connsiteX59" fmla="*/ 1042075 w 1538514"/>
                <a:gd name="connsiteY59" fmla="*/ 564194 h 1493713"/>
                <a:gd name="connsiteX60" fmla="*/ 1071891 w 1538514"/>
                <a:gd name="connsiteY60" fmla="*/ 564194 h 1493713"/>
                <a:gd name="connsiteX61" fmla="*/ 1071891 w 1538514"/>
                <a:gd name="connsiteY61" fmla="*/ 752036 h 1493713"/>
                <a:gd name="connsiteX62" fmla="*/ 1113634 w 1538514"/>
                <a:gd name="connsiteY62" fmla="*/ 752036 h 1493713"/>
                <a:gd name="connsiteX63" fmla="*/ 1113634 w 1538514"/>
                <a:gd name="connsiteY63" fmla="*/ 909130 h 1493713"/>
                <a:gd name="connsiteX64" fmla="*/ 1018520 w 1538514"/>
                <a:gd name="connsiteY64" fmla="*/ 850969 h 1493713"/>
                <a:gd name="connsiteX65" fmla="*/ 1018520 w 1538514"/>
                <a:gd name="connsiteY65" fmla="*/ 640460 h 1493713"/>
                <a:gd name="connsiteX66" fmla="*/ 935176 w 1538514"/>
                <a:gd name="connsiteY66" fmla="*/ 640460 h 1493713"/>
                <a:gd name="connsiteX67" fmla="*/ 935176 w 1538514"/>
                <a:gd name="connsiteY67" fmla="*/ 800004 h 1493713"/>
                <a:gd name="connsiteX68" fmla="*/ 880127 w 1538514"/>
                <a:gd name="connsiteY68" fmla="*/ 766342 h 1493713"/>
                <a:gd name="connsiteX69" fmla="*/ 880127 w 1538514"/>
                <a:gd name="connsiteY69" fmla="*/ 640461 h 1493713"/>
                <a:gd name="connsiteX70" fmla="*/ 796783 w 1538514"/>
                <a:gd name="connsiteY70" fmla="*/ 640461 h 1493713"/>
                <a:gd name="connsiteX71" fmla="*/ 796783 w 1538514"/>
                <a:gd name="connsiteY71" fmla="*/ 715377 h 1493713"/>
                <a:gd name="connsiteX72" fmla="*/ 766840 w 1538514"/>
                <a:gd name="connsiteY72" fmla="*/ 697067 h 1493713"/>
                <a:gd name="connsiteX73" fmla="*/ 741733 w 1538514"/>
                <a:gd name="connsiteY73" fmla="*/ 712420 h 1493713"/>
                <a:gd name="connsiteX74" fmla="*/ 741733 w 1538514"/>
                <a:gd name="connsiteY74" fmla="*/ 640461 h 1493713"/>
                <a:gd name="connsiteX75" fmla="*/ 658389 w 1538514"/>
                <a:gd name="connsiteY75" fmla="*/ 640461 h 1493713"/>
                <a:gd name="connsiteX76" fmla="*/ 658389 w 1538514"/>
                <a:gd name="connsiteY76" fmla="*/ 763384 h 1493713"/>
                <a:gd name="connsiteX77" fmla="*/ 603339 w 1538514"/>
                <a:gd name="connsiteY77" fmla="*/ 797047 h 1493713"/>
                <a:gd name="connsiteX78" fmla="*/ 603339 w 1538514"/>
                <a:gd name="connsiteY78" fmla="*/ 640461 h 1493713"/>
                <a:gd name="connsiteX79" fmla="*/ 519995 w 1538514"/>
                <a:gd name="connsiteY79" fmla="*/ 640461 h 1493713"/>
                <a:gd name="connsiteX80" fmla="*/ 519995 w 1538514"/>
                <a:gd name="connsiteY80" fmla="*/ 848012 h 1493713"/>
                <a:gd name="connsiteX81" fmla="*/ 424881 w 1538514"/>
                <a:gd name="connsiteY81" fmla="*/ 906173 h 1493713"/>
                <a:gd name="connsiteX82" fmla="*/ 424881 w 1538514"/>
                <a:gd name="connsiteY82" fmla="*/ 752036 h 1493713"/>
                <a:gd name="connsiteX83" fmla="*/ 466623 w 1538514"/>
                <a:gd name="connsiteY83" fmla="*/ 752036 h 1493713"/>
                <a:gd name="connsiteX84" fmla="*/ 466623 w 1538514"/>
                <a:gd name="connsiteY84" fmla="*/ 564194 h 1493713"/>
                <a:gd name="connsiteX85" fmla="*/ 496439 w 1538514"/>
                <a:gd name="connsiteY85" fmla="*/ 564194 h 1493713"/>
                <a:gd name="connsiteX86" fmla="*/ 496439 w 1538514"/>
                <a:gd name="connsiteY86" fmla="*/ 445674 h 1493713"/>
                <a:gd name="connsiteX87" fmla="*/ 513138 w 1538514"/>
                <a:gd name="connsiteY87" fmla="*/ 445674 h 1493713"/>
                <a:gd name="connsiteX88" fmla="*/ 702171 w 1538514"/>
                <a:gd name="connsiteY88" fmla="*/ 219073 h 1493713"/>
                <a:gd name="connsiteX89" fmla="*/ 702171 w 1538514"/>
                <a:gd name="connsiteY89" fmla="*/ 95334 h 1493713"/>
                <a:gd name="connsiteX90" fmla="*/ 737950 w 1538514"/>
                <a:gd name="connsiteY90" fmla="*/ 95334 h 1493713"/>
                <a:gd name="connsiteX91" fmla="*/ 737950 w 1538514"/>
                <a:gd name="connsiteY91" fmla="*/ 16352 h 1493713"/>
                <a:gd name="connsiteX92" fmla="*/ 754302 w 1538514"/>
                <a:gd name="connsiteY92"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766840 w 1538514"/>
                <a:gd name="connsiteY49" fmla="*/ 775661 h 1493713"/>
                <a:gd name="connsiteX50" fmla="*/ 754302 w 1538514"/>
                <a:gd name="connsiteY50" fmla="*/ 0 h 1493713"/>
                <a:gd name="connsiteX51" fmla="*/ 784212 w 1538514"/>
                <a:gd name="connsiteY51" fmla="*/ 0 h 1493713"/>
                <a:gd name="connsiteX52" fmla="*/ 800564 w 1538514"/>
                <a:gd name="connsiteY52" fmla="*/ 16352 h 1493713"/>
                <a:gd name="connsiteX53" fmla="*/ 800564 w 1538514"/>
                <a:gd name="connsiteY53" fmla="*/ 95334 h 1493713"/>
                <a:gd name="connsiteX54" fmla="*/ 836343 w 1538514"/>
                <a:gd name="connsiteY54" fmla="*/ 95334 h 1493713"/>
                <a:gd name="connsiteX55" fmla="*/ 836343 w 1538514"/>
                <a:gd name="connsiteY55" fmla="*/ 219073 h 1493713"/>
                <a:gd name="connsiteX56" fmla="*/ 1025376 w 1538514"/>
                <a:gd name="connsiteY56" fmla="*/ 445674 h 1493713"/>
                <a:gd name="connsiteX57" fmla="*/ 1042075 w 1538514"/>
                <a:gd name="connsiteY57" fmla="*/ 445674 h 1493713"/>
                <a:gd name="connsiteX58" fmla="*/ 1042075 w 1538514"/>
                <a:gd name="connsiteY58" fmla="*/ 564194 h 1493713"/>
                <a:gd name="connsiteX59" fmla="*/ 1071891 w 1538514"/>
                <a:gd name="connsiteY59" fmla="*/ 564194 h 1493713"/>
                <a:gd name="connsiteX60" fmla="*/ 1071891 w 1538514"/>
                <a:gd name="connsiteY60" fmla="*/ 752036 h 1493713"/>
                <a:gd name="connsiteX61" fmla="*/ 1113634 w 1538514"/>
                <a:gd name="connsiteY61" fmla="*/ 752036 h 1493713"/>
                <a:gd name="connsiteX62" fmla="*/ 1113634 w 1538514"/>
                <a:gd name="connsiteY62" fmla="*/ 909130 h 1493713"/>
                <a:gd name="connsiteX63" fmla="*/ 1018520 w 1538514"/>
                <a:gd name="connsiteY63" fmla="*/ 850969 h 1493713"/>
                <a:gd name="connsiteX64" fmla="*/ 1018520 w 1538514"/>
                <a:gd name="connsiteY64" fmla="*/ 640460 h 1493713"/>
                <a:gd name="connsiteX65" fmla="*/ 935176 w 1538514"/>
                <a:gd name="connsiteY65" fmla="*/ 640460 h 1493713"/>
                <a:gd name="connsiteX66" fmla="*/ 935176 w 1538514"/>
                <a:gd name="connsiteY66" fmla="*/ 800004 h 1493713"/>
                <a:gd name="connsiteX67" fmla="*/ 880127 w 1538514"/>
                <a:gd name="connsiteY67" fmla="*/ 766342 h 1493713"/>
                <a:gd name="connsiteX68" fmla="*/ 880127 w 1538514"/>
                <a:gd name="connsiteY68" fmla="*/ 640461 h 1493713"/>
                <a:gd name="connsiteX69" fmla="*/ 796783 w 1538514"/>
                <a:gd name="connsiteY69" fmla="*/ 640461 h 1493713"/>
                <a:gd name="connsiteX70" fmla="*/ 796783 w 1538514"/>
                <a:gd name="connsiteY70" fmla="*/ 715377 h 1493713"/>
                <a:gd name="connsiteX71" fmla="*/ 766840 w 1538514"/>
                <a:gd name="connsiteY71" fmla="*/ 697067 h 1493713"/>
                <a:gd name="connsiteX72" fmla="*/ 741733 w 1538514"/>
                <a:gd name="connsiteY72" fmla="*/ 712420 h 1493713"/>
                <a:gd name="connsiteX73" fmla="*/ 741733 w 1538514"/>
                <a:gd name="connsiteY73" fmla="*/ 640461 h 1493713"/>
                <a:gd name="connsiteX74" fmla="*/ 658389 w 1538514"/>
                <a:gd name="connsiteY74" fmla="*/ 640461 h 1493713"/>
                <a:gd name="connsiteX75" fmla="*/ 658389 w 1538514"/>
                <a:gd name="connsiteY75" fmla="*/ 763384 h 1493713"/>
                <a:gd name="connsiteX76" fmla="*/ 603339 w 1538514"/>
                <a:gd name="connsiteY76" fmla="*/ 797047 h 1493713"/>
                <a:gd name="connsiteX77" fmla="*/ 603339 w 1538514"/>
                <a:gd name="connsiteY77" fmla="*/ 640461 h 1493713"/>
                <a:gd name="connsiteX78" fmla="*/ 519995 w 1538514"/>
                <a:gd name="connsiteY78" fmla="*/ 640461 h 1493713"/>
                <a:gd name="connsiteX79" fmla="*/ 519995 w 1538514"/>
                <a:gd name="connsiteY79" fmla="*/ 848012 h 1493713"/>
                <a:gd name="connsiteX80" fmla="*/ 424881 w 1538514"/>
                <a:gd name="connsiteY80" fmla="*/ 906173 h 1493713"/>
                <a:gd name="connsiteX81" fmla="*/ 424881 w 1538514"/>
                <a:gd name="connsiteY81" fmla="*/ 752036 h 1493713"/>
                <a:gd name="connsiteX82" fmla="*/ 466623 w 1538514"/>
                <a:gd name="connsiteY82" fmla="*/ 752036 h 1493713"/>
                <a:gd name="connsiteX83" fmla="*/ 466623 w 1538514"/>
                <a:gd name="connsiteY83" fmla="*/ 564194 h 1493713"/>
                <a:gd name="connsiteX84" fmla="*/ 496439 w 1538514"/>
                <a:gd name="connsiteY84" fmla="*/ 564194 h 1493713"/>
                <a:gd name="connsiteX85" fmla="*/ 496439 w 1538514"/>
                <a:gd name="connsiteY85" fmla="*/ 445674 h 1493713"/>
                <a:gd name="connsiteX86" fmla="*/ 513138 w 1538514"/>
                <a:gd name="connsiteY86" fmla="*/ 445674 h 1493713"/>
                <a:gd name="connsiteX87" fmla="*/ 702171 w 1538514"/>
                <a:gd name="connsiteY87" fmla="*/ 219073 h 1493713"/>
                <a:gd name="connsiteX88" fmla="*/ 702171 w 1538514"/>
                <a:gd name="connsiteY88" fmla="*/ 95334 h 1493713"/>
                <a:gd name="connsiteX89" fmla="*/ 737950 w 1538514"/>
                <a:gd name="connsiteY89" fmla="*/ 95334 h 1493713"/>
                <a:gd name="connsiteX90" fmla="*/ 737950 w 1538514"/>
                <a:gd name="connsiteY90" fmla="*/ 16352 h 1493713"/>
                <a:gd name="connsiteX91" fmla="*/ 754302 w 1538514"/>
                <a:gd name="connsiteY91"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766840 w 1538514"/>
                <a:gd name="connsiteY48" fmla="*/ 775661 h 1493713"/>
                <a:gd name="connsiteX49" fmla="*/ 754302 w 1538514"/>
                <a:gd name="connsiteY49" fmla="*/ 0 h 1493713"/>
                <a:gd name="connsiteX50" fmla="*/ 784212 w 1538514"/>
                <a:gd name="connsiteY50" fmla="*/ 0 h 1493713"/>
                <a:gd name="connsiteX51" fmla="*/ 800564 w 1538514"/>
                <a:gd name="connsiteY51" fmla="*/ 16352 h 1493713"/>
                <a:gd name="connsiteX52" fmla="*/ 800564 w 1538514"/>
                <a:gd name="connsiteY52" fmla="*/ 95334 h 1493713"/>
                <a:gd name="connsiteX53" fmla="*/ 836343 w 1538514"/>
                <a:gd name="connsiteY53" fmla="*/ 95334 h 1493713"/>
                <a:gd name="connsiteX54" fmla="*/ 836343 w 1538514"/>
                <a:gd name="connsiteY54" fmla="*/ 219073 h 1493713"/>
                <a:gd name="connsiteX55" fmla="*/ 1025376 w 1538514"/>
                <a:gd name="connsiteY55" fmla="*/ 445674 h 1493713"/>
                <a:gd name="connsiteX56" fmla="*/ 1042075 w 1538514"/>
                <a:gd name="connsiteY56" fmla="*/ 445674 h 1493713"/>
                <a:gd name="connsiteX57" fmla="*/ 1042075 w 1538514"/>
                <a:gd name="connsiteY57" fmla="*/ 564194 h 1493713"/>
                <a:gd name="connsiteX58" fmla="*/ 1071891 w 1538514"/>
                <a:gd name="connsiteY58" fmla="*/ 564194 h 1493713"/>
                <a:gd name="connsiteX59" fmla="*/ 1071891 w 1538514"/>
                <a:gd name="connsiteY59" fmla="*/ 752036 h 1493713"/>
                <a:gd name="connsiteX60" fmla="*/ 1113634 w 1538514"/>
                <a:gd name="connsiteY60" fmla="*/ 752036 h 1493713"/>
                <a:gd name="connsiteX61" fmla="*/ 1113634 w 1538514"/>
                <a:gd name="connsiteY61" fmla="*/ 909130 h 1493713"/>
                <a:gd name="connsiteX62" fmla="*/ 1018520 w 1538514"/>
                <a:gd name="connsiteY62" fmla="*/ 850969 h 1493713"/>
                <a:gd name="connsiteX63" fmla="*/ 1018520 w 1538514"/>
                <a:gd name="connsiteY63" fmla="*/ 640460 h 1493713"/>
                <a:gd name="connsiteX64" fmla="*/ 935176 w 1538514"/>
                <a:gd name="connsiteY64" fmla="*/ 640460 h 1493713"/>
                <a:gd name="connsiteX65" fmla="*/ 935176 w 1538514"/>
                <a:gd name="connsiteY65" fmla="*/ 800004 h 1493713"/>
                <a:gd name="connsiteX66" fmla="*/ 880127 w 1538514"/>
                <a:gd name="connsiteY66" fmla="*/ 766342 h 1493713"/>
                <a:gd name="connsiteX67" fmla="*/ 880127 w 1538514"/>
                <a:gd name="connsiteY67" fmla="*/ 640461 h 1493713"/>
                <a:gd name="connsiteX68" fmla="*/ 796783 w 1538514"/>
                <a:gd name="connsiteY68" fmla="*/ 640461 h 1493713"/>
                <a:gd name="connsiteX69" fmla="*/ 796783 w 1538514"/>
                <a:gd name="connsiteY69" fmla="*/ 715377 h 1493713"/>
                <a:gd name="connsiteX70" fmla="*/ 766840 w 1538514"/>
                <a:gd name="connsiteY70" fmla="*/ 697067 h 1493713"/>
                <a:gd name="connsiteX71" fmla="*/ 741733 w 1538514"/>
                <a:gd name="connsiteY71" fmla="*/ 712420 h 1493713"/>
                <a:gd name="connsiteX72" fmla="*/ 741733 w 1538514"/>
                <a:gd name="connsiteY72" fmla="*/ 640461 h 1493713"/>
                <a:gd name="connsiteX73" fmla="*/ 658389 w 1538514"/>
                <a:gd name="connsiteY73" fmla="*/ 640461 h 1493713"/>
                <a:gd name="connsiteX74" fmla="*/ 658389 w 1538514"/>
                <a:gd name="connsiteY74" fmla="*/ 763384 h 1493713"/>
                <a:gd name="connsiteX75" fmla="*/ 603339 w 1538514"/>
                <a:gd name="connsiteY75" fmla="*/ 797047 h 1493713"/>
                <a:gd name="connsiteX76" fmla="*/ 603339 w 1538514"/>
                <a:gd name="connsiteY76" fmla="*/ 640461 h 1493713"/>
                <a:gd name="connsiteX77" fmla="*/ 519995 w 1538514"/>
                <a:gd name="connsiteY77" fmla="*/ 640461 h 1493713"/>
                <a:gd name="connsiteX78" fmla="*/ 519995 w 1538514"/>
                <a:gd name="connsiteY78" fmla="*/ 848012 h 1493713"/>
                <a:gd name="connsiteX79" fmla="*/ 424881 w 1538514"/>
                <a:gd name="connsiteY79" fmla="*/ 906173 h 1493713"/>
                <a:gd name="connsiteX80" fmla="*/ 424881 w 1538514"/>
                <a:gd name="connsiteY80" fmla="*/ 752036 h 1493713"/>
                <a:gd name="connsiteX81" fmla="*/ 466623 w 1538514"/>
                <a:gd name="connsiteY81" fmla="*/ 752036 h 1493713"/>
                <a:gd name="connsiteX82" fmla="*/ 466623 w 1538514"/>
                <a:gd name="connsiteY82" fmla="*/ 564194 h 1493713"/>
                <a:gd name="connsiteX83" fmla="*/ 496439 w 1538514"/>
                <a:gd name="connsiteY83" fmla="*/ 564194 h 1493713"/>
                <a:gd name="connsiteX84" fmla="*/ 496439 w 1538514"/>
                <a:gd name="connsiteY84" fmla="*/ 445674 h 1493713"/>
                <a:gd name="connsiteX85" fmla="*/ 513138 w 1538514"/>
                <a:gd name="connsiteY85" fmla="*/ 445674 h 1493713"/>
                <a:gd name="connsiteX86" fmla="*/ 702171 w 1538514"/>
                <a:gd name="connsiteY86" fmla="*/ 219073 h 1493713"/>
                <a:gd name="connsiteX87" fmla="*/ 702171 w 1538514"/>
                <a:gd name="connsiteY87" fmla="*/ 95334 h 1493713"/>
                <a:gd name="connsiteX88" fmla="*/ 737950 w 1538514"/>
                <a:gd name="connsiteY88" fmla="*/ 95334 h 1493713"/>
                <a:gd name="connsiteX89" fmla="*/ 737950 w 1538514"/>
                <a:gd name="connsiteY89" fmla="*/ 16352 h 1493713"/>
                <a:gd name="connsiteX90" fmla="*/ 754302 w 1538514"/>
                <a:gd name="connsiteY90"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66727 w 1538514"/>
                <a:gd name="connsiteY41" fmla="*/ 1019636 h 1493713"/>
                <a:gd name="connsiteX42" fmla="*/ 1250788 w 1538514"/>
                <a:gd name="connsiteY42" fmla="*/ 1019636 h 1493713"/>
                <a:gd name="connsiteX43" fmla="*/ 1250788 w 1538514"/>
                <a:gd name="connsiteY43" fmla="*/ 1493713 h 1493713"/>
                <a:gd name="connsiteX44" fmla="*/ 287726 w 1538514"/>
                <a:gd name="connsiteY44" fmla="*/ 1493713 h 1493713"/>
                <a:gd name="connsiteX45" fmla="*/ 287726 w 1538514"/>
                <a:gd name="connsiteY45" fmla="*/ 1019636 h 1493713"/>
                <a:gd name="connsiteX46" fmla="*/ 371787 w 1538514"/>
                <a:gd name="connsiteY46" fmla="*/ 1019636 h 1493713"/>
                <a:gd name="connsiteX47" fmla="*/ 766840 w 1538514"/>
                <a:gd name="connsiteY47" fmla="*/ 775661 h 1493713"/>
                <a:gd name="connsiteX48" fmla="*/ 754302 w 1538514"/>
                <a:gd name="connsiteY48" fmla="*/ 0 h 1493713"/>
                <a:gd name="connsiteX49" fmla="*/ 784212 w 1538514"/>
                <a:gd name="connsiteY49" fmla="*/ 0 h 1493713"/>
                <a:gd name="connsiteX50" fmla="*/ 800564 w 1538514"/>
                <a:gd name="connsiteY50" fmla="*/ 16352 h 1493713"/>
                <a:gd name="connsiteX51" fmla="*/ 800564 w 1538514"/>
                <a:gd name="connsiteY51" fmla="*/ 95334 h 1493713"/>
                <a:gd name="connsiteX52" fmla="*/ 836343 w 1538514"/>
                <a:gd name="connsiteY52" fmla="*/ 95334 h 1493713"/>
                <a:gd name="connsiteX53" fmla="*/ 836343 w 1538514"/>
                <a:gd name="connsiteY53" fmla="*/ 219073 h 1493713"/>
                <a:gd name="connsiteX54" fmla="*/ 1025376 w 1538514"/>
                <a:gd name="connsiteY54" fmla="*/ 445674 h 1493713"/>
                <a:gd name="connsiteX55" fmla="*/ 1042075 w 1538514"/>
                <a:gd name="connsiteY55" fmla="*/ 445674 h 1493713"/>
                <a:gd name="connsiteX56" fmla="*/ 1042075 w 1538514"/>
                <a:gd name="connsiteY56" fmla="*/ 564194 h 1493713"/>
                <a:gd name="connsiteX57" fmla="*/ 1071891 w 1538514"/>
                <a:gd name="connsiteY57" fmla="*/ 564194 h 1493713"/>
                <a:gd name="connsiteX58" fmla="*/ 1071891 w 1538514"/>
                <a:gd name="connsiteY58" fmla="*/ 752036 h 1493713"/>
                <a:gd name="connsiteX59" fmla="*/ 1113634 w 1538514"/>
                <a:gd name="connsiteY59" fmla="*/ 752036 h 1493713"/>
                <a:gd name="connsiteX60" fmla="*/ 1113634 w 1538514"/>
                <a:gd name="connsiteY60" fmla="*/ 909130 h 1493713"/>
                <a:gd name="connsiteX61" fmla="*/ 1018520 w 1538514"/>
                <a:gd name="connsiteY61" fmla="*/ 850969 h 1493713"/>
                <a:gd name="connsiteX62" fmla="*/ 1018520 w 1538514"/>
                <a:gd name="connsiteY62" fmla="*/ 640460 h 1493713"/>
                <a:gd name="connsiteX63" fmla="*/ 935176 w 1538514"/>
                <a:gd name="connsiteY63" fmla="*/ 640460 h 1493713"/>
                <a:gd name="connsiteX64" fmla="*/ 935176 w 1538514"/>
                <a:gd name="connsiteY64" fmla="*/ 800004 h 1493713"/>
                <a:gd name="connsiteX65" fmla="*/ 880127 w 1538514"/>
                <a:gd name="connsiteY65" fmla="*/ 766342 h 1493713"/>
                <a:gd name="connsiteX66" fmla="*/ 880127 w 1538514"/>
                <a:gd name="connsiteY66" fmla="*/ 640461 h 1493713"/>
                <a:gd name="connsiteX67" fmla="*/ 796783 w 1538514"/>
                <a:gd name="connsiteY67" fmla="*/ 640461 h 1493713"/>
                <a:gd name="connsiteX68" fmla="*/ 796783 w 1538514"/>
                <a:gd name="connsiteY68" fmla="*/ 715377 h 1493713"/>
                <a:gd name="connsiteX69" fmla="*/ 766840 w 1538514"/>
                <a:gd name="connsiteY69" fmla="*/ 697067 h 1493713"/>
                <a:gd name="connsiteX70" fmla="*/ 741733 w 1538514"/>
                <a:gd name="connsiteY70" fmla="*/ 712420 h 1493713"/>
                <a:gd name="connsiteX71" fmla="*/ 741733 w 1538514"/>
                <a:gd name="connsiteY71" fmla="*/ 640461 h 1493713"/>
                <a:gd name="connsiteX72" fmla="*/ 658389 w 1538514"/>
                <a:gd name="connsiteY72" fmla="*/ 640461 h 1493713"/>
                <a:gd name="connsiteX73" fmla="*/ 658389 w 1538514"/>
                <a:gd name="connsiteY73" fmla="*/ 763384 h 1493713"/>
                <a:gd name="connsiteX74" fmla="*/ 603339 w 1538514"/>
                <a:gd name="connsiteY74" fmla="*/ 797047 h 1493713"/>
                <a:gd name="connsiteX75" fmla="*/ 603339 w 1538514"/>
                <a:gd name="connsiteY75" fmla="*/ 640461 h 1493713"/>
                <a:gd name="connsiteX76" fmla="*/ 519995 w 1538514"/>
                <a:gd name="connsiteY76" fmla="*/ 640461 h 1493713"/>
                <a:gd name="connsiteX77" fmla="*/ 519995 w 1538514"/>
                <a:gd name="connsiteY77" fmla="*/ 848012 h 1493713"/>
                <a:gd name="connsiteX78" fmla="*/ 424881 w 1538514"/>
                <a:gd name="connsiteY78" fmla="*/ 906173 h 1493713"/>
                <a:gd name="connsiteX79" fmla="*/ 424881 w 1538514"/>
                <a:gd name="connsiteY79" fmla="*/ 752036 h 1493713"/>
                <a:gd name="connsiteX80" fmla="*/ 466623 w 1538514"/>
                <a:gd name="connsiteY80" fmla="*/ 752036 h 1493713"/>
                <a:gd name="connsiteX81" fmla="*/ 466623 w 1538514"/>
                <a:gd name="connsiteY81" fmla="*/ 564194 h 1493713"/>
                <a:gd name="connsiteX82" fmla="*/ 496439 w 1538514"/>
                <a:gd name="connsiteY82" fmla="*/ 564194 h 1493713"/>
                <a:gd name="connsiteX83" fmla="*/ 496439 w 1538514"/>
                <a:gd name="connsiteY83" fmla="*/ 445674 h 1493713"/>
                <a:gd name="connsiteX84" fmla="*/ 513138 w 1538514"/>
                <a:gd name="connsiteY84" fmla="*/ 445674 h 1493713"/>
                <a:gd name="connsiteX85" fmla="*/ 702171 w 1538514"/>
                <a:gd name="connsiteY85" fmla="*/ 219073 h 1493713"/>
                <a:gd name="connsiteX86" fmla="*/ 702171 w 1538514"/>
                <a:gd name="connsiteY86" fmla="*/ 95334 h 1493713"/>
                <a:gd name="connsiteX87" fmla="*/ 737950 w 1538514"/>
                <a:gd name="connsiteY87" fmla="*/ 95334 h 1493713"/>
                <a:gd name="connsiteX88" fmla="*/ 737950 w 1538514"/>
                <a:gd name="connsiteY88" fmla="*/ 16352 h 1493713"/>
                <a:gd name="connsiteX89" fmla="*/ 754302 w 1538514"/>
                <a:gd name="connsiteY89" fmla="*/ 0 h 14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38514" h="1493713">
                  <a:moveTo>
                    <a:pt x="1308929" y="1112066"/>
                  </a:moveTo>
                  <a:lnTo>
                    <a:pt x="1538514" y="1112066"/>
                  </a:lnTo>
                  <a:lnTo>
                    <a:pt x="1538514" y="1493713"/>
                  </a:lnTo>
                  <a:lnTo>
                    <a:pt x="1308929" y="1493713"/>
                  </a:lnTo>
                  <a:lnTo>
                    <a:pt x="1308929" y="1112066"/>
                  </a:lnTo>
                  <a:close/>
                  <a:moveTo>
                    <a:pt x="0" y="1112066"/>
                  </a:moveTo>
                  <a:lnTo>
                    <a:pt x="229585" y="1112066"/>
                  </a:lnTo>
                  <a:lnTo>
                    <a:pt x="229585" y="1493713"/>
                  </a:lnTo>
                  <a:lnTo>
                    <a:pt x="0" y="1493713"/>
                  </a:lnTo>
                  <a:lnTo>
                    <a:pt x="0" y="1112066"/>
                  </a:lnTo>
                  <a:close/>
                  <a:moveTo>
                    <a:pt x="1107301" y="1054797"/>
                  </a:moveTo>
                  <a:lnTo>
                    <a:pt x="1107301" y="1292922"/>
                  </a:lnTo>
                  <a:lnTo>
                    <a:pt x="1190645" y="1292922"/>
                  </a:lnTo>
                  <a:lnTo>
                    <a:pt x="1190645" y="1054797"/>
                  </a:lnTo>
                  <a:lnTo>
                    <a:pt x="1107301" y="1054797"/>
                  </a:lnTo>
                  <a:close/>
                  <a:moveTo>
                    <a:pt x="955414" y="1054797"/>
                  </a:moveTo>
                  <a:lnTo>
                    <a:pt x="955414" y="1292922"/>
                  </a:lnTo>
                  <a:lnTo>
                    <a:pt x="1038758" y="1292922"/>
                  </a:lnTo>
                  <a:lnTo>
                    <a:pt x="1038758" y="1054797"/>
                  </a:lnTo>
                  <a:lnTo>
                    <a:pt x="955414" y="1054797"/>
                  </a:lnTo>
                  <a:close/>
                  <a:moveTo>
                    <a:pt x="803528" y="1054797"/>
                  </a:moveTo>
                  <a:lnTo>
                    <a:pt x="803528" y="1292922"/>
                  </a:lnTo>
                  <a:lnTo>
                    <a:pt x="886872" y="1292922"/>
                  </a:lnTo>
                  <a:lnTo>
                    <a:pt x="886872" y="1054797"/>
                  </a:lnTo>
                  <a:lnTo>
                    <a:pt x="803528" y="1054797"/>
                  </a:lnTo>
                  <a:close/>
                  <a:moveTo>
                    <a:pt x="651642" y="1054797"/>
                  </a:moveTo>
                  <a:lnTo>
                    <a:pt x="651642" y="1292922"/>
                  </a:lnTo>
                  <a:lnTo>
                    <a:pt x="734986" y="1292922"/>
                  </a:lnTo>
                  <a:lnTo>
                    <a:pt x="734986" y="1054797"/>
                  </a:lnTo>
                  <a:lnTo>
                    <a:pt x="651642" y="1054797"/>
                  </a:lnTo>
                  <a:close/>
                  <a:moveTo>
                    <a:pt x="499756" y="1054797"/>
                  </a:moveTo>
                  <a:lnTo>
                    <a:pt x="499756" y="1292922"/>
                  </a:lnTo>
                  <a:lnTo>
                    <a:pt x="583100" y="1292922"/>
                  </a:lnTo>
                  <a:lnTo>
                    <a:pt x="583100" y="1054797"/>
                  </a:lnTo>
                  <a:lnTo>
                    <a:pt x="499756" y="1054797"/>
                  </a:lnTo>
                  <a:close/>
                  <a:moveTo>
                    <a:pt x="347870" y="1054797"/>
                  </a:moveTo>
                  <a:lnTo>
                    <a:pt x="347870" y="1292922"/>
                  </a:lnTo>
                  <a:lnTo>
                    <a:pt x="431214" y="1292922"/>
                  </a:lnTo>
                  <a:lnTo>
                    <a:pt x="431214" y="1054797"/>
                  </a:lnTo>
                  <a:lnTo>
                    <a:pt x="347870" y="1054797"/>
                  </a:lnTo>
                  <a:close/>
                  <a:moveTo>
                    <a:pt x="766840" y="775661"/>
                  </a:moveTo>
                  <a:lnTo>
                    <a:pt x="1166727" y="1019636"/>
                  </a:lnTo>
                  <a:lnTo>
                    <a:pt x="1250788" y="1019636"/>
                  </a:lnTo>
                  <a:lnTo>
                    <a:pt x="1250788" y="1493713"/>
                  </a:lnTo>
                  <a:lnTo>
                    <a:pt x="287726" y="1493713"/>
                  </a:lnTo>
                  <a:lnTo>
                    <a:pt x="287726" y="1019636"/>
                  </a:lnTo>
                  <a:lnTo>
                    <a:pt x="371787" y="1019636"/>
                  </a:lnTo>
                  <a:lnTo>
                    <a:pt x="766840" y="775661"/>
                  </a:lnTo>
                  <a:close/>
                  <a:moveTo>
                    <a:pt x="754302" y="0"/>
                  </a:moveTo>
                  <a:lnTo>
                    <a:pt x="784212" y="0"/>
                  </a:lnTo>
                  <a:cubicBezTo>
                    <a:pt x="793243" y="0"/>
                    <a:pt x="800564" y="7321"/>
                    <a:pt x="800564" y="16352"/>
                  </a:cubicBezTo>
                  <a:lnTo>
                    <a:pt x="800564" y="95334"/>
                  </a:lnTo>
                  <a:lnTo>
                    <a:pt x="836343" y="95334"/>
                  </a:lnTo>
                  <a:lnTo>
                    <a:pt x="836343" y="219073"/>
                  </a:lnTo>
                  <a:cubicBezTo>
                    <a:pt x="943289" y="239580"/>
                    <a:pt x="1024217" y="333044"/>
                    <a:pt x="1025376" y="445674"/>
                  </a:cubicBezTo>
                  <a:lnTo>
                    <a:pt x="1042075" y="445674"/>
                  </a:lnTo>
                  <a:lnTo>
                    <a:pt x="1042075" y="564194"/>
                  </a:lnTo>
                  <a:lnTo>
                    <a:pt x="1071891" y="564194"/>
                  </a:lnTo>
                  <a:lnTo>
                    <a:pt x="1071891" y="752036"/>
                  </a:lnTo>
                  <a:lnTo>
                    <a:pt x="1113634" y="752036"/>
                  </a:lnTo>
                  <a:lnTo>
                    <a:pt x="1113634" y="909130"/>
                  </a:lnTo>
                  <a:lnTo>
                    <a:pt x="1018520" y="850969"/>
                  </a:lnTo>
                  <a:lnTo>
                    <a:pt x="1018520" y="640460"/>
                  </a:lnTo>
                  <a:lnTo>
                    <a:pt x="935176" y="640460"/>
                  </a:lnTo>
                  <a:lnTo>
                    <a:pt x="935176" y="800004"/>
                  </a:lnTo>
                  <a:lnTo>
                    <a:pt x="880127" y="766342"/>
                  </a:lnTo>
                  <a:lnTo>
                    <a:pt x="880127" y="640461"/>
                  </a:lnTo>
                  <a:lnTo>
                    <a:pt x="796783" y="640461"/>
                  </a:lnTo>
                  <a:lnTo>
                    <a:pt x="796783" y="715377"/>
                  </a:lnTo>
                  <a:lnTo>
                    <a:pt x="766840" y="697067"/>
                  </a:lnTo>
                  <a:lnTo>
                    <a:pt x="741733" y="712420"/>
                  </a:lnTo>
                  <a:lnTo>
                    <a:pt x="741733" y="640461"/>
                  </a:lnTo>
                  <a:lnTo>
                    <a:pt x="658389" y="640461"/>
                  </a:lnTo>
                  <a:lnTo>
                    <a:pt x="658389" y="763384"/>
                  </a:lnTo>
                  <a:lnTo>
                    <a:pt x="603339" y="797047"/>
                  </a:lnTo>
                  <a:lnTo>
                    <a:pt x="603339" y="640461"/>
                  </a:lnTo>
                  <a:lnTo>
                    <a:pt x="519995" y="640461"/>
                  </a:lnTo>
                  <a:lnTo>
                    <a:pt x="519995" y="848012"/>
                  </a:lnTo>
                  <a:lnTo>
                    <a:pt x="424881" y="906173"/>
                  </a:lnTo>
                  <a:lnTo>
                    <a:pt x="424881" y="752036"/>
                  </a:lnTo>
                  <a:lnTo>
                    <a:pt x="466623" y="752036"/>
                  </a:lnTo>
                  <a:lnTo>
                    <a:pt x="466623" y="564194"/>
                  </a:lnTo>
                  <a:lnTo>
                    <a:pt x="496439" y="564194"/>
                  </a:lnTo>
                  <a:lnTo>
                    <a:pt x="496439" y="445674"/>
                  </a:lnTo>
                  <a:lnTo>
                    <a:pt x="513138" y="445674"/>
                  </a:lnTo>
                  <a:cubicBezTo>
                    <a:pt x="514297" y="333044"/>
                    <a:pt x="595225" y="239580"/>
                    <a:pt x="702171" y="219073"/>
                  </a:cubicBezTo>
                  <a:lnTo>
                    <a:pt x="702171" y="95334"/>
                  </a:lnTo>
                  <a:lnTo>
                    <a:pt x="737950" y="95334"/>
                  </a:lnTo>
                  <a:lnTo>
                    <a:pt x="737950" y="16352"/>
                  </a:lnTo>
                  <a:cubicBezTo>
                    <a:pt x="737950" y="7321"/>
                    <a:pt x="745271" y="0"/>
                    <a:pt x="7543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45" name="Group 44"/>
          <p:cNvGrpSpPr/>
          <p:nvPr/>
        </p:nvGrpSpPr>
        <p:grpSpPr>
          <a:xfrm>
            <a:off x="11525063" y="2308166"/>
            <a:ext cx="579931" cy="353997"/>
            <a:chOff x="1292264" y="1496339"/>
            <a:chExt cx="647351" cy="451254"/>
          </a:xfrm>
        </p:grpSpPr>
        <p:sp>
          <p:nvSpPr>
            <p:cNvPr id="46" name="Freeform 45"/>
            <p:cNvSpPr>
              <a:spLocks/>
            </p:cNvSpPr>
            <p:nvPr/>
          </p:nvSpPr>
          <p:spPr bwMode="auto">
            <a:xfrm flipH="1">
              <a:off x="1292264" y="1496339"/>
              <a:ext cx="480533" cy="366058"/>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solidFill>
              <a:schemeClr val="bg1"/>
            </a:solidFill>
            <a:ln>
              <a:noFill/>
            </a:ln>
          </p:spPr>
          <p:txBody>
            <a:bodyPr vert="horz" wrap="square" lIns="91440" tIns="45720" rIns="91440" bIns="45720" numCol="1" anchor="ctr"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O365</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B0F0"/>
                  </a:solidFill>
                  <a:effectLst/>
                  <a:uLnTx/>
                  <a:uFillTx/>
                  <a:latin typeface="Segoe UI"/>
                  <a:ea typeface="+mn-ea"/>
                  <a:cs typeface="+mn-cs"/>
                </a:rPr>
                <a:t>AAD</a:t>
              </a:r>
            </a:p>
          </p:txBody>
        </p:sp>
        <p:pic>
          <p:nvPicPr>
            <p:cNvPr id="47" name="Picture 36" descr="C:\Users\sakuu\Documents\Ballmer WPC\AI\work.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664283" y="1512217"/>
              <a:ext cx="275332" cy="435376"/>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Rectangle 21"/>
          <p:cNvSpPr>
            <a:spLocks/>
          </p:cNvSpPr>
          <p:nvPr/>
        </p:nvSpPr>
        <p:spPr bwMode="auto">
          <a:xfrm>
            <a:off x="10732416" y="2945653"/>
            <a:ext cx="1457324" cy="822960"/>
          </a:xfrm>
          <a:prstGeom prst="rect">
            <a:avLst/>
          </a:prstGeom>
          <a:solidFill>
            <a:srgbClr val="98D853"/>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endParaRPr kumimoji="0" lang="en-US" sz="1200" b="0" i="0" u="none" strike="noStrike" kern="0" cap="none" spc="0" normalizeH="0" baseline="0" noProof="0" dirty="0">
              <a:ln>
                <a:noFill/>
              </a:ln>
              <a:solidFill>
                <a:srgbClr val="ED7D31"/>
              </a:solidFill>
              <a:effectLst/>
              <a:uLnTx/>
              <a:uFillTx/>
              <a:latin typeface="Segoe UI Light"/>
              <a:ea typeface="+mn-ea"/>
              <a:cs typeface="+mn-cs"/>
            </a:endParaRPr>
          </a:p>
        </p:txBody>
      </p:sp>
      <p:grpSp>
        <p:nvGrpSpPr>
          <p:cNvPr id="50" name="Group 49"/>
          <p:cNvGrpSpPr/>
          <p:nvPr/>
        </p:nvGrpSpPr>
        <p:grpSpPr>
          <a:xfrm>
            <a:off x="11172825" y="3196837"/>
            <a:ext cx="557644" cy="303639"/>
            <a:chOff x="2825708" y="3803919"/>
            <a:chExt cx="5590060" cy="2950238"/>
          </a:xfrm>
          <a:solidFill>
            <a:schemeClr val="bg1"/>
          </a:solidFill>
        </p:grpSpPr>
        <p:sp>
          <p:nvSpPr>
            <p:cNvPr id="51" name="Freeform 50"/>
            <p:cNvSpPr>
              <a:spLocks/>
            </p:cNvSpPr>
            <p:nvPr userDrawn="1"/>
          </p:nvSpPr>
          <p:spPr bwMode="auto">
            <a:xfrm flipH="1">
              <a:off x="2825708" y="3803919"/>
              <a:ext cx="3798665" cy="2644408"/>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grpFill/>
            <a:ln>
              <a:noFill/>
            </a:ln>
          </p:spPr>
          <p:txBody>
            <a:bodyPr vert="horz" wrap="square" lIns="91440" tIns="45720" rIns="91440" bIns="45720" numCol="1" anchor="ctr"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98D853"/>
                  </a:solidFill>
                  <a:effectLst/>
                  <a:uLnTx/>
                  <a:uFillTx/>
                  <a:latin typeface="Segoe UI"/>
                  <a:ea typeface="+mn-ea"/>
                  <a:cs typeface="+mn-cs"/>
                </a:rPr>
                <a:t>GOV</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98D853"/>
                  </a:solidFill>
                  <a:effectLst/>
                  <a:uLnTx/>
                  <a:uFillTx/>
                  <a:latin typeface="Segoe UI"/>
                  <a:ea typeface="+mn-ea"/>
                  <a:cs typeface="+mn-cs"/>
                </a:rPr>
                <a:t>AAD</a:t>
              </a:r>
            </a:p>
          </p:txBody>
        </p:sp>
        <p:sp>
          <p:nvSpPr>
            <p:cNvPr id="52" name="Rectangle 21"/>
            <p:cNvSpPr/>
            <p:nvPr userDrawn="1"/>
          </p:nvSpPr>
          <p:spPr>
            <a:xfrm>
              <a:off x="5967814" y="4377489"/>
              <a:ext cx="2447954" cy="2376668"/>
            </a:xfrm>
            <a:custGeom>
              <a:avLst/>
              <a:gdLst>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424881 w 1538514"/>
                <a:gd name="connsiteY49" fmla="*/ 984767 h 1493713"/>
                <a:gd name="connsiteX50" fmla="*/ 766840 w 1538514"/>
                <a:gd name="connsiteY50" fmla="*/ 775661 h 1493713"/>
                <a:gd name="connsiteX51" fmla="*/ 754302 w 1538514"/>
                <a:gd name="connsiteY51" fmla="*/ 0 h 1493713"/>
                <a:gd name="connsiteX52" fmla="*/ 784212 w 1538514"/>
                <a:gd name="connsiteY52" fmla="*/ 0 h 1493713"/>
                <a:gd name="connsiteX53" fmla="*/ 800564 w 1538514"/>
                <a:gd name="connsiteY53" fmla="*/ 16352 h 1493713"/>
                <a:gd name="connsiteX54" fmla="*/ 800564 w 1538514"/>
                <a:gd name="connsiteY54" fmla="*/ 95334 h 1493713"/>
                <a:gd name="connsiteX55" fmla="*/ 836343 w 1538514"/>
                <a:gd name="connsiteY55" fmla="*/ 95334 h 1493713"/>
                <a:gd name="connsiteX56" fmla="*/ 836343 w 1538514"/>
                <a:gd name="connsiteY56" fmla="*/ 219073 h 1493713"/>
                <a:gd name="connsiteX57" fmla="*/ 1025376 w 1538514"/>
                <a:gd name="connsiteY57" fmla="*/ 445674 h 1493713"/>
                <a:gd name="connsiteX58" fmla="*/ 1042075 w 1538514"/>
                <a:gd name="connsiteY58" fmla="*/ 445674 h 1493713"/>
                <a:gd name="connsiteX59" fmla="*/ 1042075 w 1538514"/>
                <a:gd name="connsiteY59" fmla="*/ 564194 h 1493713"/>
                <a:gd name="connsiteX60" fmla="*/ 1071891 w 1538514"/>
                <a:gd name="connsiteY60" fmla="*/ 564194 h 1493713"/>
                <a:gd name="connsiteX61" fmla="*/ 1071891 w 1538514"/>
                <a:gd name="connsiteY61" fmla="*/ 752036 h 1493713"/>
                <a:gd name="connsiteX62" fmla="*/ 1113634 w 1538514"/>
                <a:gd name="connsiteY62" fmla="*/ 752036 h 1493713"/>
                <a:gd name="connsiteX63" fmla="*/ 1113634 w 1538514"/>
                <a:gd name="connsiteY63" fmla="*/ 909130 h 1493713"/>
                <a:gd name="connsiteX64" fmla="*/ 1018520 w 1538514"/>
                <a:gd name="connsiteY64" fmla="*/ 850969 h 1493713"/>
                <a:gd name="connsiteX65" fmla="*/ 1018520 w 1538514"/>
                <a:gd name="connsiteY65" fmla="*/ 640460 h 1493713"/>
                <a:gd name="connsiteX66" fmla="*/ 935176 w 1538514"/>
                <a:gd name="connsiteY66" fmla="*/ 640460 h 1493713"/>
                <a:gd name="connsiteX67" fmla="*/ 935176 w 1538514"/>
                <a:gd name="connsiteY67" fmla="*/ 800004 h 1493713"/>
                <a:gd name="connsiteX68" fmla="*/ 880127 w 1538514"/>
                <a:gd name="connsiteY68" fmla="*/ 766342 h 1493713"/>
                <a:gd name="connsiteX69" fmla="*/ 880127 w 1538514"/>
                <a:gd name="connsiteY69" fmla="*/ 640461 h 1493713"/>
                <a:gd name="connsiteX70" fmla="*/ 796783 w 1538514"/>
                <a:gd name="connsiteY70" fmla="*/ 640461 h 1493713"/>
                <a:gd name="connsiteX71" fmla="*/ 796783 w 1538514"/>
                <a:gd name="connsiteY71" fmla="*/ 715377 h 1493713"/>
                <a:gd name="connsiteX72" fmla="*/ 766840 w 1538514"/>
                <a:gd name="connsiteY72" fmla="*/ 697067 h 1493713"/>
                <a:gd name="connsiteX73" fmla="*/ 741733 w 1538514"/>
                <a:gd name="connsiteY73" fmla="*/ 712420 h 1493713"/>
                <a:gd name="connsiteX74" fmla="*/ 741733 w 1538514"/>
                <a:gd name="connsiteY74" fmla="*/ 640461 h 1493713"/>
                <a:gd name="connsiteX75" fmla="*/ 658389 w 1538514"/>
                <a:gd name="connsiteY75" fmla="*/ 640461 h 1493713"/>
                <a:gd name="connsiteX76" fmla="*/ 658389 w 1538514"/>
                <a:gd name="connsiteY76" fmla="*/ 763384 h 1493713"/>
                <a:gd name="connsiteX77" fmla="*/ 603339 w 1538514"/>
                <a:gd name="connsiteY77" fmla="*/ 797047 h 1493713"/>
                <a:gd name="connsiteX78" fmla="*/ 603339 w 1538514"/>
                <a:gd name="connsiteY78" fmla="*/ 640461 h 1493713"/>
                <a:gd name="connsiteX79" fmla="*/ 519995 w 1538514"/>
                <a:gd name="connsiteY79" fmla="*/ 640461 h 1493713"/>
                <a:gd name="connsiteX80" fmla="*/ 519995 w 1538514"/>
                <a:gd name="connsiteY80" fmla="*/ 848012 h 1493713"/>
                <a:gd name="connsiteX81" fmla="*/ 424881 w 1538514"/>
                <a:gd name="connsiteY81" fmla="*/ 906173 h 1493713"/>
                <a:gd name="connsiteX82" fmla="*/ 424881 w 1538514"/>
                <a:gd name="connsiteY82" fmla="*/ 752036 h 1493713"/>
                <a:gd name="connsiteX83" fmla="*/ 466623 w 1538514"/>
                <a:gd name="connsiteY83" fmla="*/ 752036 h 1493713"/>
                <a:gd name="connsiteX84" fmla="*/ 466623 w 1538514"/>
                <a:gd name="connsiteY84" fmla="*/ 564194 h 1493713"/>
                <a:gd name="connsiteX85" fmla="*/ 496439 w 1538514"/>
                <a:gd name="connsiteY85" fmla="*/ 564194 h 1493713"/>
                <a:gd name="connsiteX86" fmla="*/ 496439 w 1538514"/>
                <a:gd name="connsiteY86" fmla="*/ 445674 h 1493713"/>
                <a:gd name="connsiteX87" fmla="*/ 513138 w 1538514"/>
                <a:gd name="connsiteY87" fmla="*/ 445674 h 1493713"/>
                <a:gd name="connsiteX88" fmla="*/ 702171 w 1538514"/>
                <a:gd name="connsiteY88" fmla="*/ 219073 h 1493713"/>
                <a:gd name="connsiteX89" fmla="*/ 702171 w 1538514"/>
                <a:gd name="connsiteY89" fmla="*/ 95334 h 1493713"/>
                <a:gd name="connsiteX90" fmla="*/ 737950 w 1538514"/>
                <a:gd name="connsiteY90" fmla="*/ 95334 h 1493713"/>
                <a:gd name="connsiteX91" fmla="*/ 737950 w 1538514"/>
                <a:gd name="connsiteY91" fmla="*/ 16352 h 1493713"/>
                <a:gd name="connsiteX92" fmla="*/ 754302 w 1538514"/>
                <a:gd name="connsiteY92"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766840 w 1538514"/>
                <a:gd name="connsiteY49" fmla="*/ 775661 h 1493713"/>
                <a:gd name="connsiteX50" fmla="*/ 754302 w 1538514"/>
                <a:gd name="connsiteY50" fmla="*/ 0 h 1493713"/>
                <a:gd name="connsiteX51" fmla="*/ 784212 w 1538514"/>
                <a:gd name="connsiteY51" fmla="*/ 0 h 1493713"/>
                <a:gd name="connsiteX52" fmla="*/ 800564 w 1538514"/>
                <a:gd name="connsiteY52" fmla="*/ 16352 h 1493713"/>
                <a:gd name="connsiteX53" fmla="*/ 800564 w 1538514"/>
                <a:gd name="connsiteY53" fmla="*/ 95334 h 1493713"/>
                <a:gd name="connsiteX54" fmla="*/ 836343 w 1538514"/>
                <a:gd name="connsiteY54" fmla="*/ 95334 h 1493713"/>
                <a:gd name="connsiteX55" fmla="*/ 836343 w 1538514"/>
                <a:gd name="connsiteY55" fmla="*/ 219073 h 1493713"/>
                <a:gd name="connsiteX56" fmla="*/ 1025376 w 1538514"/>
                <a:gd name="connsiteY56" fmla="*/ 445674 h 1493713"/>
                <a:gd name="connsiteX57" fmla="*/ 1042075 w 1538514"/>
                <a:gd name="connsiteY57" fmla="*/ 445674 h 1493713"/>
                <a:gd name="connsiteX58" fmla="*/ 1042075 w 1538514"/>
                <a:gd name="connsiteY58" fmla="*/ 564194 h 1493713"/>
                <a:gd name="connsiteX59" fmla="*/ 1071891 w 1538514"/>
                <a:gd name="connsiteY59" fmla="*/ 564194 h 1493713"/>
                <a:gd name="connsiteX60" fmla="*/ 1071891 w 1538514"/>
                <a:gd name="connsiteY60" fmla="*/ 752036 h 1493713"/>
                <a:gd name="connsiteX61" fmla="*/ 1113634 w 1538514"/>
                <a:gd name="connsiteY61" fmla="*/ 752036 h 1493713"/>
                <a:gd name="connsiteX62" fmla="*/ 1113634 w 1538514"/>
                <a:gd name="connsiteY62" fmla="*/ 909130 h 1493713"/>
                <a:gd name="connsiteX63" fmla="*/ 1018520 w 1538514"/>
                <a:gd name="connsiteY63" fmla="*/ 850969 h 1493713"/>
                <a:gd name="connsiteX64" fmla="*/ 1018520 w 1538514"/>
                <a:gd name="connsiteY64" fmla="*/ 640460 h 1493713"/>
                <a:gd name="connsiteX65" fmla="*/ 935176 w 1538514"/>
                <a:gd name="connsiteY65" fmla="*/ 640460 h 1493713"/>
                <a:gd name="connsiteX66" fmla="*/ 935176 w 1538514"/>
                <a:gd name="connsiteY66" fmla="*/ 800004 h 1493713"/>
                <a:gd name="connsiteX67" fmla="*/ 880127 w 1538514"/>
                <a:gd name="connsiteY67" fmla="*/ 766342 h 1493713"/>
                <a:gd name="connsiteX68" fmla="*/ 880127 w 1538514"/>
                <a:gd name="connsiteY68" fmla="*/ 640461 h 1493713"/>
                <a:gd name="connsiteX69" fmla="*/ 796783 w 1538514"/>
                <a:gd name="connsiteY69" fmla="*/ 640461 h 1493713"/>
                <a:gd name="connsiteX70" fmla="*/ 796783 w 1538514"/>
                <a:gd name="connsiteY70" fmla="*/ 715377 h 1493713"/>
                <a:gd name="connsiteX71" fmla="*/ 766840 w 1538514"/>
                <a:gd name="connsiteY71" fmla="*/ 697067 h 1493713"/>
                <a:gd name="connsiteX72" fmla="*/ 741733 w 1538514"/>
                <a:gd name="connsiteY72" fmla="*/ 712420 h 1493713"/>
                <a:gd name="connsiteX73" fmla="*/ 741733 w 1538514"/>
                <a:gd name="connsiteY73" fmla="*/ 640461 h 1493713"/>
                <a:gd name="connsiteX74" fmla="*/ 658389 w 1538514"/>
                <a:gd name="connsiteY74" fmla="*/ 640461 h 1493713"/>
                <a:gd name="connsiteX75" fmla="*/ 658389 w 1538514"/>
                <a:gd name="connsiteY75" fmla="*/ 763384 h 1493713"/>
                <a:gd name="connsiteX76" fmla="*/ 603339 w 1538514"/>
                <a:gd name="connsiteY76" fmla="*/ 797047 h 1493713"/>
                <a:gd name="connsiteX77" fmla="*/ 603339 w 1538514"/>
                <a:gd name="connsiteY77" fmla="*/ 640461 h 1493713"/>
                <a:gd name="connsiteX78" fmla="*/ 519995 w 1538514"/>
                <a:gd name="connsiteY78" fmla="*/ 640461 h 1493713"/>
                <a:gd name="connsiteX79" fmla="*/ 519995 w 1538514"/>
                <a:gd name="connsiteY79" fmla="*/ 848012 h 1493713"/>
                <a:gd name="connsiteX80" fmla="*/ 424881 w 1538514"/>
                <a:gd name="connsiteY80" fmla="*/ 906173 h 1493713"/>
                <a:gd name="connsiteX81" fmla="*/ 424881 w 1538514"/>
                <a:gd name="connsiteY81" fmla="*/ 752036 h 1493713"/>
                <a:gd name="connsiteX82" fmla="*/ 466623 w 1538514"/>
                <a:gd name="connsiteY82" fmla="*/ 752036 h 1493713"/>
                <a:gd name="connsiteX83" fmla="*/ 466623 w 1538514"/>
                <a:gd name="connsiteY83" fmla="*/ 564194 h 1493713"/>
                <a:gd name="connsiteX84" fmla="*/ 496439 w 1538514"/>
                <a:gd name="connsiteY84" fmla="*/ 564194 h 1493713"/>
                <a:gd name="connsiteX85" fmla="*/ 496439 w 1538514"/>
                <a:gd name="connsiteY85" fmla="*/ 445674 h 1493713"/>
                <a:gd name="connsiteX86" fmla="*/ 513138 w 1538514"/>
                <a:gd name="connsiteY86" fmla="*/ 445674 h 1493713"/>
                <a:gd name="connsiteX87" fmla="*/ 702171 w 1538514"/>
                <a:gd name="connsiteY87" fmla="*/ 219073 h 1493713"/>
                <a:gd name="connsiteX88" fmla="*/ 702171 w 1538514"/>
                <a:gd name="connsiteY88" fmla="*/ 95334 h 1493713"/>
                <a:gd name="connsiteX89" fmla="*/ 737950 w 1538514"/>
                <a:gd name="connsiteY89" fmla="*/ 95334 h 1493713"/>
                <a:gd name="connsiteX90" fmla="*/ 737950 w 1538514"/>
                <a:gd name="connsiteY90" fmla="*/ 16352 h 1493713"/>
                <a:gd name="connsiteX91" fmla="*/ 754302 w 1538514"/>
                <a:gd name="connsiteY91"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766840 w 1538514"/>
                <a:gd name="connsiteY48" fmla="*/ 775661 h 1493713"/>
                <a:gd name="connsiteX49" fmla="*/ 754302 w 1538514"/>
                <a:gd name="connsiteY49" fmla="*/ 0 h 1493713"/>
                <a:gd name="connsiteX50" fmla="*/ 784212 w 1538514"/>
                <a:gd name="connsiteY50" fmla="*/ 0 h 1493713"/>
                <a:gd name="connsiteX51" fmla="*/ 800564 w 1538514"/>
                <a:gd name="connsiteY51" fmla="*/ 16352 h 1493713"/>
                <a:gd name="connsiteX52" fmla="*/ 800564 w 1538514"/>
                <a:gd name="connsiteY52" fmla="*/ 95334 h 1493713"/>
                <a:gd name="connsiteX53" fmla="*/ 836343 w 1538514"/>
                <a:gd name="connsiteY53" fmla="*/ 95334 h 1493713"/>
                <a:gd name="connsiteX54" fmla="*/ 836343 w 1538514"/>
                <a:gd name="connsiteY54" fmla="*/ 219073 h 1493713"/>
                <a:gd name="connsiteX55" fmla="*/ 1025376 w 1538514"/>
                <a:gd name="connsiteY55" fmla="*/ 445674 h 1493713"/>
                <a:gd name="connsiteX56" fmla="*/ 1042075 w 1538514"/>
                <a:gd name="connsiteY56" fmla="*/ 445674 h 1493713"/>
                <a:gd name="connsiteX57" fmla="*/ 1042075 w 1538514"/>
                <a:gd name="connsiteY57" fmla="*/ 564194 h 1493713"/>
                <a:gd name="connsiteX58" fmla="*/ 1071891 w 1538514"/>
                <a:gd name="connsiteY58" fmla="*/ 564194 h 1493713"/>
                <a:gd name="connsiteX59" fmla="*/ 1071891 w 1538514"/>
                <a:gd name="connsiteY59" fmla="*/ 752036 h 1493713"/>
                <a:gd name="connsiteX60" fmla="*/ 1113634 w 1538514"/>
                <a:gd name="connsiteY60" fmla="*/ 752036 h 1493713"/>
                <a:gd name="connsiteX61" fmla="*/ 1113634 w 1538514"/>
                <a:gd name="connsiteY61" fmla="*/ 909130 h 1493713"/>
                <a:gd name="connsiteX62" fmla="*/ 1018520 w 1538514"/>
                <a:gd name="connsiteY62" fmla="*/ 850969 h 1493713"/>
                <a:gd name="connsiteX63" fmla="*/ 1018520 w 1538514"/>
                <a:gd name="connsiteY63" fmla="*/ 640460 h 1493713"/>
                <a:gd name="connsiteX64" fmla="*/ 935176 w 1538514"/>
                <a:gd name="connsiteY64" fmla="*/ 640460 h 1493713"/>
                <a:gd name="connsiteX65" fmla="*/ 935176 w 1538514"/>
                <a:gd name="connsiteY65" fmla="*/ 800004 h 1493713"/>
                <a:gd name="connsiteX66" fmla="*/ 880127 w 1538514"/>
                <a:gd name="connsiteY66" fmla="*/ 766342 h 1493713"/>
                <a:gd name="connsiteX67" fmla="*/ 880127 w 1538514"/>
                <a:gd name="connsiteY67" fmla="*/ 640461 h 1493713"/>
                <a:gd name="connsiteX68" fmla="*/ 796783 w 1538514"/>
                <a:gd name="connsiteY68" fmla="*/ 640461 h 1493713"/>
                <a:gd name="connsiteX69" fmla="*/ 796783 w 1538514"/>
                <a:gd name="connsiteY69" fmla="*/ 715377 h 1493713"/>
                <a:gd name="connsiteX70" fmla="*/ 766840 w 1538514"/>
                <a:gd name="connsiteY70" fmla="*/ 697067 h 1493713"/>
                <a:gd name="connsiteX71" fmla="*/ 741733 w 1538514"/>
                <a:gd name="connsiteY71" fmla="*/ 712420 h 1493713"/>
                <a:gd name="connsiteX72" fmla="*/ 741733 w 1538514"/>
                <a:gd name="connsiteY72" fmla="*/ 640461 h 1493713"/>
                <a:gd name="connsiteX73" fmla="*/ 658389 w 1538514"/>
                <a:gd name="connsiteY73" fmla="*/ 640461 h 1493713"/>
                <a:gd name="connsiteX74" fmla="*/ 658389 w 1538514"/>
                <a:gd name="connsiteY74" fmla="*/ 763384 h 1493713"/>
                <a:gd name="connsiteX75" fmla="*/ 603339 w 1538514"/>
                <a:gd name="connsiteY75" fmla="*/ 797047 h 1493713"/>
                <a:gd name="connsiteX76" fmla="*/ 603339 w 1538514"/>
                <a:gd name="connsiteY76" fmla="*/ 640461 h 1493713"/>
                <a:gd name="connsiteX77" fmla="*/ 519995 w 1538514"/>
                <a:gd name="connsiteY77" fmla="*/ 640461 h 1493713"/>
                <a:gd name="connsiteX78" fmla="*/ 519995 w 1538514"/>
                <a:gd name="connsiteY78" fmla="*/ 848012 h 1493713"/>
                <a:gd name="connsiteX79" fmla="*/ 424881 w 1538514"/>
                <a:gd name="connsiteY79" fmla="*/ 906173 h 1493713"/>
                <a:gd name="connsiteX80" fmla="*/ 424881 w 1538514"/>
                <a:gd name="connsiteY80" fmla="*/ 752036 h 1493713"/>
                <a:gd name="connsiteX81" fmla="*/ 466623 w 1538514"/>
                <a:gd name="connsiteY81" fmla="*/ 752036 h 1493713"/>
                <a:gd name="connsiteX82" fmla="*/ 466623 w 1538514"/>
                <a:gd name="connsiteY82" fmla="*/ 564194 h 1493713"/>
                <a:gd name="connsiteX83" fmla="*/ 496439 w 1538514"/>
                <a:gd name="connsiteY83" fmla="*/ 564194 h 1493713"/>
                <a:gd name="connsiteX84" fmla="*/ 496439 w 1538514"/>
                <a:gd name="connsiteY84" fmla="*/ 445674 h 1493713"/>
                <a:gd name="connsiteX85" fmla="*/ 513138 w 1538514"/>
                <a:gd name="connsiteY85" fmla="*/ 445674 h 1493713"/>
                <a:gd name="connsiteX86" fmla="*/ 702171 w 1538514"/>
                <a:gd name="connsiteY86" fmla="*/ 219073 h 1493713"/>
                <a:gd name="connsiteX87" fmla="*/ 702171 w 1538514"/>
                <a:gd name="connsiteY87" fmla="*/ 95334 h 1493713"/>
                <a:gd name="connsiteX88" fmla="*/ 737950 w 1538514"/>
                <a:gd name="connsiteY88" fmla="*/ 95334 h 1493713"/>
                <a:gd name="connsiteX89" fmla="*/ 737950 w 1538514"/>
                <a:gd name="connsiteY89" fmla="*/ 16352 h 1493713"/>
                <a:gd name="connsiteX90" fmla="*/ 754302 w 1538514"/>
                <a:gd name="connsiteY90"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66727 w 1538514"/>
                <a:gd name="connsiteY41" fmla="*/ 1019636 h 1493713"/>
                <a:gd name="connsiteX42" fmla="*/ 1250788 w 1538514"/>
                <a:gd name="connsiteY42" fmla="*/ 1019636 h 1493713"/>
                <a:gd name="connsiteX43" fmla="*/ 1250788 w 1538514"/>
                <a:gd name="connsiteY43" fmla="*/ 1493713 h 1493713"/>
                <a:gd name="connsiteX44" fmla="*/ 287726 w 1538514"/>
                <a:gd name="connsiteY44" fmla="*/ 1493713 h 1493713"/>
                <a:gd name="connsiteX45" fmla="*/ 287726 w 1538514"/>
                <a:gd name="connsiteY45" fmla="*/ 1019636 h 1493713"/>
                <a:gd name="connsiteX46" fmla="*/ 371787 w 1538514"/>
                <a:gd name="connsiteY46" fmla="*/ 1019636 h 1493713"/>
                <a:gd name="connsiteX47" fmla="*/ 766840 w 1538514"/>
                <a:gd name="connsiteY47" fmla="*/ 775661 h 1493713"/>
                <a:gd name="connsiteX48" fmla="*/ 754302 w 1538514"/>
                <a:gd name="connsiteY48" fmla="*/ 0 h 1493713"/>
                <a:gd name="connsiteX49" fmla="*/ 784212 w 1538514"/>
                <a:gd name="connsiteY49" fmla="*/ 0 h 1493713"/>
                <a:gd name="connsiteX50" fmla="*/ 800564 w 1538514"/>
                <a:gd name="connsiteY50" fmla="*/ 16352 h 1493713"/>
                <a:gd name="connsiteX51" fmla="*/ 800564 w 1538514"/>
                <a:gd name="connsiteY51" fmla="*/ 95334 h 1493713"/>
                <a:gd name="connsiteX52" fmla="*/ 836343 w 1538514"/>
                <a:gd name="connsiteY52" fmla="*/ 95334 h 1493713"/>
                <a:gd name="connsiteX53" fmla="*/ 836343 w 1538514"/>
                <a:gd name="connsiteY53" fmla="*/ 219073 h 1493713"/>
                <a:gd name="connsiteX54" fmla="*/ 1025376 w 1538514"/>
                <a:gd name="connsiteY54" fmla="*/ 445674 h 1493713"/>
                <a:gd name="connsiteX55" fmla="*/ 1042075 w 1538514"/>
                <a:gd name="connsiteY55" fmla="*/ 445674 h 1493713"/>
                <a:gd name="connsiteX56" fmla="*/ 1042075 w 1538514"/>
                <a:gd name="connsiteY56" fmla="*/ 564194 h 1493713"/>
                <a:gd name="connsiteX57" fmla="*/ 1071891 w 1538514"/>
                <a:gd name="connsiteY57" fmla="*/ 564194 h 1493713"/>
                <a:gd name="connsiteX58" fmla="*/ 1071891 w 1538514"/>
                <a:gd name="connsiteY58" fmla="*/ 752036 h 1493713"/>
                <a:gd name="connsiteX59" fmla="*/ 1113634 w 1538514"/>
                <a:gd name="connsiteY59" fmla="*/ 752036 h 1493713"/>
                <a:gd name="connsiteX60" fmla="*/ 1113634 w 1538514"/>
                <a:gd name="connsiteY60" fmla="*/ 909130 h 1493713"/>
                <a:gd name="connsiteX61" fmla="*/ 1018520 w 1538514"/>
                <a:gd name="connsiteY61" fmla="*/ 850969 h 1493713"/>
                <a:gd name="connsiteX62" fmla="*/ 1018520 w 1538514"/>
                <a:gd name="connsiteY62" fmla="*/ 640460 h 1493713"/>
                <a:gd name="connsiteX63" fmla="*/ 935176 w 1538514"/>
                <a:gd name="connsiteY63" fmla="*/ 640460 h 1493713"/>
                <a:gd name="connsiteX64" fmla="*/ 935176 w 1538514"/>
                <a:gd name="connsiteY64" fmla="*/ 800004 h 1493713"/>
                <a:gd name="connsiteX65" fmla="*/ 880127 w 1538514"/>
                <a:gd name="connsiteY65" fmla="*/ 766342 h 1493713"/>
                <a:gd name="connsiteX66" fmla="*/ 880127 w 1538514"/>
                <a:gd name="connsiteY66" fmla="*/ 640461 h 1493713"/>
                <a:gd name="connsiteX67" fmla="*/ 796783 w 1538514"/>
                <a:gd name="connsiteY67" fmla="*/ 640461 h 1493713"/>
                <a:gd name="connsiteX68" fmla="*/ 796783 w 1538514"/>
                <a:gd name="connsiteY68" fmla="*/ 715377 h 1493713"/>
                <a:gd name="connsiteX69" fmla="*/ 766840 w 1538514"/>
                <a:gd name="connsiteY69" fmla="*/ 697067 h 1493713"/>
                <a:gd name="connsiteX70" fmla="*/ 741733 w 1538514"/>
                <a:gd name="connsiteY70" fmla="*/ 712420 h 1493713"/>
                <a:gd name="connsiteX71" fmla="*/ 741733 w 1538514"/>
                <a:gd name="connsiteY71" fmla="*/ 640461 h 1493713"/>
                <a:gd name="connsiteX72" fmla="*/ 658389 w 1538514"/>
                <a:gd name="connsiteY72" fmla="*/ 640461 h 1493713"/>
                <a:gd name="connsiteX73" fmla="*/ 658389 w 1538514"/>
                <a:gd name="connsiteY73" fmla="*/ 763384 h 1493713"/>
                <a:gd name="connsiteX74" fmla="*/ 603339 w 1538514"/>
                <a:gd name="connsiteY74" fmla="*/ 797047 h 1493713"/>
                <a:gd name="connsiteX75" fmla="*/ 603339 w 1538514"/>
                <a:gd name="connsiteY75" fmla="*/ 640461 h 1493713"/>
                <a:gd name="connsiteX76" fmla="*/ 519995 w 1538514"/>
                <a:gd name="connsiteY76" fmla="*/ 640461 h 1493713"/>
                <a:gd name="connsiteX77" fmla="*/ 519995 w 1538514"/>
                <a:gd name="connsiteY77" fmla="*/ 848012 h 1493713"/>
                <a:gd name="connsiteX78" fmla="*/ 424881 w 1538514"/>
                <a:gd name="connsiteY78" fmla="*/ 906173 h 1493713"/>
                <a:gd name="connsiteX79" fmla="*/ 424881 w 1538514"/>
                <a:gd name="connsiteY79" fmla="*/ 752036 h 1493713"/>
                <a:gd name="connsiteX80" fmla="*/ 466623 w 1538514"/>
                <a:gd name="connsiteY80" fmla="*/ 752036 h 1493713"/>
                <a:gd name="connsiteX81" fmla="*/ 466623 w 1538514"/>
                <a:gd name="connsiteY81" fmla="*/ 564194 h 1493713"/>
                <a:gd name="connsiteX82" fmla="*/ 496439 w 1538514"/>
                <a:gd name="connsiteY82" fmla="*/ 564194 h 1493713"/>
                <a:gd name="connsiteX83" fmla="*/ 496439 w 1538514"/>
                <a:gd name="connsiteY83" fmla="*/ 445674 h 1493713"/>
                <a:gd name="connsiteX84" fmla="*/ 513138 w 1538514"/>
                <a:gd name="connsiteY84" fmla="*/ 445674 h 1493713"/>
                <a:gd name="connsiteX85" fmla="*/ 702171 w 1538514"/>
                <a:gd name="connsiteY85" fmla="*/ 219073 h 1493713"/>
                <a:gd name="connsiteX86" fmla="*/ 702171 w 1538514"/>
                <a:gd name="connsiteY86" fmla="*/ 95334 h 1493713"/>
                <a:gd name="connsiteX87" fmla="*/ 737950 w 1538514"/>
                <a:gd name="connsiteY87" fmla="*/ 95334 h 1493713"/>
                <a:gd name="connsiteX88" fmla="*/ 737950 w 1538514"/>
                <a:gd name="connsiteY88" fmla="*/ 16352 h 1493713"/>
                <a:gd name="connsiteX89" fmla="*/ 754302 w 1538514"/>
                <a:gd name="connsiteY89" fmla="*/ 0 h 14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38514" h="1493713">
                  <a:moveTo>
                    <a:pt x="1308929" y="1112066"/>
                  </a:moveTo>
                  <a:lnTo>
                    <a:pt x="1538514" y="1112066"/>
                  </a:lnTo>
                  <a:lnTo>
                    <a:pt x="1538514" y="1493713"/>
                  </a:lnTo>
                  <a:lnTo>
                    <a:pt x="1308929" y="1493713"/>
                  </a:lnTo>
                  <a:lnTo>
                    <a:pt x="1308929" y="1112066"/>
                  </a:lnTo>
                  <a:close/>
                  <a:moveTo>
                    <a:pt x="0" y="1112066"/>
                  </a:moveTo>
                  <a:lnTo>
                    <a:pt x="229585" y="1112066"/>
                  </a:lnTo>
                  <a:lnTo>
                    <a:pt x="229585" y="1493713"/>
                  </a:lnTo>
                  <a:lnTo>
                    <a:pt x="0" y="1493713"/>
                  </a:lnTo>
                  <a:lnTo>
                    <a:pt x="0" y="1112066"/>
                  </a:lnTo>
                  <a:close/>
                  <a:moveTo>
                    <a:pt x="1107301" y="1054797"/>
                  </a:moveTo>
                  <a:lnTo>
                    <a:pt x="1107301" y="1292922"/>
                  </a:lnTo>
                  <a:lnTo>
                    <a:pt x="1190645" y="1292922"/>
                  </a:lnTo>
                  <a:lnTo>
                    <a:pt x="1190645" y="1054797"/>
                  </a:lnTo>
                  <a:lnTo>
                    <a:pt x="1107301" y="1054797"/>
                  </a:lnTo>
                  <a:close/>
                  <a:moveTo>
                    <a:pt x="955414" y="1054797"/>
                  </a:moveTo>
                  <a:lnTo>
                    <a:pt x="955414" y="1292922"/>
                  </a:lnTo>
                  <a:lnTo>
                    <a:pt x="1038758" y="1292922"/>
                  </a:lnTo>
                  <a:lnTo>
                    <a:pt x="1038758" y="1054797"/>
                  </a:lnTo>
                  <a:lnTo>
                    <a:pt x="955414" y="1054797"/>
                  </a:lnTo>
                  <a:close/>
                  <a:moveTo>
                    <a:pt x="803528" y="1054797"/>
                  </a:moveTo>
                  <a:lnTo>
                    <a:pt x="803528" y="1292922"/>
                  </a:lnTo>
                  <a:lnTo>
                    <a:pt x="886872" y="1292922"/>
                  </a:lnTo>
                  <a:lnTo>
                    <a:pt x="886872" y="1054797"/>
                  </a:lnTo>
                  <a:lnTo>
                    <a:pt x="803528" y="1054797"/>
                  </a:lnTo>
                  <a:close/>
                  <a:moveTo>
                    <a:pt x="651642" y="1054797"/>
                  </a:moveTo>
                  <a:lnTo>
                    <a:pt x="651642" y="1292922"/>
                  </a:lnTo>
                  <a:lnTo>
                    <a:pt x="734986" y="1292922"/>
                  </a:lnTo>
                  <a:lnTo>
                    <a:pt x="734986" y="1054797"/>
                  </a:lnTo>
                  <a:lnTo>
                    <a:pt x="651642" y="1054797"/>
                  </a:lnTo>
                  <a:close/>
                  <a:moveTo>
                    <a:pt x="499756" y="1054797"/>
                  </a:moveTo>
                  <a:lnTo>
                    <a:pt x="499756" y="1292922"/>
                  </a:lnTo>
                  <a:lnTo>
                    <a:pt x="583100" y="1292922"/>
                  </a:lnTo>
                  <a:lnTo>
                    <a:pt x="583100" y="1054797"/>
                  </a:lnTo>
                  <a:lnTo>
                    <a:pt x="499756" y="1054797"/>
                  </a:lnTo>
                  <a:close/>
                  <a:moveTo>
                    <a:pt x="347870" y="1054797"/>
                  </a:moveTo>
                  <a:lnTo>
                    <a:pt x="347870" y="1292922"/>
                  </a:lnTo>
                  <a:lnTo>
                    <a:pt x="431214" y="1292922"/>
                  </a:lnTo>
                  <a:lnTo>
                    <a:pt x="431214" y="1054797"/>
                  </a:lnTo>
                  <a:lnTo>
                    <a:pt x="347870" y="1054797"/>
                  </a:lnTo>
                  <a:close/>
                  <a:moveTo>
                    <a:pt x="766840" y="775661"/>
                  </a:moveTo>
                  <a:lnTo>
                    <a:pt x="1166727" y="1019636"/>
                  </a:lnTo>
                  <a:lnTo>
                    <a:pt x="1250788" y="1019636"/>
                  </a:lnTo>
                  <a:lnTo>
                    <a:pt x="1250788" y="1493713"/>
                  </a:lnTo>
                  <a:lnTo>
                    <a:pt x="287726" y="1493713"/>
                  </a:lnTo>
                  <a:lnTo>
                    <a:pt x="287726" y="1019636"/>
                  </a:lnTo>
                  <a:lnTo>
                    <a:pt x="371787" y="1019636"/>
                  </a:lnTo>
                  <a:lnTo>
                    <a:pt x="766840" y="775661"/>
                  </a:lnTo>
                  <a:close/>
                  <a:moveTo>
                    <a:pt x="754302" y="0"/>
                  </a:moveTo>
                  <a:lnTo>
                    <a:pt x="784212" y="0"/>
                  </a:lnTo>
                  <a:cubicBezTo>
                    <a:pt x="793243" y="0"/>
                    <a:pt x="800564" y="7321"/>
                    <a:pt x="800564" y="16352"/>
                  </a:cubicBezTo>
                  <a:lnTo>
                    <a:pt x="800564" y="95334"/>
                  </a:lnTo>
                  <a:lnTo>
                    <a:pt x="836343" y="95334"/>
                  </a:lnTo>
                  <a:lnTo>
                    <a:pt x="836343" y="219073"/>
                  </a:lnTo>
                  <a:cubicBezTo>
                    <a:pt x="943289" y="239580"/>
                    <a:pt x="1024217" y="333044"/>
                    <a:pt x="1025376" y="445674"/>
                  </a:cubicBezTo>
                  <a:lnTo>
                    <a:pt x="1042075" y="445674"/>
                  </a:lnTo>
                  <a:lnTo>
                    <a:pt x="1042075" y="564194"/>
                  </a:lnTo>
                  <a:lnTo>
                    <a:pt x="1071891" y="564194"/>
                  </a:lnTo>
                  <a:lnTo>
                    <a:pt x="1071891" y="752036"/>
                  </a:lnTo>
                  <a:lnTo>
                    <a:pt x="1113634" y="752036"/>
                  </a:lnTo>
                  <a:lnTo>
                    <a:pt x="1113634" y="909130"/>
                  </a:lnTo>
                  <a:lnTo>
                    <a:pt x="1018520" y="850969"/>
                  </a:lnTo>
                  <a:lnTo>
                    <a:pt x="1018520" y="640460"/>
                  </a:lnTo>
                  <a:lnTo>
                    <a:pt x="935176" y="640460"/>
                  </a:lnTo>
                  <a:lnTo>
                    <a:pt x="935176" y="800004"/>
                  </a:lnTo>
                  <a:lnTo>
                    <a:pt x="880127" y="766342"/>
                  </a:lnTo>
                  <a:lnTo>
                    <a:pt x="880127" y="640461"/>
                  </a:lnTo>
                  <a:lnTo>
                    <a:pt x="796783" y="640461"/>
                  </a:lnTo>
                  <a:lnTo>
                    <a:pt x="796783" y="715377"/>
                  </a:lnTo>
                  <a:lnTo>
                    <a:pt x="766840" y="697067"/>
                  </a:lnTo>
                  <a:lnTo>
                    <a:pt x="741733" y="712420"/>
                  </a:lnTo>
                  <a:lnTo>
                    <a:pt x="741733" y="640461"/>
                  </a:lnTo>
                  <a:lnTo>
                    <a:pt x="658389" y="640461"/>
                  </a:lnTo>
                  <a:lnTo>
                    <a:pt x="658389" y="763384"/>
                  </a:lnTo>
                  <a:lnTo>
                    <a:pt x="603339" y="797047"/>
                  </a:lnTo>
                  <a:lnTo>
                    <a:pt x="603339" y="640461"/>
                  </a:lnTo>
                  <a:lnTo>
                    <a:pt x="519995" y="640461"/>
                  </a:lnTo>
                  <a:lnTo>
                    <a:pt x="519995" y="848012"/>
                  </a:lnTo>
                  <a:lnTo>
                    <a:pt x="424881" y="906173"/>
                  </a:lnTo>
                  <a:lnTo>
                    <a:pt x="424881" y="752036"/>
                  </a:lnTo>
                  <a:lnTo>
                    <a:pt x="466623" y="752036"/>
                  </a:lnTo>
                  <a:lnTo>
                    <a:pt x="466623" y="564194"/>
                  </a:lnTo>
                  <a:lnTo>
                    <a:pt x="496439" y="564194"/>
                  </a:lnTo>
                  <a:lnTo>
                    <a:pt x="496439" y="445674"/>
                  </a:lnTo>
                  <a:lnTo>
                    <a:pt x="513138" y="445674"/>
                  </a:lnTo>
                  <a:cubicBezTo>
                    <a:pt x="514297" y="333044"/>
                    <a:pt x="595225" y="239580"/>
                    <a:pt x="702171" y="219073"/>
                  </a:cubicBezTo>
                  <a:lnTo>
                    <a:pt x="702171" y="95334"/>
                  </a:lnTo>
                  <a:lnTo>
                    <a:pt x="737950" y="95334"/>
                  </a:lnTo>
                  <a:lnTo>
                    <a:pt x="737950" y="16352"/>
                  </a:lnTo>
                  <a:cubicBezTo>
                    <a:pt x="737950" y="7321"/>
                    <a:pt x="745271" y="0"/>
                    <a:pt x="7543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57" name="Rectangle 21"/>
          <p:cNvSpPr>
            <a:spLocks/>
          </p:cNvSpPr>
          <p:nvPr/>
        </p:nvSpPr>
        <p:spPr bwMode="auto">
          <a:xfrm>
            <a:off x="10732416" y="3858092"/>
            <a:ext cx="1457324" cy="822960"/>
          </a:xfrm>
          <a:prstGeom prst="rect">
            <a:avLst/>
          </a:prstGeom>
          <a:solidFill>
            <a:srgbClr val="44546A"/>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endPar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endParaRPr>
          </a:p>
        </p:txBody>
      </p:sp>
      <p:grpSp>
        <p:nvGrpSpPr>
          <p:cNvPr id="58" name="Group 57"/>
          <p:cNvGrpSpPr/>
          <p:nvPr/>
        </p:nvGrpSpPr>
        <p:grpSpPr>
          <a:xfrm>
            <a:off x="11172825" y="4145133"/>
            <a:ext cx="557644" cy="303639"/>
            <a:chOff x="2825708" y="3803918"/>
            <a:chExt cx="5590060" cy="2950238"/>
          </a:xfrm>
          <a:solidFill>
            <a:schemeClr val="bg1"/>
          </a:solidFill>
        </p:grpSpPr>
        <p:sp>
          <p:nvSpPr>
            <p:cNvPr id="59" name="Freeform 58"/>
            <p:cNvSpPr>
              <a:spLocks/>
            </p:cNvSpPr>
            <p:nvPr userDrawn="1"/>
          </p:nvSpPr>
          <p:spPr bwMode="auto">
            <a:xfrm flipH="1">
              <a:off x="2825708" y="3803918"/>
              <a:ext cx="3798667" cy="2644409"/>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grpFill/>
            <a:ln>
              <a:noFill/>
            </a:ln>
          </p:spPr>
          <p:txBody>
            <a:bodyPr vert="horz" wrap="square" lIns="91440" tIns="45720" rIns="91440" bIns="45720" numCol="1" anchor="ctr"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4546A"/>
                  </a:solidFill>
                  <a:effectLst/>
                  <a:uLnTx/>
                  <a:uFillTx/>
                  <a:latin typeface="Segoe UI"/>
                  <a:ea typeface="+mn-ea"/>
                  <a:cs typeface="+mn-cs"/>
                </a:rPr>
                <a:t>GOV</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44546A"/>
                  </a:solidFill>
                  <a:effectLst/>
                  <a:uLnTx/>
                  <a:uFillTx/>
                  <a:latin typeface="Segoe UI"/>
                  <a:ea typeface="+mn-ea"/>
                  <a:cs typeface="+mn-cs"/>
                </a:rPr>
                <a:t>AAD</a:t>
              </a:r>
            </a:p>
          </p:txBody>
        </p:sp>
        <p:sp>
          <p:nvSpPr>
            <p:cNvPr id="60" name="Rectangle 21"/>
            <p:cNvSpPr/>
            <p:nvPr userDrawn="1"/>
          </p:nvSpPr>
          <p:spPr>
            <a:xfrm>
              <a:off x="5967818" y="4377490"/>
              <a:ext cx="2447950" cy="2376666"/>
            </a:xfrm>
            <a:custGeom>
              <a:avLst/>
              <a:gdLst>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424881 w 1538514"/>
                <a:gd name="connsiteY49" fmla="*/ 984767 h 1493713"/>
                <a:gd name="connsiteX50" fmla="*/ 766840 w 1538514"/>
                <a:gd name="connsiteY50" fmla="*/ 775661 h 1493713"/>
                <a:gd name="connsiteX51" fmla="*/ 754302 w 1538514"/>
                <a:gd name="connsiteY51" fmla="*/ 0 h 1493713"/>
                <a:gd name="connsiteX52" fmla="*/ 784212 w 1538514"/>
                <a:gd name="connsiteY52" fmla="*/ 0 h 1493713"/>
                <a:gd name="connsiteX53" fmla="*/ 800564 w 1538514"/>
                <a:gd name="connsiteY53" fmla="*/ 16352 h 1493713"/>
                <a:gd name="connsiteX54" fmla="*/ 800564 w 1538514"/>
                <a:gd name="connsiteY54" fmla="*/ 95334 h 1493713"/>
                <a:gd name="connsiteX55" fmla="*/ 836343 w 1538514"/>
                <a:gd name="connsiteY55" fmla="*/ 95334 h 1493713"/>
                <a:gd name="connsiteX56" fmla="*/ 836343 w 1538514"/>
                <a:gd name="connsiteY56" fmla="*/ 219073 h 1493713"/>
                <a:gd name="connsiteX57" fmla="*/ 1025376 w 1538514"/>
                <a:gd name="connsiteY57" fmla="*/ 445674 h 1493713"/>
                <a:gd name="connsiteX58" fmla="*/ 1042075 w 1538514"/>
                <a:gd name="connsiteY58" fmla="*/ 445674 h 1493713"/>
                <a:gd name="connsiteX59" fmla="*/ 1042075 w 1538514"/>
                <a:gd name="connsiteY59" fmla="*/ 564194 h 1493713"/>
                <a:gd name="connsiteX60" fmla="*/ 1071891 w 1538514"/>
                <a:gd name="connsiteY60" fmla="*/ 564194 h 1493713"/>
                <a:gd name="connsiteX61" fmla="*/ 1071891 w 1538514"/>
                <a:gd name="connsiteY61" fmla="*/ 752036 h 1493713"/>
                <a:gd name="connsiteX62" fmla="*/ 1113634 w 1538514"/>
                <a:gd name="connsiteY62" fmla="*/ 752036 h 1493713"/>
                <a:gd name="connsiteX63" fmla="*/ 1113634 w 1538514"/>
                <a:gd name="connsiteY63" fmla="*/ 909130 h 1493713"/>
                <a:gd name="connsiteX64" fmla="*/ 1018520 w 1538514"/>
                <a:gd name="connsiteY64" fmla="*/ 850969 h 1493713"/>
                <a:gd name="connsiteX65" fmla="*/ 1018520 w 1538514"/>
                <a:gd name="connsiteY65" fmla="*/ 640460 h 1493713"/>
                <a:gd name="connsiteX66" fmla="*/ 935176 w 1538514"/>
                <a:gd name="connsiteY66" fmla="*/ 640460 h 1493713"/>
                <a:gd name="connsiteX67" fmla="*/ 935176 w 1538514"/>
                <a:gd name="connsiteY67" fmla="*/ 800004 h 1493713"/>
                <a:gd name="connsiteX68" fmla="*/ 880127 w 1538514"/>
                <a:gd name="connsiteY68" fmla="*/ 766342 h 1493713"/>
                <a:gd name="connsiteX69" fmla="*/ 880127 w 1538514"/>
                <a:gd name="connsiteY69" fmla="*/ 640461 h 1493713"/>
                <a:gd name="connsiteX70" fmla="*/ 796783 w 1538514"/>
                <a:gd name="connsiteY70" fmla="*/ 640461 h 1493713"/>
                <a:gd name="connsiteX71" fmla="*/ 796783 w 1538514"/>
                <a:gd name="connsiteY71" fmla="*/ 715377 h 1493713"/>
                <a:gd name="connsiteX72" fmla="*/ 766840 w 1538514"/>
                <a:gd name="connsiteY72" fmla="*/ 697067 h 1493713"/>
                <a:gd name="connsiteX73" fmla="*/ 741733 w 1538514"/>
                <a:gd name="connsiteY73" fmla="*/ 712420 h 1493713"/>
                <a:gd name="connsiteX74" fmla="*/ 741733 w 1538514"/>
                <a:gd name="connsiteY74" fmla="*/ 640461 h 1493713"/>
                <a:gd name="connsiteX75" fmla="*/ 658389 w 1538514"/>
                <a:gd name="connsiteY75" fmla="*/ 640461 h 1493713"/>
                <a:gd name="connsiteX76" fmla="*/ 658389 w 1538514"/>
                <a:gd name="connsiteY76" fmla="*/ 763384 h 1493713"/>
                <a:gd name="connsiteX77" fmla="*/ 603339 w 1538514"/>
                <a:gd name="connsiteY77" fmla="*/ 797047 h 1493713"/>
                <a:gd name="connsiteX78" fmla="*/ 603339 w 1538514"/>
                <a:gd name="connsiteY78" fmla="*/ 640461 h 1493713"/>
                <a:gd name="connsiteX79" fmla="*/ 519995 w 1538514"/>
                <a:gd name="connsiteY79" fmla="*/ 640461 h 1493713"/>
                <a:gd name="connsiteX80" fmla="*/ 519995 w 1538514"/>
                <a:gd name="connsiteY80" fmla="*/ 848012 h 1493713"/>
                <a:gd name="connsiteX81" fmla="*/ 424881 w 1538514"/>
                <a:gd name="connsiteY81" fmla="*/ 906173 h 1493713"/>
                <a:gd name="connsiteX82" fmla="*/ 424881 w 1538514"/>
                <a:gd name="connsiteY82" fmla="*/ 752036 h 1493713"/>
                <a:gd name="connsiteX83" fmla="*/ 466623 w 1538514"/>
                <a:gd name="connsiteY83" fmla="*/ 752036 h 1493713"/>
                <a:gd name="connsiteX84" fmla="*/ 466623 w 1538514"/>
                <a:gd name="connsiteY84" fmla="*/ 564194 h 1493713"/>
                <a:gd name="connsiteX85" fmla="*/ 496439 w 1538514"/>
                <a:gd name="connsiteY85" fmla="*/ 564194 h 1493713"/>
                <a:gd name="connsiteX86" fmla="*/ 496439 w 1538514"/>
                <a:gd name="connsiteY86" fmla="*/ 445674 h 1493713"/>
                <a:gd name="connsiteX87" fmla="*/ 513138 w 1538514"/>
                <a:gd name="connsiteY87" fmla="*/ 445674 h 1493713"/>
                <a:gd name="connsiteX88" fmla="*/ 702171 w 1538514"/>
                <a:gd name="connsiteY88" fmla="*/ 219073 h 1493713"/>
                <a:gd name="connsiteX89" fmla="*/ 702171 w 1538514"/>
                <a:gd name="connsiteY89" fmla="*/ 95334 h 1493713"/>
                <a:gd name="connsiteX90" fmla="*/ 737950 w 1538514"/>
                <a:gd name="connsiteY90" fmla="*/ 95334 h 1493713"/>
                <a:gd name="connsiteX91" fmla="*/ 737950 w 1538514"/>
                <a:gd name="connsiteY91" fmla="*/ 16352 h 1493713"/>
                <a:gd name="connsiteX92" fmla="*/ 754302 w 1538514"/>
                <a:gd name="connsiteY92"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766840 w 1538514"/>
                <a:gd name="connsiteY49" fmla="*/ 775661 h 1493713"/>
                <a:gd name="connsiteX50" fmla="*/ 754302 w 1538514"/>
                <a:gd name="connsiteY50" fmla="*/ 0 h 1493713"/>
                <a:gd name="connsiteX51" fmla="*/ 784212 w 1538514"/>
                <a:gd name="connsiteY51" fmla="*/ 0 h 1493713"/>
                <a:gd name="connsiteX52" fmla="*/ 800564 w 1538514"/>
                <a:gd name="connsiteY52" fmla="*/ 16352 h 1493713"/>
                <a:gd name="connsiteX53" fmla="*/ 800564 w 1538514"/>
                <a:gd name="connsiteY53" fmla="*/ 95334 h 1493713"/>
                <a:gd name="connsiteX54" fmla="*/ 836343 w 1538514"/>
                <a:gd name="connsiteY54" fmla="*/ 95334 h 1493713"/>
                <a:gd name="connsiteX55" fmla="*/ 836343 w 1538514"/>
                <a:gd name="connsiteY55" fmla="*/ 219073 h 1493713"/>
                <a:gd name="connsiteX56" fmla="*/ 1025376 w 1538514"/>
                <a:gd name="connsiteY56" fmla="*/ 445674 h 1493713"/>
                <a:gd name="connsiteX57" fmla="*/ 1042075 w 1538514"/>
                <a:gd name="connsiteY57" fmla="*/ 445674 h 1493713"/>
                <a:gd name="connsiteX58" fmla="*/ 1042075 w 1538514"/>
                <a:gd name="connsiteY58" fmla="*/ 564194 h 1493713"/>
                <a:gd name="connsiteX59" fmla="*/ 1071891 w 1538514"/>
                <a:gd name="connsiteY59" fmla="*/ 564194 h 1493713"/>
                <a:gd name="connsiteX60" fmla="*/ 1071891 w 1538514"/>
                <a:gd name="connsiteY60" fmla="*/ 752036 h 1493713"/>
                <a:gd name="connsiteX61" fmla="*/ 1113634 w 1538514"/>
                <a:gd name="connsiteY61" fmla="*/ 752036 h 1493713"/>
                <a:gd name="connsiteX62" fmla="*/ 1113634 w 1538514"/>
                <a:gd name="connsiteY62" fmla="*/ 909130 h 1493713"/>
                <a:gd name="connsiteX63" fmla="*/ 1018520 w 1538514"/>
                <a:gd name="connsiteY63" fmla="*/ 850969 h 1493713"/>
                <a:gd name="connsiteX64" fmla="*/ 1018520 w 1538514"/>
                <a:gd name="connsiteY64" fmla="*/ 640460 h 1493713"/>
                <a:gd name="connsiteX65" fmla="*/ 935176 w 1538514"/>
                <a:gd name="connsiteY65" fmla="*/ 640460 h 1493713"/>
                <a:gd name="connsiteX66" fmla="*/ 935176 w 1538514"/>
                <a:gd name="connsiteY66" fmla="*/ 800004 h 1493713"/>
                <a:gd name="connsiteX67" fmla="*/ 880127 w 1538514"/>
                <a:gd name="connsiteY67" fmla="*/ 766342 h 1493713"/>
                <a:gd name="connsiteX68" fmla="*/ 880127 w 1538514"/>
                <a:gd name="connsiteY68" fmla="*/ 640461 h 1493713"/>
                <a:gd name="connsiteX69" fmla="*/ 796783 w 1538514"/>
                <a:gd name="connsiteY69" fmla="*/ 640461 h 1493713"/>
                <a:gd name="connsiteX70" fmla="*/ 796783 w 1538514"/>
                <a:gd name="connsiteY70" fmla="*/ 715377 h 1493713"/>
                <a:gd name="connsiteX71" fmla="*/ 766840 w 1538514"/>
                <a:gd name="connsiteY71" fmla="*/ 697067 h 1493713"/>
                <a:gd name="connsiteX72" fmla="*/ 741733 w 1538514"/>
                <a:gd name="connsiteY72" fmla="*/ 712420 h 1493713"/>
                <a:gd name="connsiteX73" fmla="*/ 741733 w 1538514"/>
                <a:gd name="connsiteY73" fmla="*/ 640461 h 1493713"/>
                <a:gd name="connsiteX74" fmla="*/ 658389 w 1538514"/>
                <a:gd name="connsiteY74" fmla="*/ 640461 h 1493713"/>
                <a:gd name="connsiteX75" fmla="*/ 658389 w 1538514"/>
                <a:gd name="connsiteY75" fmla="*/ 763384 h 1493713"/>
                <a:gd name="connsiteX76" fmla="*/ 603339 w 1538514"/>
                <a:gd name="connsiteY76" fmla="*/ 797047 h 1493713"/>
                <a:gd name="connsiteX77" fmla="*/ 603339 w 1538514"/>
                <a:gd name="connsiteY77" fmla="*/ 640461 h 1493713"/>
                <a:gd name="connsiteX78" fmla="*/ 519995 w 1538514"/>
                <a:gd name="connsiteY78" fmla="*/ 640461 h 1493713"/>
                <a:gd name="connsiteX79" fmla="*/ 519995 w 1538514"/>
                <a:gd name="connsiteY79" fmla="*/ 848012 h 1493713"/>
                <a:gd name="connsiteX80" fmla="*/ 424881 w 1538514"/>
                <a:gd name="connsiteY80" fmla="*/ 906173 h 1493713"/>
                <a:gd name="connsiteX81" fmla="*/ 424881 w 1538514"/>
                <a:gd name="connsiteY81" fmla="*/ 752036 h 1493713"/>
                <a:gd name="connsiteX82" fmla="*/ 466623 w 1538514"/>
                <a:gd name="connsiteY82" fmla="*/ 752036 h 1493713"/>
                <a:gd name="connsiteX83" fmla="*/ 466623 w 1538514"/>
                <a:gd name="connsiteY83" fmla="*/ 564194 h 1493713"/>
                <a:gd name="connsiteX84" fmla="*/ 496439 w 1538514"/>
                <a:gd name="connsiteY84" fmla="*/ 564194 h 1493713"/>
                <a:gd name="connsiteX85" fmla="*/ 496439 w 1538514"/>
                <a:gd name="connsiteY85" fmla="*/ 445674 h 1493713"/>
                <a:gd name="connsiteX86" fmla="*/ 513138 w 1538514"/>
                <a:gd name="connsiteY86" fmla="*/ 445674 h 1493713"/>
                <a:gd name="connsiteX87" fmla="*/ 702171 w 1538514"/>
                <a:gd name="connsiteY87" fmla="*/ 219073 h 1493713"/>
                <a:gd name="connsiteX88" fmla="*/ 702171 w 1538514"/>
                <a:gd name="connsiteY88" fmla="*/ 95334 h 1493713"/>
                <a:gd name="connsiteX89" fmla="*/ 737950 w 1538514"/>
                <a:gd name="connsiteY89" fmla="*/ 95334 h 1493713"/>
                <a:gd name="connsiteX90" fmla="*/ 737950 w 1538514"/>
                <a:gd name="connsiteY90" fmla="*/ 16352 h 1493713"/>
                <a:gd name="connsiteX91" fmla="*/ 754302 w 1538514"/>
                <a:gd name="connsiteY91"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766840 w 1538514"/>
                <a:gd name="connsiteY48" fmla="*/ 775661 h 1493713"/>
                <a:gd name="connsiteX49" fmla="*/ 754302 w 1538514"/>
                <a:gd name="connsiteY49" fmla="*/ 0 h 1493713"/>
                <a:gd name="connsiteX50" fmla="*/ 784212 w 1538514"/>
                <a:gd name="connsiteY50" fmla="*/ 0 h 1493713"/>
                <a:gd name="connsiteX51" fmla="*/ 800564 w 1538514"/>
                <a:gd name="connsiteY51" fmla="*/ 16352 h 1493713"/>
                <a:gd name="connsiteX52" fmla="*/ 800564 w 1538514"/>
                <a:gd name="connsiteY52" fmla="*/ 95334 h 1493713"/>
                <a:gd name="connsiteX53" fmla="*/ 836343 w 1538514"/>
                <a:gd name="connsiteY53" fmla="*/ 95334 h 1493713"/>
                <a:gd name="connsiteX54" fmla="*/ 836343 w 1538514"/>
                <a:gd name="connsiteY54" fmla="*/ 219073 h 1493713"/>
                <a:gd name="connsiteX55" fmla="*/ 1025376 w 1538514"/>
                <a:gd name="connsiteY55" fmla="*/ 445674 h 1493713"/>
                <a:gd name="connsiteX56" fmla="*/ 1042075 w 1538514"/>
                <a:gd name="connsiteY56" fmla="*/ 445674 h 1493713"/>
                <a:gd name="connsiteX57" fmla="*/ 1042075 w 1538514"/>
                <a:gd name="connsiteY57" fmla="*/ 564194 h 1493713"/>
                <a:gd name="connsiteX58" fmla="*/ 1071891 w 1538514"/>
                <a:gd name="connsiteY58" fmla="*/ 564194 h 1493713"/>
                <a:gd name="connsiteX59" fmla="*/ 1071891 w 1538514"/>
                <a:gd name="connsiteY59" fmla="*/ 752036 h 1493713"/>
                <a:gd name="connsiteX60" fmla="*/ 1113634 w 1538514"/>
                <a:gd name="connsiteY60" fmla="*/ 752036 h 1493713"/>
                <a:gd name="connsiteX61" fmla="*/ 1113634 w 1538514"/>
                <a:gd name="connsiteY61" fmla="*/ 909130 h 1493713"/>
                <a:gd name="connsiteX62" fmla="*/ 1018520 w 1538514"/>
                <a:gd name="connsiteY62" fmla="*/ 850969 h 1493713"/>
                <a:gd name="connsiteX63" fmla="*/ 1018520 w 1538514"/>
                <a:gd name="connsiteY63" fmla="*/ 640460 h 1493713"/>
                <a:gd name="connsiteX64" fmla="*/ 935176 w 1538514"/>
                <a:gd name="connsiteY64" fmla="*/ 640460 h 1493713"/>
                <a:gd name="connsiteX65" fmla="*/ 935176 w 1538514"/>
                <a:gd name="connsiteY65" fmla="*/ 800004 h 1493713"/>
                <a:gd name="connsiteX66" fmla="*/ 880127 w 1538514"/>
                <a:gd name="connsiteY66" fmla="*/ 766342 h 1493713"/>
                <a:gd name="connsiteX67" fmla="*/ 880127 w 1538514"/>
                <a:gd name="connsiteY67" fmla="*/ 640461 h 1493713"/>
                <a:gd name="connsiteX68" fmla="*/ 796783 w 1538514"/>
                <a:gd name="connsiteY68" fmla="*/ 640461 h 1493713"/>
                <a:gd name="connsiteX69" fmla="*/ 796783 w 1538514"/>
                <a:gd name="connsiteY69" fmla="*/ 715377 h 1493713"/>
                <a:gd name="connsiteX70" fmla="*/ 766840 w 1538514"/>
                <a:gd name="connsiteY70" fmla="*/ 697067 h 1493713"/>
                <a:gd name="connsiteX71" fmla="*/ 741733 w 1538514"/>
                <a:gd name="connsiteY71" fmla="*/ 712420 h 1493713"/>
                <a:gd name="connsiteX72" fmla="*/ 741733 w 1538514"/>
                <a:gd name="connsiteY72" fmla="*/ 640461 h 1493713"/>
                <a:gd name="connsiteX73" fmla="*/ 658389 w 1538514"/>
                <a:gd name="connsiteY73" fmla="*/ 640461 h 1493713"/>
                <a:gd name="connsiteX74" fmla="*/ 658389 w 1538514"/>
                <a:gd name="connsiteY74" fmla="*/ 763384 h 1493713"/>
                <a:gd name="connsiteX75" fmla="*/ 603339 w 1538514"/>
                <a:gd name="connsiteY75" fmla="*/ 797047 h 1493713"/>
                <a:gd name="connsiteX76" fmla="*/ 603339 w 1538514"/>
                <a:gd name="connsiteY76" fmla="*/ 640461 h 1493713"/>
                <a:gd name="connsiteX77" fmla="*/ 519995 w 1538514"/>
                <a:gd name="connsiteY77" fmla="*/ 640461 h 1493713"/>
                <a:gd name="connsiteX78" fmla="*/ 519995 w 1538514"/>
                <a:gd name="connsiteY78" fmla="*/ 848012 h 1493713"/>
                <a:gd name="connsiteX79" fmla="*/ 424881 w 1538514"/>
                <a:gd name="connsiteY79" fmla="*/ 906173 h 1493713"/>
                <a:gd name="connsiteX80" fmla="*/ 424881 w 1538514"/>
                <a:gd name="connsiteY80" fmla="*/ 752036 h 1493713"/>
                <a:gd name="connsiteX81" fmla="*/ 466623 w 1538514"/>
                <a:gd name="connsiteY81" fmla="*/ 752036 h 1493713"/>
                <a:gd name="connsiteX82" fmla="*/ 466623 w 1538514"/>
                <a:gd name="connsiteY82" fmla="*/ 564194 h 1493713"/>
                <a:gd name="connsiteX83" fmla="*/ 496439 w 1538514"/>
                <a:gd name="connsiteY83" fmla="*/ 564194 h 1493713"/>
                <a:gd name="connsiteX84" fmla="*/ 496439 w 1538514"/>
                <a:gd name="connsiteY84" fmla="*/ 445674 h 1493713"/>
                <a:gd name="connsiteX85" fmla="*/ 513138 w 1538514"/>
                <a:gd name="connsiteY85" fmla="*/ 445674 h 1493713"/>
                <a:gd name="connsiteX86" fmla="*/ 702171 w 1538514"/>
                <a:gd name="connsiteY86" fmla="*/ 219073 h 1493713"/>
                <a:gd name="connsiteX87" fmla="*/ 702171 w 1538514"/>
                <a:gd name="connsiteY87" fmla="*/ 95334 h 1493713"/>
                <a:gd name="connsiteX88" fmla="*/ 737950 w 1538514"/>
                <a:gd name="connsiteY88" fmla="*/ 95334 h 1493713"/>
                <a:gd name="connsiteX89" fmla="*/ 737950 w 1538514"/>
                <a:gd name="connsiteY89" fmla="*/ 16352 h 1493713"/>
                <a:gd name="connsiteX90" fmla="*/ 754302 w 1538514"/>
                <a:gd name="connsiteY90"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66727 w 1538514"/>
                <a:gd name="connsiteY41" fmla="*/ 1019636 h 1493713"/>
                <a:gd name="connsiteX42" fmla="*/ 1250788 w 1538514"/>
                <a:gd name="connsiteY42" fmla="*/ 1019636 h 1493713"/>
                <a:gd name="connsiteX43" fmla="*/ 1250788 w 1538514"/>
                <a:gd name="connsiteY43" fmla="*/ 1493713 h 1493713"/>
                <a:gd name="connsiteX44" fmla="*/ 287726 w 1538514"/>
                <a:gd name="connsiteY44" fmla="*/ 1493713 h 1493713"/>
                <a:gd name="connsiteX45" fmla="*/ 287726 w 1538514"/>
                <a:gd name="connsiteY45" fmla="*/ 1019636 h 1493713"/>
                <a:gd name="connsiteX46" fmla="*/ 371787 w 1538514"/>
                <a:gd name="connsiteY46" fmla="*/ 1019636 h 1493713"/>
                <a:gd name="connsiteX47" fmla="*/ 766840 w 1538514"/>
                <a:gd name="connsiteY47" fmla="*/ 775661 h 1493713"/>
                <a:gd name="connsiteX48" fmla="*/ 754302 w 1538514"/>
                <a:gd name="connsiteY48" fmla="*/ 0 h 1493713"/>
                <a:gd name="connsiteX49" fmla="*/ 784212 w 1538514"/>
                <a:gd name="connsiteY49" fmla="*/ 0 h 1493713"/>
                <a:gd name="connsiteX50" fmla="*/ 800564 w 1538514"/>
                <a:gd name="connsiteY50" fmla="*/ 16352 h 1493713"/>
                <a:gd name="connsiteX51" fmla="*/ 800564 w 1538514"/>
                <a:gd name="connsiteY51" fmla="*/ 95334 h 1493713"/>
                <a:gd name="connsiteX52" fmla="*/ 836343 w 1538514"/>
                <a:gd name="connsiteY52" fmla="*/ 95334 h 1493713"/>
                <a:gd name="connsiteX53" fmla="*/ 836343 w 1538514"/>
                <a:gd name="connsiteY53" fmla="*/ 219073 h 1493713"/>
                <a:gd name="connsiteX54" fmla="*/ 1025376 w 1538514"/>
                <a:gd name="connsiteY54" fmla="*/ 445674 h 1493713"/>
                <a:gd name="connsiteX55" fmla="*/ 1042075 w 1538514"/>
                <a:gd name="connsiteY55" fmla="*/ 445674 h 1493713"/>
                <a:gd name="connsiteX56" fmla="*/ 1042075 w 1538514"/>
                <a:gd name="connsiteY56" fmla="*/ 564194 h 1493713"/>
                <a:gd name="connsiteX57" fmla="*/ 1071891 w 1538514"/>
                <a:gd name="connsiteY57" fmla="*/ 564194 h 1493713"/>
                <a:gd name="connsiteX58" fmla="*/ 1071891 w 1538514"/>
                <a:gd name="connsiteY58" fmla="*/ 752036 h 1493713"/>
                <a:gd name="connsiteX59" fmla="*/ 1113634 w 1538514"/>
                <a:gd name="connsiteY59" fmla="*/ 752036 h 1493713"/>
                <a:gd name="connsiteX60" fmla="*/ 1113634 w 1538514"/>
                <a:gd name="connsiteY60" fmla="*/ 909130 h 1493713"/>
                <a:gd name="connsiteX61" fmla="*/ 1018520 w 1538514"/>
                <a:gd name="connsiteY61" fmla="*/ 850969 h 1493713"/>
                <a:gd name="connsiteX62" fmla="*/ 1018520 w 1538514"/>
                <a:gd name="connsiteY62" fmla="*/ 640460 h 1493713"/>
                <a:gd name="connsiteX63" fmla="*/ 935176 w 1538514"/>
                <a:gd name="connsiteY63" fmla="*/ 640460 h 1493713"/>
                <a:gd name="connsiteX64" fmla="*/ 935176 w 1538514"/>
                <a:gd name="connsiteY64" fmla="*/ 800004 h 1493713"/>
                <a:gd name="connsiteX65" fmla="*/ 880127 w 1538514"/>
                <a:gd name="connsiteY65" fmla="*/ 766342 h 1493713"/>
                <a:gd name="connsiteX66" fmla="*/ 880127 w 1538514"/>
                <a:gd name="connsiteY66" fmla="*/ 640461 h 1493713"/>
                <a:gd name="connsiteX67" fmla="*/ 796783 w 1538514"/>
                <a:gd name="connsiteY67" fmla="*/ 640461 h 1493713"/>
                <a:gd name="connsiteX68" fmla="*/ 796783 w 1538514"/>
                <a:gd name="connsiteY68" fmla="*/ 715377 h 1493713"/>
                <a:gd name="connsiteX69" fmla="*/ 766840 w 1538514"/>
                <a:gd name="connsiteY69" fmla="*/ 697067 h 1493713"/>
                <a:gd name="connsiteX70" fmla="*/ 741733 w 1538514"/>
                <a:gd name="connsiteY70" fmla="*/ 712420 h 1493713"/>
                <a:gd name="connsiteX71" fmla="*/ 741733 w 1538514"/>
                <a:gd name="connsiteY71" fmla="*/ 640461 h 1493713"/>
                <a:gd name="connsiteX72" fmla="*/ 658389 w 1538514"/>
                <a:gd name="connsiteY72" fmla="*/ 640461 h 1493713"/>
                <a:gd name="connsiteX73" fmla="*/ 658389 w 1538514"/>
                <a:gd name="connsiteY73" fmla="*/ 763384 h 1493713"/>
                <a:gd name="connsiteX74" fmla="*/ 603339 w 1538514"/>
                <a:gd name="connsiteY74" fmla="*/ 797047 h 1493713"/>
                <a:gd name="connsiteX75" fmla="*/ 603339 w 1538514"/>
                <a:gd name="connsiteY75" fmla="*/ 640461 h 1493713"/>
                <a:gd name="connsiteX76" fmla="*/ 519995 w 1538514"/>
                <a:gd name="connsiteY76" fmla="*/ 640461 h 1493713"/>
                <a:gd name="connsiteX77" fmla="*/ 519995 w 1538514"/>
                <a:gd name="connsiteY77" fmla="*/ 848012 h 1493713"/>
                <a:gd name="connsiteX78" fmla="*/ 424881 w 1538514"/>
                <a:gd name="connsiteY78" fmla="*/ 906173 h 1493713"/>
                <a:gd name="connsiteX79" fmla="*/ 424881 w 1538514"/>
                <a:gd name="connsiteY79" fmla="*/ 752036 h 1493713"/>
                <a:gd name="connsiteX80" fmla="*/ 466623 w 1538514"/>
                <a:gd name="connsiteY80" fmla="*/ 752036 h 1493713"/>
                <a:gd name="connsiteX81" fmla="*/ 466623 w 1538514"/>
                <a:gd name="connsiteY81" fmla="*/ 564194 h 1493713"/>
                <a:gd name="connsiteX82" fmla="*/ 496439 w 1538514"/>
                <a:gd name="connsiteY82" fmla="*/ 564194 h 1493713"/>
                <a:gd name="connsiteX83" fmla="*/ 496439 w 1538514"/>
                <a:gd name="connsiteY83" fmla="*/ 445674 h 1493713"/>
                <a:gd name="connsiteX84" fmla="*/ 513138 w 1538514"/>
                <a:gd name="connsiteY84" fmla="*/ 445674 h 1493713"/>
                <a:gd name="connsiteX85" fmla="*/ 702171 w 1538514"/>
                <a:gd name="connsiteY85" fmla="*/ 219073 h 1493713"/>
                <a:gd name="connsiteX86" fmla="*/ 702171 w 1538514"/>
                <a:gd name="connsiteY86" fmla="*/ 95334 h 1493713"/>
                <a:gd name="connsiteX87" fmla="*/ 737950 w 1538514"/>
                <a:gd name="connsiteY87" fmla="*/ 95334 h 1493713"/>
                <a:gd name="connsiteX88" fmla="*/ 737950 w 1538514"/>
                <a:gd name="connsiteY88" fmla="*/ 16352 h 1493713"/>
                <a:gd name="connsiteX89" fmla="*/ 754302 w 1538514"/>
                <a:gd name="connsiteY89" fmla="*/ 0 h 14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38514" h="1493713">
                  <a:moveTo>
                    <a:pt x="1308929" y="1112066"/>
                  </a:moveTo>
                  <a:lnTo>
                    <a:pt x="1538514" y="1112066"/>
                  </a:lnTo>
                  <a:lnTo>
                    <a:pt x="1538514" y="1493713"/>
                  </a:lnTo>
                  <a:lnTo>
                    <a:pt x="1308929" y="1493713"/>
                  </a:lnTo>
                  <a:lnTo>
                    <a:pt x="1308929" y="1112066"/>
                  </a:lnTo>
                  <a:close/>
                  <a:moveTo>
                    <a:pt x="0" y="1112066"/>
                  </a:moveTo>
                  <a:lnTo>
                    <a:pt x="229585" y="1112066"/>
                  </a:lnTo>
                  <a:lnTo>
                    <a:pt x="229585" y="1493713"/>
                  </a:lnTo>
                  <a:lnTo>
                    <a:pt x="0" y="1493713"/>
                  </a:lnTo>
                  <a:lnTo>
                    <a:pt x="0" y="1112066"/>
                  </a:lnTo>
                  <a:close/>
                  <a:moveTo>
                    <a:pt x="1107301" y="1054797"/>
                  </a:moveTo>
                  <a:lnTo>
                    <a:pt x="1107301" y="1292922"/>
                  </a:lnTo>
                  <a:lnTo>
                    <a:pt x="1190645" y="1292922"/>
                  </a:lnTo>
                  <a:lnTo>
                    <a:pt x="1190645" y="1054797"/>
                  </a:lnTo>
                  <a:lnTo>
                    <a:pt x="1107301" y="1054797"/>
                  </a:lnTo>
                  <a:close/>
                  <a:moveTo>
                    <a:pt x="955414" y="1054797"/>
                  </a:moveTo>
                  <a:lnTo>
                    <a:pt x="955414" y="1292922"/>
                  </a:lnTo>
                  <a:lnTo>
                    <a:pt x="1038758" y="1292922"/>
                  </a:lnTo>
                  <a:lnTo>
                    <a:pt x="1038758" y="1054797"/>
                  </a:lnTo>
                  <a:lnTo>
                    <a:pt x="955414" y="1054797"/>
                  </a:lnTo>
                  <a:close/>
                  <a:moveTo>
                    <a:pt x="803528" y="1054797"/>
                  </a:moveTo>
                  <a:lnTo>
                    <a:pt x="803528" y="1292922"/>
                  </a:lnTo>
                  <a:lnTo>
                    <a:pt x="886872" y="1292922"/>
                  </a:lnTo>
                  <a:lnTo>
                    <a:pt x="886872" y="1054797"/>
                  </a:lnTo>
                  <a:lnTo>
                    <a:pt x="803528" y="1054797"/>
                  </a:lnTo>
                  <a:close/>
                  <a:moveTo>
                    <a:pt x="651642" y="1054797"/>
                  </a:moveTo>
                  <a:lnTo>
                    <a:pt x="651642" y="1292922"/>
                  </a:lnTo>
                  <a:lnTo>
                    <a:pt x="734986" y="1292922"/>
                  </a:lnTo>
                  <a:lnTo>
                    <a:pt x="734986" y="1054797"/>
                  </a:lnTo>
                  <a:lnTo>
                    <a:pt x="651642" y="1054797"/>
                  </a:lnTo>
                  <a:close/>
                  <a:moveTo>
                    <a:pt x="499756" y="1054797"/>
                  </a:moveTo>
                  <a:lnTo>
                    <a:pt x="499756" y="1292922"/>
                  </a:lnTo>
                  <a:lnTo>
                    <a:pt x="583100" y="1292922"/>
                  </a:lnTo>
                  <a:lnTo>
                    <a:pt x="583100" y="1054797"/>
                  </a:lnTo>
                  <a:lnTo>
                    <a:pt x="499756" y="1054797"/>
                  </a:lnTo>
                  <a:close/>
                  <a:moveTo>
                    <a:pt x="347870" y="1054797"/>
                  </a:moveTo>
                  <a:lnTo>
                    <a:pt x="347870" y="1292922"/>
                  </a:lnTo>
                  <a:lnTo>
                    <a:pt x="431214" y="1292922"/>
                  </a:lnTo>
                  <a:lnTo>
                    <a:pt x="431214" y="1054797"/>
                  </a:lnTo>
                  <a:lnTo>
                    <a:pt x="347870" y="1054797"/>
                  </a:lnTo>
                  <a:close/>
                  <a:moveTo>
                    <a:pt x="766840" y="775661"/>
                  </a:moveTo>
                  <a:lnTo>
                    <a:pt x="1166727" y="1019636"/>
                  </a:lnTo>
                  <a:lnTo>
                    <a:pt x="1250788" y="1019636"/>
                  </a:lnTo>
                  <a:lnTo>
                    <a:pt x="1250788" y="1493713"/>
                  </a:lnTo>
                  <a:lnTo>
                    <a:pt x="287726" y="1493713"/>
                  </a:lnTo>
                  <a:lnTo>
                    <a:pt x="287726" y="1019636"/>
                  </a:lnTo>
                  <a:lnTo>
                    <a:pt x="371787" y="1019636"/>
                  </a:lnTo>
                  <a:lnTo>
                    <a:pt x="766840" y="775661"/>
                  </a:lnTo>
                  <a:close/>
                  <a:moveTo>
                    <a:pt x="754302" y="0"/>
                  </a:moveTo>
                  <a:lnTo>
                    <a:pt x="784212" y="0"/>
                  </a:lnTo>
                  <a:cubicBezTo>
                    <a:pt x="793243" y="0"/>
                    <a:pt x="800564" y="7321"/>
                    <a:pt x="800564" y="16352"/>
                  </a:cubicBezTo>
                  <a:lnTo>
                    <a:pt x="800564" y="95334"/>
                  </a:lnTo>
                  <a:lnTo>
                    <a:pt x="836343" y="95334"/>
                  </a:lnTo>
                  <a:lnTo>
                    <a:pt x="836343" y="219073"/>
                  </a:lnTo>
                  <a:cubicBezTo>
                    <a:pt x="943289" y="239580"/>
                    <a:pt x="1024217" y="333044"/>
                    <a:pt x="1025376" y="445674"/>
                  </a:cubicBezTo>
                  <a:lnTo>
                    <a:pt x="1042075" y="445674"/>
                  </a:lnTo>
                  <a:lnTo>
                    <a:pt x="1042075" y="564194"/>
                  </a:lnTo>
                  <a:lnTo>
                    <a:pt x="1071891" y="564194"/>
                  </a:lnTo>
                  <a:lnTo>
                    <a:pt x="1071891" y="752036"/>
                  </a:lnTo>
                  <a:lnTo>
                    <a:pt x="1113634" y="752036"/>
                  </a:lnTo>
                  <a:lnTo>
                    <a:pt x="1113634" y="909130"/>
                  </a:lnTo>
                  <a:lnTo>
                    <a:pt x="1018520" y="850969"/>
                  </a:lnTo>
                  <a:lnTo>
                    <a:pt x="1018520" y="640460"/>
                  </a:lnTo>
                  <a:lnTo>
                    <a:pt x="935176" y="640460"/>
                  </a:lnTo>
                  <a:lnTo>
                    <a:pt x="935176" y="800004"/>
                  </a:lnTo>
                  <a:lnTo>
                    <a:pt x="880127" y="766342"/>
                  </a:lnTo>
                  <a:lnTo>
                    <a:pt x="880127" y="640461"/>
                  </a:lnTo>
                  <a:lnTo>
                    <a:pt x="796783" y="640461"/>
                  </a:lnTo>
                  <a:lnTo>
                    <a:pt x="796783" y="715377"/>
                  </a:lnTo>
                  <a:lnTo>
                    <a:pt x="766840" y="697067"/>
                  </a:lnTo>
                  <a:lnTo>
                    <a:pt x="741733" y="712420"/>
                  </a:lnTo>
                  <a:lnTo>
                    <a:pt x="741733" y="640461"/>
                  </a:lnTo>
                  <a:lnTo>
                    <a:pt x="658389" y="640461"/>
                  </a:lnTo>
                  <a:lnTo>
                    <a:pt x="658389" y="763384"/>
                  </a:lnTo>
                  <a:lnTo>
                    <a:pt x="603339" y="797047"/>
                  </a:lnTo>
                  <a:lnTo>
                    <a:pt x="603339" y="640461"/>
                  </a:lnTo>
                  <a:lnTo>
                    <a:pt x="519995" y="640461"/>
                  </a:lnTo>
                  <a:lnTo>
                    <a:pt x="519995" y="848012"/>
                  </a:lnTo>
                  <a:lnTo>
                    <a:pt x="424881" y="906173"/>
                  </a:lnTo>
                  <a:lnTo>
                    <a:pt x="424881" y="752036"/>
                  </a:lnTo>
                  <a:lnTo>
                    <a:pt x="466623" y="752036"/>
                  </a:lnTo>
                  <a:lnTo>
                    <a:pt x="466623" y="564194"/>
                  </a:lnTo>
                  <a:lnTo>
                    <a:pt x="496439" y="564194"/>
                  </a:lnTo>
                  <a:lnTo>
                    <a:pt x="496439" y="445674"/>
                  </a:lnTo>
                  <a:lnTo>
                    <a:pt x="513138" y="445674"/>
                  </a:lnTo>
                  <a:cubicBezTo>
                    <a:pt x="514297" y="333044"/>
                    <a:pt x="595225" y="239580"/>
                    <a:pt x="702171" y="219073"/>
                  </a:cubicBezTo>
                  <a:lnTo>
                    <a:pt x="702171" y="95334"/>
                  </a:lnTo>
                  <a:lnTo>
                    <a:pt x="737950" y="95334"/>
                  </a:lnTo>
                  <a:lnTo>
                    <a:pt x="737950" y="16352"/>
                  </a:lnTo>
                  <a:cubicBezTo>
                    <a:pt x="737950" y="7321"/>
                    <a:pt x="745271" y="0"/>
                    <a:pt x="7543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65" name="Rectangle 21"/>
          <p:cNvSpPr>
            <a:spLocks/>
          </p:cNvSpPr>
          <p:nvPr/>
        </p:nvSpPr>
        <p:spPr bwMode="auto">
          <a:xfrm>
            <a:off x="10731754" y="4793475"/>
            <a:ext cx="1457324" cy="822960"/>
          </a:xfrm>
          <a:prstGeom prst="rect">
            <a:avLst/>
          </a:prstGeom>
          <a:solidFill>
            <a:srgbClr val="ED7D3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endPar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endParaRPr>
          </a:p>
        </p:txBody>
      </p:sp>
      <p:grpSp>
        <p:nvGrpSpPr>
          <p:cNvPr id="66" name="Group 65"/>
          <p:cNvGrpSpPr/>
          <p:nvPr/>
        </p:nvGrpSpPr>
        <p:grpSpPr>
          <a:xfrm>
            <a:off x="11181688" y="5063145"/>
            <a:ext cx="557644" cy="303639"/>
            <a:chOff x="2825708" y="3803918"/>
            <a:chExt cx="5590060" cy="2950238"/>
          </a:xfrm>
          <a:solidFill>
            <a:schemeClr val="bg1"/>
          </a:solidFill>
        </p:grpSpPr>
        <p:sp>
          <p:nvSpPr>
            <p:cNvPr id="67" name="Freeform 66"/>
            <p:cNvSpPr>
              <a:spLocks/>
            </p:cNvSpPr>
            <p:nvPr userDrawn="1"/>
          </p:nvSpPr>
          <p:spPr bwMode="auto">
            <a:xfrm flipH="1">
              <a:off x="2825708" y="3803918"/>
              <a:ext cx="3798667" cy="2644409"/>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grpFill/>
            <a:ln>
              <a:noFill/>
            </a:ln>
          </p:spPr>
          <p:txBody>
            <a:bodyPr vert="horz" wrap="square" lIns="91440" tIns="45720" rIns="91440" bIns="45720" numCol="1" anchor="ctr"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D7D31"/>
                  </a:solidFill>
                  <a:effectLst/>
                  <a:uLnTx/>
                  <a:uFillTx/>
                  <a:latin typeface="Segoe UI"/>
                  <a:ea typeface="+mn-ea"/>
                  <a:cs typeface="+mn-cs"/>
                </a:rPr>
                <a:t>GOV</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D7D31"/>
                  </a:solidFill>
                  <a:effectLst/>
                  <a:uLnTx/>
                  <a:uFillTx/>
                  <a:latin typeface="Segoe UI"/>
                  <a:ea typeface="+mn-ea"/>
                  <a:cs typeface="+mn-cs"/>
                </a:rPr>
                <a:t>AAD</a:t>
              </a:r>
            </a:p>
          </p:txBody>
        </p:sp>
        <p:sp>
          <p:nvSpPr>
            <p:cNvPr id="68" name="Rectangle 21"/>
            <p:cNvSpPr/>
            <p:nvPr userDrawn="1"/>
          </p:nvSpPr>
          <p:spPr>
            <a:xfrm>
              <a:off x="5967818" y="4377490"/>
              <a:ext cx="2447950" cy="2376666"/>
            </a:xfrm>
            <a:custGeom>
              <a:avLst/>
              <a:gdLst>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424881 w 1538514"/>
                <a:gd name="connsiteY49" fmla="*/ 984767 h 1493713"/>
                <a:gd name="connsiteX50" fmla="*/ 766840 w 1538514"/>
                <a:gd name="connsiteY50" fmla="*/ 775661 h 1493713"/>
                <a:gd name="connsiteX51" fmla="*/ 754302 w 1538514"/>
                <a:gd name="connsiteY51" fmla="*/ 0 h 1493713"/>
                <a:gd name="connsiteX52" fmla="*/ 784212 w 1538514"/>
                <a:gd name="connsiteY52" fmla="*/ 0 h 1493713"/>
                <a:gd name="connsiteX53" fmla="*/ 800564 w 1538514"/>
                <a:gd name="connsiteY53" fmla="*/ 16352 h 1493713"/>
                <a:gd name="connsiteX54" fmla="*/ 800564 w 1538514"/>
                <a:gd name="connsiteY54" fmla="*/ 95334 h 1493713"/>
                <a:gd name="connsiteX55" fmla="*/ 836343 w 1538514"/>
                <a:gd name="connsiteY55" fmla="*/ 95334 h 1493713"/>
                <a:gd name="connsiteX56" fmla="*/ 836343 w 1538514"/>
                <a:gd name="connsiteY56" fmla="*/ 219073 h 1493713"/>
                <a:gd name="connsiteX57" fmla="*/ 1025376 w 1538514"/>
                <a:gd name="connsiteY57" fmla="*/ 445674 h 1493713"/>
                <a:gd name="connsiteX58" fmla="*/ 1042075 w 1538514"/>
                <a:gd name="connsiteY58" fmla="*/ 445674 h 1493713"/>
                <a:gd name="connsiteX59" fmla="*/ 1042075 w 1538514"/>
                <a:gd name="connsiteY59" fmla="*/ 564194 h 1493713"/>
                <a:gd name="connsiteX60" fmla="*/ 1071891 w 1538514"/>
                <a:gd name="connsiteY60" fmla="*/ 564194 h 1493713"/>
                <a:gd name="connsiteX61" fmla="*/ 1071891 w 1538514"/>
                <a:gd name="connsiteY61" fmla="*/ 752036 h 1493713"/>
                <a:gd name="connsiteX62" fmla="*/ 1113634 w 1538514"/>
                <a:gd name="connsiteY62" fmla="*/ 752036 h 1493713"/>
                <a:gd name="connsiteX63" fmla="*/ 1113634 w 1538514"/>
                <a:gd name="connsiteY63" fmla="*/ 909130 h 1493713"/>
                <a:gd name="connsiteX64" fmla="*/ 1018520 w 1538514"/>
                <a:gd name="connsiteY64" fmla="*/ 850969 h 1493713"/>
                <a:gd name="connsiteX65" fmla="*/ 1018520 w 1538514"/>
                <a:gd name="connsiteY65" fmla="*/ 640460 h 1493713"/>
                <a:gd name="connsiteX66" fmla="*/ 935176 w 1538514"/>
                <a:gd name="connsiteY66" fmla="*/ 640460 h 1493713"/>
                <a:gd name="connsiteX67" fmla="*/ 935176 w 1538514"/>
                <a:gd name="connsiteY67" fmla="*/ 800004 h 1493713"/>
                <a:gd name="connsiteX68" fmla="*/ 880127 w 1538514"/>
                <a:gd name="connsiteY68" fmla="*/ 766342 h 1493713"/>
                <a:gd name="connsiteX69" fmla="*/ 880127 w 1538514"/>
                <a:gd name="connsiteY69" fmla="*/ 640461 h 1493713"/>
                <a:gd name="connsiteX70" fmla="*/ 796783 w 1538514"/>
                <a:gd name="connsiteY70" fmla="*/ 640461 h 1493713"/>
                <a:gd name="connsiteX71" fmla="*/ 796783 w 1538514"/>
                <a:gd name="connsiteY71" fmla="*/ 715377 h 1493713"/>
                <a:gd name="connsiteX72" fmla="*/ 766840 w 1538514"/>
                <a:gd name="connsiteY72" fmla="*/ 697067 h 1493713"/>
                <a:gd name="connsiteX73" fmla="*/ 741733 w 1538514"/>
                <a:gd name="connsiteY73" fmla="*/ 712420 h 1493713"/>
                <a:gd name="connsiteX74" fmla="*/ 741733 w 1538514"/>
                <a:gd name="connsiteY74" fmla="*/ 640461 h 1493713"/>
                <a:gd name="connsiteX75" fmla="*/ 658389 w 1538514"/>
                <a:gd name="connsiteY75" fmla="*/ 640461 h 1493713"/>
                <a:gd name="connsiteX76" fmla="*/ 658389 w 1538514"/>
                <a:gd name="connsiteY76" fmla="*/ 763384 h 1493713"/>
                <a:gd name="connsiteX77" fmla="*/ 603339 w 1538514"/>
                <a:gd name="connsiteY77" fmla="*/ 797047 h 1493713"/>
                <a:gd name="connsiteX78" fmla="*/ 603339 w 1538514"/>
                <a:gd name="connsiteY78" fmla="*/ 640461 h 1493713"/>
                <a:gd name="connsiteX79" fmla="*/ 519995 w 1538514"/>
                <a:gd name="connsiteY79" fmla="*/ 640461 h 1493713"/>
                <a:gd name="connsiteX80" fmla="*/ 519995 w 1538514"/>
                <a:gd name="connsiteY80" fmla="*/ 848012 h 1493713"/>
                <a:gd name="connsiteX81" fmla="*/ 424881 w 1538514"/>
                <a:gd name="connsiteY81" fmla="*/ 906173 h 1493713"/>
                <a:gd name="connsiteX82" fmla="*/ 424881 w 1538514"/>
                <a:gd name="connsiteY82" fmla="*/ 752036 h 1493713"/>
                <a:gd name="connsiteX83" fmla="*/ 466623 w 1538514"/>
                <a:gd name="connsiteY83" fmla="*/ 752036 h 1493713"/>
                <a:gd name="connsiteX84" fmla="*/ 466623 w 1538514"/>
                <a:gd name="connsiteY84" fmla="*/ 564194 h 1493713"/>
                <a:gd name="connsiteX85" fmla="*/ 496439 w 1538514"/>
                <a:gd name="connsiteY85" fmla="*/ 564194 h 1493713"/>
                <a:gd name="connsiteX86" fmla="*/ 496439 w 1538514"/>
                <a:gd name="connsiteY86" fmla="*/ 445674 h 1493713"/>
                <a:gd name="connsiteX87" fmla="*/ 513138 w 1538514"/>
                <a:gd name="connsiteY87" fmla="*/ 445674 h 1493713"/>
                <a:gd name="connsiteX88" fmla="*/ 702171 w 1538514"/>
                <a:gd name="connsiteY88" fmla="*/ 219073 h 1493713"/>
                <a:gd name="connsiteX89" fmla="*/ 702171 w 1538514"/>
                <a:gd name="connsiteY89" fmla="*/ 95334 h 1493713"/>
                <a:gd name="connsiteX90" fmla="*/ 737950 w 1538514"/>
                <a:gd name="connsiteY90" fmla="*/ 95334 h 1493713"/>
                <a:gd name="connsiteX91" fmla="*/ 737950 w 1538514"/>
                <a:gd name="connsiteY91" fmla="*/ 16352 h 1493713"/>
                <a:gd name="connsiteX92" fmla="*/ 754302 w 1538514"/>
                <a:gd name="connsiteY92"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766840 w 1538514"/>
                <a:gd name="connsiteY49" fmla="*/ 775661 h 1493713"/>
                <a:gd name="connsiteX50" fmla="*/ 754302 w 1538514"/>
                <a:gd name="connsiteY50" fmla="*/ 0 h 1493713"/>
                <a:gd name="connsiteX51" fmla="*/ 784212 w 1538514"/>
                <a:gd name="connsiteY51" fmla="*/ 0 h 1493713"/>
                <a:gd name="connsiteX52" fmla="*/ 800564 w 1538514"/>
                <a:gd name="connsiteY52" fmla="*/ 16352 h 1493713"/>
                <a:gd name="connsiteX53" fmla="*/ 800564 w 1538514"/>
                <a:gd name="connsiteY53" fmla="*/ 95334 h 1493713"/>
                <a:gd name="connsiteX54" fmla="*/ 836343 w 1538514"/>
                <a:gd name="connsiteY54" fmla="*/ 95334 h 1493713"/>
                <a:gd name="connsiteX55" fmla="*/ 836343 w 1538514"/>
                <a:gd name="connsiteY55" fmla="*/ 219073 h 1493713"/>
                <a:gd name="connsiteX56" fmla="*/ 1025376 w 1538514"/>
                <a:gd name="connsiteY56" fmla="*/ 445674 h 1493713"/>
                <a:gd name="connsiteX57" fmla="*/ 1042075 w 1538514"/>
                <a:gd name="connsiteY57" fmla="*/ 445674 h 1493713"/>
                <a:gd name="connsiteX58" fmla="*/ 1042075 w 1538514"/>
                <a:gd name="connsiteY58" fmla="*/ 564194 h 1493713"/>
                <a:gd name="connsiteX59" fmla="*/ 1071891 w 1538514"/>
                <a:gd name="connsiteY59" fmla="*/ 564194 h 1493713"/>
                <a:gd name="connsiteX60" fmla="*/ 1071891 w 1538514"/>
                <a:gd name="connsiteY60" fmla="*/ 752036 h 1493713"/>
                <a:gd name="connsiteX61" fmla="*/ 1113634 w 1538514"/>
                <a:gd name="connsiteY61" fmla="*/ 752036 h 1493713"/>
                <a:gd name="connsiteX62" fmla="*/ 1113634 w 1538514"/>
                <a:gd name="connsiteY62" fmla="*/ 909130 h 1493713"/>
                <a:gd name="connsiteX63" fmla="*/ 1018520 w 1538514"/>
                <a:gd name="connsiteY63" fmla="*/ 850969 h 1493713"/>
                <a:gd name="connsiteX64" fmla="*/ 1018520 w 1538514"/>
                <a:gd name="connsiteY64" fmla="*/ 640460 h 1493713"/>
                <a:gd name="connsiteX65" fmla="*/ 935176 w 1538514"/>
                <a:gd name="connsiteY65" fmla="*/ 640460 h 1493713"/>
                <a:gd name="connsiteX66" fmla="*/ 935176 w 1538514"/>
                <a:gd name="connsiteY66" fmla="*/ 800004 h 1493713"/>
                <a:gd name="connsiteX67" fmla="*/ 880127 w 1538514"/>
                <a:gd name="connsiteY67" fmla="*/ 766342 h 1493713"/>
                <a:gd name="connsiteX68" fmla="*/ 880127 w 1538514"/>
                <a:gd name="connsiteY68" fmla="*/ 640461 h 1493713"/>
                <a:gd name="connsiteX69" fmla="*/ 796783 w 1538514"/>
                <a:gd name="connsiteY69" fmla="*/ 640461 h 1493713"/>
                <a:gd name="connsiteX70" fmla="*/ 796783 w 1538514"/>
                <a:gd name="connsiteY70" fmla="*/ 715377 h 1493713"/>
                <a:gd name="connsiteX71" fmla="*/ 766840 w 1538514"/>
                <a:gd name="connsiteY71" fmla="*/ 697067 h 1493713"/>
                <a:gd name="connsiteX72" fmla="*/ 741733 w 1538514"/>
                <a:gd name="connsiteY72" fmla="*/ 712420 h 1493713"/>
                <a:gd name="connsiteX73" fmla="*/ 741733 w 1538514"/>
                <a:gd name="connsiteY73" fmla="*/ 640461 h 1493713"/>
                <a:gd name="connsiteX74" fmla="*/ 658389 w 1538514"/>
                <a:gd name="connsiteY74" fmla="*/ 640461 h 1493713"/>
                <a:gd name="connsiteX75" fmla="*/ 658389 w 1538514"/>
                <a:gd name="connsiteY75" fmla="*/ 763384 h 1493713"/>
                <a:gd name="connsiteX76" fmla="*/ 603339 w 1538514"/>
                <a:gd name="connsiteY76" fmla="*/ 797047 h 1493713"/>
                <a:gd name="connsiteX77" fmla="*/ 603339 w 1538514"/>
                <a:gd name="connsiteY77" fmla="*/ 640461 h 1493713"/>
                <a:gd name="connsiteX78" fmla="*/ 519995 w 1538514"/>
                <a:gd name="connsiteY78" fmla="*/ 640461 h 1493713"/>
                <a:gd name="connsiteX79" fmla="*/ 519995 w 1538514"/>
                <a:gd name="connsiteY79" fmla="*/ 848012 h 1493713"/>
                <a:gd name="connsiteX80" fmla="*/ 424881 w 1538514"/>
                <a:gd name="connsiteY80" fmla="*/ 906173 h 1493713"/>
                <a:gd name="connsiteX81" fmla="*/ 424881 w 1538514"/>
                <a:gd name="connsiteY81" fmla="*/ 752036 h 1493713"/>
                <a:gd name="connsiteX82" fmla="*/ 466623 w 1538514"/>
                <a:gd name="connsiteY82" fmla="*/ 752036 h 1493713"/>
                <a:gd name="connsiteX83" fmla="*/ 466623 w 1538514"/>
                <a:gd name="connsiteY83" fmla="*/ 564194 h 1493713"/>
                <a:gd name="connsiteX84" fmla="*/ 496439 w 1538514"/>
                <a:gd name="connsiteY84" fmla="*/ 564194 h 1493713"/>
                <a:gd name="connsiteX85" fmla="*/ 496439 w 1538514"/>
                <a:gd name="connsiteY85" fmla="*/ 445674 h 1493713"/>
                <a:gd name="connsiteX86" fmla="*/ 513138 w 1538514"/>
                <a:gd name="connsiteY86" fmla="*/ 445674 h 1493713"/>
                <a:gd name="connsiteX87" fmla="*/ 702171 w 1538514"/>
                <a:gd name="connsiteY87" fmla="*/ 219073 h 1493713"/>
                <a:gd name="connsiteX88" fmla="*/ 702171 w 1538514"/>
                <a:gd name="connsiteY88" fmla="*/ 95334 h 1493713"/>
                <a:gd name="connsiteX89" fmla="*/ 737950 w 1538514"/>
                <a:gd name="connsiteY89" fmla="*/ 95334 h 1493713"/>
                <a:gd name="connsiteX90" fmla="*/ 737950 w 1538514"/>
                <a:gd name="connsiteY90" fmla="*/ 16352 h 1493713"/>
                <a:gd name="connsiteX91" fmla="*/ 754302 w 1538514"/>
                <a:gd name="connsiteY91"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766840 w 1538514"/>
                <a:gd name="connsiteY48" fmla="*/ 775661 h 1493713"/>
                <a:gd name="connsiteX49" fmla="*/ 754302 w 1538514"/>
                <a:gd name="connsiteY49" fmla="*/ 0 h 1493713"/>
                <a:gd name="connsiteX50" fmla="*/ 784212 w 1538514"/>
                <a:gd name="connsiteY50" fmla="*/ 0 h 1493713"/>
                <a:gd name="connsiteX51" fmla="*/ 800564 w 1538514"/>
                <a:gd name="connsiteY51" fmla="*/ 16352 h 1493713"/>
                <a:gd name="connsiteX52" fmla="*/ 800564 w 1538514"/>
                <a:gd name="connsiteY52" fmla="*/ 95334 h 1493713"/>
                <a:gd name="connsiteX53" fmla="*/ 836343 w 1538514"/>
                <a:gd name="connsiteY53" fmla="*/ 95334 h 1493713"/>
                <a:gd name="connsiteX54" fmla="*/ 836343 w 1538514"/>
                <a:gd name="connsiteY54" fmla="*/ 219073 h 1493713"/>
                <a:gd name="connsiteX55" fmla="*/ 1025376 w 1538514"/>
                <a:gd name="connsiteY55" fmla="*/ 445674 h 1493713"/>
                <a:gd name="connsiteX56" fmla="*/ 1042075 w 1538514"/>
                <a:gd name="connsiteY56" fmla="*/ 445674 h 1493713"/>
                <a:gd name="connsiteX57" fmla="*/ 1042075 w 1538514"/>
                <a:gd name="connsiteY57" fmla="*/ 564194 h 1493713"/>
                <a:gd name="connsiteX58" fmla="*/ 1071891 w 1538514"/>
                <a:gd name="connsiteY58" fmla="*/ 564194 h 1493713"/>
                <a:gd name="connsiteX59" fmla="*/ 1071891 w 1538514"/>
                <a:gd name="connsiteY59" fmla="*/ 752036 h 1493713"/>
                <a:gd name="connsiteX60" fmla="*/ 1113634 w 1538514"/>
                <a:gd name="connsiteY60" fmla="*/ 752036 h 1493713"/>
                <a:gd name="connsiteX61" fmla="*/ 1113634 w 1538514"/>
                <a:gd name="connsiteY61" fmla="*/ 909130 h 1493713"/>
                <a:gd name="connsiteX62" fmla="*/ 1018520 w 1538514"/>
                <a:gd name="connsiteY62" fmla="*/ 850969 h 1493713"/>
                <a:gd name="connsiteX63" fmla="*/ 1018520 w 1538514"/>
                <a:gd name="connsiteY63" fmla="*/ 640460 h 1493713"/>
                <a:gd name="connsiteX64" fmla="*/ 935176 w 1538514"/>
                <a:gd name="connsiteY64" fmla="*/ 640460 h 1493713"/>
                <a:gd name="connsiteX65" fmla="*/ 935176 w 1538514"/>
                <a:gd name="connsiteY65" fmla="*/ 800004 h 1493713"/>
                <a:gd name="connsiteX66" fmla="*/ 880127 w 1538514"/>
                <a:gd name="connsiteY66" fmla="*/ 766342 h 1493713"/>
                <a:gd name="connsiteX67" fmla="*/ 880127 w 1538514"/>
                <a:gd name="connsiteY67" fmla="*/ 640461 h 1493713"/>
                <a:gd name="connsiteX68" fmla="*/ 796783 w 1538514"/>
                <a:gd name="connsiteY68" fmla="*/ 640461 h 1493713"/>
                <a:gd name="connsiteX69" fmla="*/ 796783 w 1538514"/>
                <a:gd name="connsiteY69" fmla="*/ 715377 h 1493713"/>
                <a:gd name="connsiteX70" fmla="*/ 766840 w 1538514"/>
                <a:gd name="connsiteY70" fmla="*/ 697067 h 1493713"/>
                <a:gd name="connsiteX71" fmla="*/ 741733 w 1538514"/>
                <a:gd name="connsiteY71" fmla="*/ 712420 h 1493713"/>
                <a:gd name="connsiteX72" fmla="*/ 741733 w 1538514"/>
                <a:gd name="connsiteY72" fmla="*/ 640461 h 1493713"/>
                <a:gd name="connsiteX73" fmla="*/ 658389 w 1538514"/>
                <a:gd name="connsiteY73" fmla="*/ 640461 h 1493713"/>
                <a:gd name="connsiteX74" fmla="*/ 658389 w 1538514"/>
                <a:gd name="connsiteY74" fmla="*/ 763384 h 1493713"/>
                <a:gd name="connsiteX75" fmla="*/ 603339 w 1538514"/>
                <a:gd name="connsiteY75" fmla="*/ 797047 h 1493713"/>
                <a:gd name="connsiteX76" fmla="*/ 603339 w 1538514"/>
                <a:gd name="connsiteY76" fmla="*/ 640461 h 1493713"/>
                <a:gd name="connsiteX77" fmla="*/ 519995 w 1538514"/>
                <a:gd name="connsiteY77" fmla="*/ 640461 h 1493713"/>
                <a:gd name="connsiteX78" fmla="*/ 519995 w 1538514"/>
                <a:gd name="connsiteY78" fmla="*/ 848012 h 1493713"/>
                <a:gd name="connsiteX79" fmla="*/ 424881 w 1538514"/>
                <a:gd name="connsiteY79" fmla="*/ 906173 h 1493713"/>
                <a:gd name="connsiteX80" fmla="*/ 424881 w 1538514"/>
                <a:gd name="connsiteY80" fmla="*/ 752036 h 1493713"/>
                <a:gd name="connsiteX81" fmla="*/ 466623 w 1538514"/>
                <a:gd name="connsiteY81" fmla="*/ 752036 h 1493713"/>
                <a:gd name="connsiteX82" fmla="*/ 466623 w 1538514"/>
                <a:gd name="connsiteY82" fmla="*/ 564194 h 1493713"/>
                <a:gd name="connsiteX83" fmla="*/ 496439 w 1538514"/>
                <a:gd name="connsiteY83" fmla="*/ 564194 h 1493713"/>
                <a:gd name="connsiteX84" fmla="*/ 496439 w 1538514"/>
                <a:gd name="connsiteY84" fmla="*/ 445674 h 1493713"/>
                <a:gd name="connsiteX85" fmla="*/ 513138 w 1538514"/>
                <a:gd name="connsiteY85" fmla="*/ 445674 h 1493713"/>
                <a:gd name="connsiteX86" fmla="*/ 702171 w 1538514"/>
                <a:gd name="connsiteY86" fmla="*/ 219073 h 1493713"/>
                <a:gd name="connsiteX87" fmla="*/ 702171 w 1538514"/>
                <a:gd name="connsiteY87" fmla="*/ 95334 h 1493713"/>
                <a:gd name="connsiteX88" fmla="*/ 737950 w 1538514"/>
                <a:gd name="connsiteY88" fmla="*/ 95334 h 1493713"/>
                <a:gd name="connsiteX89" fmla="*/ 737950 w 1538514"/>
                <a:gd name="connsiteY89" fmla="*/ 16352 h 1493713"/>
                <a:gd name="connsiteX90" fmla="*/ 754302 w 1538514"/>
                <a:gd name="connsiteY90"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66727 w 1538514"/>
                <a:gd name="connsiteY41" fmla="*/ 1019636 h 1493713"/>
                <a:gd name="connsiteX42" fmla="*/ 1250788 w 1538514"/>
                <a:gd name="connsiteY42" fmla="*/ 1019636 h 1493713"/>
                <a:gd name="connsiteX43" fmla="*/ 1250788 w 1538514"/>
                <a:gd name="connsiteY43" fmla="*/ 1493713 h 1493713"/>
                <a:gd name="connsiteX44" fmla="*/ 287726 w 1538514"/>
                <a:gd name="connsiteY44" fmla="*/ 1493713 h 1493713"/>
                <a:gd name="connsiteX45" fmla="*/ 287726 w 1538514"/>
                <a:gd name="connsiteY45" fmla="*/ 1019636 h 1493713"/>
                <a:gd name="connsiteX46" fmla="*/ 371787 w 1538514"/>
                <a:gd name="connsiteY46" fmla="*/ 1019636 h 1493713"/>
                <a:gd name="connsiteX47" fmla="*/ 766840 w 1538514"/>
                <a:gd name="connsiteY47" fmla="*/ 775661 h 1493713"/>
                <a:gd name="connsiteX48" fmla="*/ 754302 w 1538514"/>
                <a:gd name="connsiteY48" fmla="*/ 0 h 1493713"/>
                <a:gd name="connsiteX49" fmla="*/ 784212 w 1538514"/>
                <a:gd name="connsiteY49" fmla="*/ 0 h 1493713"/>
                <a:gd name="connsiteX50" fmla="*/ 800564 w 1538514"/>
                <a:gd name="connsiteY50" fmla="*/ 16352 h 1493713"/>
                <a:gd name="connsiteX51" fmla="*/ 800564 w 1538514"/>
                <a:gd name="connsiteY51" fmla="*/ 95334 h 1493713"/>
                <a:gd name="connsiteX52" fmla="*/ 836343 w 1538514"/>
                <a:gd name="connsiteY52" fmla="*/ 95334 h 1493713"/>
                <a:gd name="connsiteX53" fmla="*/ 836343 w 1538514"/>
                <a:gd name="connsiteY53" fmla="*/ 219073 h 1493713"/>
                <a:gd name="connsiteX54" fmla="*/ 1025376 w 1538514"/>
                <a:gd name="connsiteY54" fmla="*/ 445674 h 1493713"/>
                <a:gd name="connsiteX55" fmla="*/ 1042075 w 1538514"/>
                <a:gd name="connsiteY55" fmla="*/ 445674 h 1493713"/>
                <a:gd name="connsiteX56" fmla="*/ 1042075 w 1538514"/>
                <a:gd name="connsiteY56" fmla="*/ 564194 h 1493713"/>
                <a:gd name="connsiteX57" fmla="*/ 1071891 w 1538514"/>
                <a:gd name="connsiteY57" fmla="*/ 564194 h 1493713"/>
                <a:gd name="connsiteX58" fmla="*/ 1071891 w 1538514"/>
                <a:gd name="connsiteY58" fmla="*/ 752036 h 1493713"/>
                <a:gd name="connsiteX59" fmla="*/ 1113634 w 1538514"/>
                <a:gd name="connsiteY59" fmla="*/ 752036 h 1493713"/>
                <a:gd name="connsiteX60" fmla="*/ 1113634 w 1538514"/>
                <a:gd name="connsiteY60" fmla="*/ 909130 h 1493713"/>
                <a:gd name="connsiteX61" fmla="*/ 1018520 w 1538514"/>
                <a:gd name="connsiteY61" fmla="*/ 850969 h 1493713"/>
                <a:gd name="connsiteX62" fmla="*/ 1018520 w 1538514"/>
                <a:gd name="connsiteY62" fmla="*/ 640460 h 1493713"/>
                <a:gd name="connsiteX63" fmla="*/ 935176 w 1538514"/>
                <a:gd name="connsiteY63" fmla="*/ 640460 h 1493713"/>
                <a:gd name="connsiteX64" fmla="*/ 935176 w 1538514"/>
                <a:gd name="connsiteY64" fmla="*/ 800004 h 1493713"/>
                <a:gd name="connsiteX65" fmla="*/ 880127 w 1538514"/>
                <a:gd name="connsiteY65" fmla="*/ 766342 h 1493713"/>
                <a:gd name="connsiteX66" fmla="*/ 880127 w 1538514"/>
                <a:gd name="connsiteY66" fmla="*/ 640461 h 1493713"/>
                <a:gd name="connsiteX67" fmla="*/ 796783 w 1538514"/>
                <a:gd name="connsiteY67" fmla="*/ 640461 h 1493713"/>
                <a:gd name="connsiteX68" fmla="*/ 796783 w 1538514"/>
                <a:gd name="connsiteY68" fmla="*/ 715377 h 1493713"/>
                <a:gd name="connsiteX69" fmla="*/ 766840 w 1538514"/>
                <a:gd name="connsiteY69" fmla="*/ 697067 h 1493713"/>
                <a:gd name="connsiteX70" fmla="*/ 741733 w 1538514"/>
                <a:gd name="connsiteY70" fmla="*/ 712420 h 1493713"/>
                <a:gd name="connsiteX71" fmla="*/ 741733 w 1538514"/>
                <a:gd name="connsiteY71" fmla="*/ 640461 h 1493713"/>
                <a:gd name="connsiteX72" fmla="*/ 658389 w 1538514"/>
                <a:gd name="connsiteY72" fmla="*/ 640461 h 1493713"/>
                <a:gd name="connsiteX73" fmla="*/ 658389 w 1538514"/>
                <a:gd name="connsiteY73" fmla="*/ 763384 h 1493713"/>
                <a:gd name="connsiteX74" fmla="*/ 603339 w 1538514"/>
                <a:gd name="connsiteY74" fmla="*/ 797047 h 1493713"/>
                <a:gd name="connsiteX75" fmla="*/ 603339 w 1538514"/>
                <a:gd name="connsiteY75" fmla="*/ 640461 h 1493713"/>
                <a:gd name="connsiteX76" fmla="*/ 519995 w 1538514"/>
                <a:gd name="connsiteY76" fmla="*/ 640461 h 1493713"/>
                <a:gd name="connsiteX77" fmla="*/ 519995 w 1538514"/>
                <a:gd name="connsiteY77" fmla="*/ 848012 h 1493713"/>
                <a:gd name="connsiteX78" fmla="*/ 424881 w 1538514"/>
                <a:gd name="connsiteY78" fmla="*/ 906173 h 1493713"/>
                <a:gd name="connsiteX79" fmla="*/ 424881 w 1538514"/>
                <a:gd name="connsiteY79" fmla="*/ 752036 h 1493713"/>
                <a:gd name="connsiteX80" fmla="*/ 466623 w 1538514"/>
                <a:gd name="connsiteY80" fmla="*/ 752036 h 1493713"/>
                <a:gd name="connsiteX81" fmla="*/ 466623 w 1538514"/>
                <a:gd name="connsiteY81" fmla="*/ 564194 h 1493713"/>
                <a:gd name="connsiteX82" fmla="*/ 496439 w 1538514"/>
                <a:gd name="connsiteY82" fmla="*/ 564194 h 1493713"/>
                <a:gd name="connsiteX83" fmla="*/ 496439 w 1538514"/>
                <a:gd name="connsiteY83" fmla="*/ 445674 h 1493713"/>
                <a:gd name="connsiteX84" fmla="*/ 513138 w 1538514"/>
                <a:gd name="connsiteY84" fmla="*/ 445674 h 1493713"/>
                <a:gd name="connsiteX85" fmla="*/ 702171 w 1538514"/>
                <a:gd name="connsiteY85" fmla="*/ 219073 h 1493713"/>
                <a:gd name="connsiteX86" fmla="*/ 702171 w 1538514"/>
                <a:gd name="connsiteY86" fmla="*/ 95334 h 1493713"/>
                <a:gd name="connsiteX87" fmla="*/ 737950 w 1538514"/>
                <a:gd name="connsiteY87" fmla="*/ 95334 h 1493713"/>
                <a:gd name="connsiteX88" fmla="*/ 737950 w 1538514"/>
                <a:gd name="connsiteY88" fmla="*/ 16352 h 1493713"/>
                <a:gd name="connsiteX89" fmla="*/ 754302 w 1538514"/>
                <a:gd name="connsiteY89" fmla="*/ 0 h 14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38514" h="1493713">
                  <a:moveTo>
                    <a:pt x="1308929" y="1112066"/>
                  </a:moveTo>
                  <a:lnTo>
                    <a:pt x="1538514" y="1112066"/>
                  </a:lnTo>
                  <a:lnTo>
                    <a:pt x="1538514" y="1493713"/>
                  </a:lnTo>
                  <a:lnTo>
                    <a:pt x="1308929" y="1493713"/>
                  </a:lnTo>
                  <a:lnTo>
                    <a:pt x="1308929" y="1112066"/>
                  </a:lnTo>
                  <a:close/>
                  <a:moveTo>
                    <a:pt x="0" y="1112066"/>
                  </a:moveTo>
                  <a:lnTo>
                    <a:pt x="229585" y="1112066"/>
                  </a:lnTo>
                  <a:lnTo>
                    <a:pt x="229585" y="1493713"/>
                  </a:lnTo>
                  <a:lnTo>
                    <a:pt x="0" y="1493713"/>
                  </a:lnTo>
                  <a:lnTo>
                    <a:pt x="0" y="1112066"/>
                  </a:lnTo>
                  <a:close/>
                  <a:moveTo>
                    <a:pt x="1107301" y="1054797"/>
                  </a:moveTo>
                  <a:lnTo>
                    <a:pt x="1107301" y="1292922"/>
                  </a:lnTo>
                  <a:lnTo>
                    <a:pt x="1190645" y="1292922"/>
                  </a:lnTo>
                  <a:lnTo>
                    <a:pt x="1190645" y="1054797"/>
                  </a:lnTo>
                  <a:lnTo>
                    <a:pt x="1107301" y="1054797"/>
                  </a:lnTo>
                  <a:close/>
                  <a:moveTo>
                    <a:pt x="955414" y="1054797"/>
                  </a:moveTo>
                  <a:lnTo>
                    <a:pt x="955414" y="1292922"/>
                  </a:lnTo>
                  <a:lnTo>
                    <a:pt x="1038758" y="1292922"/>
                  </a:lnTo>
                  <a:lnTo>
                    <a:pt x="1038758" y="1054797"/>
                  </a:lnTo>
                  <a:lnTo>
                    <a:pt x="955414" y="1054797"/>
                  </a:lnTo>
                  <a:close/>
                  <a:moveTo>
                    <a:pt x="803528" y="1054797"/>
                  </a:moveTo>
                  <a:lnTo>
                    <a:pt x="803528" y="1292922"/>
                  </a:lnTo>
                  <a:lnTo>
                    <a:pt x="886872" y="1292922"/>
                  </a:lnTo>
                  <a:lnTo>
                    <a:pt x="886872" y="1054797"/>
                  </a:lnTo>
                  <a:lnTo>
                    <a:pt x="803528" y="1054797"/>
                  </a:lnTo>
                  <a:close/>
                  <a:moveTo>
                    <a:pt x="651642" y="1054797"/>
                  </a:moveTo>
                  <a:lnTo>
                    <a:pt x="651642" y="1292922"/>
                  </a:lnTo>
                  <a:lnTo>
                    <a:pt x="734986" y="1292922"/>
                  </a:lnTo>
                  <a:lnTo>
                    <a:pt x="734986" y="1054797"/>
                  </a:lnTo>
                  <a:lnTo>
                    <a:pt x="651642" y="1054797"/>
                  </a:lnTo>
                  <a:close/>
                  <a:moveTo>
                    <a:pt x="499756" y="1054797"/>
                  </a:moveTo>
                  <a:lnTo>
                    <a:pt x="499756" y="1292922"/>
                  </a:lnTo>
                  <a:lnTo>
                    <a:pt x="583100" y="1292922"/>
                  </a:lnTo>
                  <a:lnTo>
                    <a:pt x="583100" y="1054797"/>
                  </a:lnTo>
                  <a:lnTo>
                    <a:pt x="499756" y="1054797"/>
                  </a:lnTo>
                  <a:close/>
                  <a:moveTo>
                    <a:pt x="347870" y="1054797"/>
                  </a:moveTo>
                  <a:lnTo>
                    <a:pt x="347870" y="1292922"/>
                  </a:lnTo>
                  <a:lnTo>
                    <a:pt x="431214" y="1292922"/>
                  </a:lnTo>
                  <a:lnTo>
                    <a:pt x="431214" y="1054797"/>
                  </a:lnTo>
                  <a:lnTo>
                    <a:pt x="347870" y="1054797"/>
                  </a:lnTo>
                  <a:close/>
                  <a:moveTo>
                    <a:pt x="766840" y="775661"/>
                  </a:moveTo>
                  <a:lnTo>
                    <a:pt x="1166727" y="1019636"/>
                  </a:lnTo>
                  <a:lnTo>
                    <a:pt x="1250788" y="1019636"/>
                  </a:lnTo>
                  <a:lnTo>
                    <a:pt x="1250788" y="1493713"/>
                  </a:lnTo>
                  <a:lnTo>
                    <a:pt x="287726" y="1493713"/>
                  </a:lnTo>
                  <a:lnTo>
                    <a:pt x="287726" y="1019636"/>
                  </a:lnTo>
                  <a:lnTo>
                    <a:pt x="371787" y="1019636"/>
                  </a:lnTo>
                  <a:lnTo>
                    <a:pt x="766840" y="775661"/>
                  </a:lnTo>
                  <a:close/>
                  <a:moveTo>
                    <a:pt x="754302" y="0"/>
                  </a:moveTo>
                  <a:lnTo>
                    <a:pt x="784212" y="0"/>
                  </a:lnTo>
                  <a:cubicBezTo>
                    <a:pt x="793243" y="0"/>
                    <a:pt x="800564" y="7321"/>
                    <a:pt x="800564" y="16352"/>
                  </a:cubicBezTo>
                  <a:lnTo>
                    <a:pt x="800564" y="95334"/>
                  </a:lnTo>
                  <a:lnTo>
                    <a:pt x="836343" y="95334"/>
                  </a:lnTo>
                  <a:lnTo>
                    <a:pt x="836343" y="219073"/>
                  </a:lnTo>
                  <a:cubicBezTo>
                    <a:pt x="943289" y="239580"/>
                    <a:pt x="1024217" y="333044"/>
                    <a:pt x="1025376" y="445674"/>
                  </a:cubicBezTo>
                  <a:lnTo>
                    <a:pt x="1042075" y="445674"/>
                  </a:lnTo>
                  <a:lnTo>
                    <a:pt x="1042075" y="564194"/>
                  </a:lnTo>
                  <a:lnTo>
                    <a:pt x="1071891" y="564194"/>
                  </a:lnTo>
                  <a:lnTo>
                    <a:pt x="1071891" y="752036"/>
                  </a:lnTo>
                  <a:lnTo>
                    <a:pt x="1113634" y="752036"/>
                  </a:lnTo>
                  <a:lnTo>
                    <a:pt x="1113634" y="909130"/>
                  </a:lnTo>
                  <a:lnTo>
                    <a:pt x="1018520" y="850969"/>
                  </a:lnTo>
                  <a:lnTo>
                    <a:pt x="1018520" y="640460"/>
                  </a:lnTo>
                  <a:lnTo>
                    <a:pt x="935176" y="640460"/>
                  </a:lnTo>
                  <a:lnTo>
                    <a:pt x="935176" y="800004"/>
                  </a:lnTo>
                  <a:lnTo>
                    <a:pt x="880127" y="766342"/>
                  </a:lnTo>
                  <a:lnTo>
                    <a:pt x="880127" y="640461"/>
                  </a:lnTo>
                  <a:lnTo>
                    <a:pt x="796783" y="640461"/>
                  </a:lnTo>
                  <a:lnTo>
                    <a:pt x="796783" y="715377"/>
                  </a:lnTo>
                  <a:lnTo>
                    <a:pt x="766840" y="697067"/>
                  </a:lnTo>
                  <a:lnTo>
                    <a:pt x="741733" y="712420"/>
                  </a:lnTo>
                  <a:lnTo>
                    <a:pt x="741733" y="640461"/>
                  </a:lnTo>
                  <a:lnTo>
                    <a:pt x="658389" y="640461"/>
                  </a:lnTo>
                  <a:lnTo>
                    <a:pt x="658389" y="763384"/>
                  </a:lnTo>
                  <a:lnTo>
                    <a:pt x="603339" y="797047"/>
                  </a:lnTo>
                  <a:lnTo>
                    <a:pt x="603339" y="640461"/>
                  </a:lnTo>
                  <a:lnTo>
                    <a:pt x="519995" y="640461"/>
                  </a:lnTo>
                  <a:lnTo>
                    <a:pt x="519995" y="848012"/>
                  </a:lnTo>
                  <a:lnTo>
                    <a:pt x="424881" y="906173"/>
                  </a:lnTo>
                  <a:lnTo>
                    <a:pt x="424881" y="752036"/>
                  </a:lnTo>
                  <a:lnTo>
                    <a:pt x="466623" y="752036"/>
                  </a:lnTo>
                  <a:lnTo>
                    <a:pt x="466623" y="564194"/>
                  </a:lnTo>
                  <a:lnTo>
                    <a:pt x="496439" y="564194"/>
                  </a:lnTo>
                  <a:lnTo>
                    <a:pt x="496439" y="445674"/>
                  </a:lnTo>
                  <a:lnTo>
                    <a:pt x="513138" y="445674"/>
                  </a:lnTo>
                  <a:cubicBezTo>
                    <a:pt x="514297" y="333044"/>
                    <a:pt x="595225" y="239580"/>
                    <a:pt x="702171" y="219073"/>
                  </a:cubicBezTo>
                  <a:lnTo>
                    <a:pt x="702171" y="95334"/>
                  </a:lnTo>
                  <a:lnTo>
                    <a:pt x="737950" y="95334"/>
                  </a:lnTo>
                  <a:lnTo>
                    <a:pt x="737950" y="16352"/>
                  </a:lnTo>
                  <a:cubicBezTo>
                    <a:pt x="737950" y="7321"/>
                    <a:pt x="745271" y="0"/>
                    <a:pt x="7543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69" name="Rectangle 21"/>
          <p:cNvSpPr>
            <a:spLocks/>
          </p:cNvSpPr>
          <p:nvPr/>
        </p:nvSpPr>
        <p:spPr bwMode="auto">
          <a:xfrm>
            <a:off x="10732416" y="5707809"/>
            <a:ext cx="1457324" cy="822960"/>
          </a:xfrm>
          <a:prstGeom prst="rect">
            <a:avLst/>
          </a:prstGeom>
          <a:solidFill>
            <a:srgbClr val="ED7D3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1" indent="0" algn="l" defTabSz="914400" rtl="0" eaLnBrk="1" fontAlgn="base" latinLnBrk="0" hangingPunct="1">
              <a:lnSpc>
                <a:spcPct val="90000"/>
              </a:lnSpc>
              <a:spcBef>
                <a:spcPts val="600"/>
              </a:spcBef>
              <a:spcAft>
                <a:spcPts val="600"/>
              </a:spcAft>
              <a:buClr>
                <a:srgbClr val="44546A"/>
              </a:buClr>
              <a:buSzPct val="100000"/>
              <a:buFontTx/>
              <a:buNone/>
              <a:tabLst/>
              <a:defRPr/>
            </a:pPr>
            <a:endParaRPr kumimoji="0" lang="en-US" sz="1200" b="0" i="0" u="none" strike="noStrike" kern="0" cap="none" spc="0" normalizeH="0" baseline="0" noProof="0" dirty="0">
              <a:ln>
                <a:noFill/>
              </a:ln>
              <a:solidFill>
                <a:srgbClr val="FFFFFF">
                  <a:alpha val="99000"/>
                </a:srgbClr>
              </a:solidFill>
              <a:effectLst/>
              <a:uLnTx/>
              <a:uFillTx/>
              <a:latin typeface="Segoe UI Light"/>
              <a:ea typeface="+mn-ea"/>
              <a:cs typeface="+mn-cs"/>
            </a:endParaRPr>
          </a:p>
        </p:txBody>
      </p:sp>
      <p:grpSp>
        <p:nvGrpSpPr>
          <p:cNvPr id="70" name="Group 69"/>
          <p:cNvGrpSpPr/>
          <p:nvPr/>
        </p:nvGrpSpPr>
        <p:grpSpPr>
          <a:xfrm>
            <a:off x="11172825" y="6012781"/>
            <a:ext cx="557644" cy="303640"/>
            <a:chOff x="2825708" y="3803911"/>
            <a:chExt cx="5590060" cy="2950245"/>
          </a:xfrm>
          <a:solidFill>
            <a:schemeClr val="bg1"/>
          </a:solidFill>
        </p:grpSpPr>
        <p:sp>
          <p:nvSpPr>
            <p:cNvPr id="71" name="Freeform 70"/>
            <p:cNvSpPr>
              <a:spLocks/>
            </p:cNvSpPr>
            <p:nvPr userDrawn="1"/>
          </p:nvSpPr>
          <p:spPr bwMode="auto">
            <a:xfrm flipH="1">
              <a:off x="2825708" y="3803911"/>
              <a:ext cx="3798665" cy="2644407"/>
            </a:xfrm>
            <a:custGeom>
              <a:avLst/>
              <a:gdLst>
                <a:gd name="connsiteX0" fmla="*/ 2056832 w 3798668"/>
                <a:gd name="connsiteY0" fmla="*/ 0 h 2644406"/>
                <a:gd name="connsiteX1" fmla="*/ 1120184 w 3798668"/>
                <a:gd name="connsiteY1" fmla="*/ 492747 h 2644406"/>
                <a:gd name="connsiteX2" fmla="*/ 824401 w 3798668"/>
                <a:gd name="connsiteY2" fmla="*/ 410622 h 2644406"/>
                <a:gd name="connsiteX3" fmla="*/ 462888 w 3798668"/>
                <a:gd name="connsiteY3" fmla="*/ 525596 h 2644406"/>
                <a:gd name="connsiteX4" fmla="*/ 183537 w 3798668"/>
                <a:gd name="connsiteY4" fmla="*/ 1034768 h 2644406"/>
                <a:gd name="connsiteX5" fmla="*/ 15361 w 3798668"/>
                <a:gd name="connsiteY5" fmla="*/ 1177972 h 2644406"/>
                <a:gd name="connsiteX6" fmla="*/ 7490 w 3798668"/>
                <a:gd name="connsiteY6" fmla="*/ 1187499 h 2644406"/>
                <a:gd name="connsiteX7" fmla="*/ 6772 w 3798668"/>
                <a:gd name="connsiteY7" fmla="*/ 1235951 h 2644406"/>
                <a:gd name="connsiteX8" fmla="*/ 0 w 3798668"/>
                <a:gd name="connsiteY8" fmla="*/ 1650660 h 2644406"/>
                <a:gd name="connsiteX9" fmla="*/ 132557 w 3798668"/>
                <a:gd name="connsiteY9" fmla="*/ 1653042 h 2644406"/>
                <a:gd name="connsiteX10" fmla="*/ 132557 w 3798668"/>
                <a:gd name="connsiteY10" fmla="*/ 2095954 h 2644406"/>
                <a:gd name="connsiteX11" fmla="*/ 310357 w 3798668"/>
                <a:gd name="connsiteY11" fmla="*/ 2095954 h 2644406"/>
                <a:gd name="connsiteX12" fmla="*/ 310357 w 3798668"/>
                <a:gd name="connsiteY12" fmla="*/ 2251529 h 2644406"/>
                <a:gd name="connsiteX13" fmla="*/ 767557 w 3798668"/>
                <a:gd name="connsiteY13" fmla="*/ 2251529 h 2644406"/>
                <a:gd name="connsiteX14" fmla="*/ 767557 w 3798668"/>
                <a:gd name="connsiteY14" fmla="*/ 2644406 h 2644406"/>
                <a:gd name="connsiteX15" fmla="*/ 825364 w 3798668"/>
                <a:gd name="connsiteY15" fmla="*/ 2644406 h 2644406"/>
                <a:gd name="connsiteX16" fmla="*/ 2549804 w 3798668"/>
                <a:gd name="connsiteY16" fmla="*/ 2644406 h 2644406"/>
                <a:gd name="connsiteX17" fmla="*/ 2582669 w 3798668"/>
                <a:gd name="connsiteY17" fmla="*/ 2644406 h 2644406"/>
                <a:gd name="connsiteX18" fmla="*/ 2631967 w 3798668"/>
                <a:gd name="connsiteY18" fmla="*/ 2644406 h 2644406"/>
                <a:gd name="connsiteX19" fmla="*/ 2763426 w 3798668"/>
                <a:gd name="connsiteY19" fmla="*/ 2644406 h 2644406"/>
                <a:gd name="connsiteX20" fmla="*/ 3059209 w 3798668"/>
                <a:gd name="connsiteY20" fmla="*/ 2644406 h 2644406"/>
                <a:gd name="connsiteX21" fmla="*/ 3798668 w 3798668"/>
                <a:gd name="connsiteY21" fmla="*/ 1905286 h 2644406"/>
                <a:gd name="connsiteX22" fmla="*/ 3157804 w 3798668"/>
                <a:gd name="connsiteY22" fmla="*/ 1166167 h 2644406"/>
                <a:gd name="connsiteX23" fmla="*/ 3157804 w 3798668"/>
                <a:gd name="connsiteY23" fmla="*/ 1100467 h 2644406"/>
                <a:gd name="connsiteX24" fmla="*/ 2056832 w 3798668"/>
                <a:gd name="connsiteY24" fmla="*/ 0 h 26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798668" h="2644406">
                  <a:moveTo>
                    <a:pt x="2056832" y="0"/>
                  </a:moveTo>
                  <a:cubicBezTo>
                    <a:pt x="1662454" y="0"/>
                    <a:pt x="1333806" y="197099"/>
                    <a:pt x="1120184" y="492747"/>
                  </a:cubicBezTo>
                  <a:cubicBezTo>
                    <a:pt x="1038022" y="443472"/>
                    <a:pt x="939428" y="410622"/>
                    <a:pt x="824401" y="410622"/>
                  </a:cubicBezTo>
                  <a:cubicBezTo>
                    <a:pt x="692941" y="410622"/>
                    <a:pt x="561482" y="459897"/>
                    <a:pt x="462888" y="525596"/>
                  </a:cubicBezTo>
                  <a:cubicBezTo>
                    <a:pt x="298563" y="640571"/>
                    <a:pt x="183537" y="821244"/>
                    <a:pt x="183537" y="1034768"/>
                  </a:cubicBezTo>
                  <a:cubicBezTo>
                    <a:pt x="121915" y="1075830"/>
                    <a:pt x="65429" y="1124078"/>
                    <a:pt x="15361" y="1177972"/>
                  </a:cubicBezTo>
                  <a:lnTo>
                    <a:pt x="7490" y="1187499"/>
                  </a:lnTo>
                  <a:lnTo>
                    <a:pt x="6772" y="1235951"/>
                  </a:lnTo>
                  <a:cubicBezTo>
                    <a:pt x="4515" y="1374188"/>
                    <a:pt x="1588" y="1484965"/>
                    <a:pt x="0" y="1650660"/>
                  </a:cubicBezTo>
                  <a:lnTo>
                    <a:pt x="132557" y="1653042"/>
                  </a:lnTo>
                  <a:lnTo>
                    <a:pt x="132557" y="2095954"/>
                  </a:lnTo>
                  <a:lnTo>
                    <a:pt x="310357" y="2095954"/>
                  </a:lnTo>
                  <a:lnTo>
                    <a:pt x="310357" y="2251529"/>
                  </a:lnTo>
                  <a:lnTo>
                    <a:pt x="767557" y="2251529"/>
                  </a:lnTo>
                  <a:lnTo>
                    <a:pt x="767557" y="2644406"/>
                  </a:lnTo>
                  <a:lnTo>
                    <a:pt x="825364" y="2644406"/>
                  </a:lnTo>
                  <a:cubicBezTo>
                    <a:pt x="1270194" y="2644406"/>
                    <a:pt x="2133859" y="2644406"/>
                    <a:pt x="2549804" y="2644406"/>
                  </a:cubicBezTo>
                  <a:cubicBezTo>
                    <a:pt x="2566237" y="2644406"/>
                    <a:pt x="2582669" y="2644406"/>
                    <a:pt x="2582669" y="2644406"/>
                  </a:cubicBezTo>
                  <a:cubicBezTo>
                    <a:pt x="2631967" y="2644406"/>
                    <a:pt x="2631967" y="2644406"/>
                    <a:pt x="2631967" y="2644406"/>
                  </a:cubicBezTo>
                  <a:cubicBezTo>
                    <a:pt x="2664831" y="2644406"/>
                    <a:pt x="2730561" y="2644406"/>
                    <a:pt x="2763426" y="2644406"/>
                  </a:cubicBezTo>
                  <a:cubicBezTo>
                    <a:pt x="3059209" y="2644406"/>
                    <a:pt x="3059209" y="2644406"/>
                    <a:pt x="3059209" y="2644406"/>
                  </a:cubicBezTo>
                  <a:cubicBezTo>
                    <a:pt x="3470020" y="2644406"/>
                    <a:pt x="3798668" y="2299484"/>
                    <a:pt x="3798668" y="1905286"/>
                  </a:cubicBezTo>
                  <a:cubicBezTo>
                    <a:pt x="3798668" y="1527514"/>
                    <a:pt x="3519317" y="1215441"/>
                    <a:pt x="3157804" y="1166167"/>
                  </a:cubicBezTo>
                  <a:cubicBezTo>
                    <a:pt x="3157804" y="1149742"/>
                    <a:pt x="3157804" y="1116892"/>
                    <a:pt x="3157804" y="1100467"/>
                  </a:cubicBezTo>
                  <a:cubicBezTo>
                    <a:pt x="3157804" y="492747"/>
                    <a:pt x="2664831" y="0"/>
                    <a:pt x="2056832" y="0"/>
                  </a:cubicBezTo>
                  <a:close/>
                </a:path>
              </a:pathLst>
            </a:custGeom>
            <a:grpFill/>
            <a:ln>
              <a:noFill/>
            </a:ln>
          </p:spPr>
          <p:txBody>
            <a:bodyPr vert="horz" wrap="square" lIns="91440" tIns="45720" rIns="91440" bIns="45720" numCol="1" anchor="ctr" anchorCtr="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D7D31"/>
                  </a:solidFill>
                  <a:effectLst/>
                  <a:uLnTx/>
                  <a:uFillTx/>
                  <a:latin typeface="Segoe UI"/>
                  <a:ea typeface="+mn-ea"/>
                  <a:cs typeface="+mn-cs"/>
                </a:rPr>
                <a:t>GOV</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D7D31"/>
                  </a:solidFill>
                  <a:effectLst/>
                  <a:uLnTx/>
                  <a:uFillTx/>
                  <a:latin typeface="Segoe UI"/>
                  <a:ea typeface="+mn-ea"/>
                  <a:cs typeface="+mn-cs"/>
                </a:rPr>
                <a:t>AAD</a:t>
              </a:r>
            </a:p>
          </p:txBody>
        </p:sp>
        <p:sp>
          <p:nvSpPr>
            <p:cNvPr id="72" name="Rectangle 21"/>
            <p:cNvSpPr/>
            <p:nvPr userDrawn="1"/>
          </p:nvSpPr>
          <p:spPr>
            <a:xfrm>
              <a:off x="5967818" y="4377490"/>
              <a:ext cx="2447950" cy="2376666"/>
            </a:xfrm>
            <a:custGeom>
              <a:avLst/>
              <a:gdLst>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424881 w 1538514"/>
                <a:gd name="connsiteY49" fmla="*/ 984767 h 1493713"/>
                <a:gd name="connsiteX50" fmla="*/ 766840 w 1538514"/>
                <a:gd name="connsiteY50" fmla="*/ 775661 h 1493713"/>
                <a:gd name="connsiteX51" fmla="*/ 754302 w 1538514"/>
                <a:gd name="connsiteY51" fmla="*/ 0 h 1493713"/>
                <a:gd name="connsiteX52" fmla="*/ 784212 w 1538514"/>
                <a:gd name="connsiteY52" fmla="*/ 0 h 1493713"/>
                <a:gd name="connsiteX53" fmla="*/ 800564 w 1538514"/>
                <a:gd name="connsiteY53" fmla="*/ 16352 h 1493713"/>
                <a:gd name="connsiteX54" fmla="*/ 800564 w 1538514"/>
                <a:gd name="connsiteY54" fmla="*/ 95334 h 1493713"/>
                <a:gd name="connsiteX55" fmla="*/ 836343 w 1538514"/>
                <a:gd name="connsiteY55" fmla="*/ 95334 h 1493713"/>
                <a:gd name="connsiteX56" fmla="*/ 836343 w 1538514"/>
                <a:gd name="connsiteY56" fmla="*/ 219073 h 1493713"/>
                <a:gd name="connsiteX57" fmla="*/ 1025376 w 1538514"/>
                <a:gd name="connsiteY57" fmla="*/ 445674 h 1493713"/>
                <a:gd name="connsiteX58" fmla="*/ 1042075 w 1538514"/>
                <a:gd name="connsiteY58" fmla="*/ 445674 h 1493713"/>
                <a:gd name="connsiteX59" fmla="*/ 1042075 w 1538514"/>
                <a:gd name="connsiteY59" fmla="*/ 564194 h 1493713"/>
                <a:gd name="connsiteX60" fmla="*/ 1071891 w 1538514"/>
                <a:gd name="connsiteY60" fmla="*/ 564194 h 1493713"/>
                <a:gd name="connsiteX61" fmla="*/ 1071891 w 1538514"/>
                <a:gd name="connsiteY61" fmla="*/ 752036 h 1493713"/>
                <a:gd name="connsiteX62" fmla="*/ 1113634 w 1538514"/>
                <a:gd name="connsiteY62" fmla="*/ 752036 h 1493713"/>
                <a:gd name="connsiteX63" fmla="*/ 1113634 w 1538514"/>
                <a:gd name="connsiteY63" fmla="*/ 909130 h 1493713"/>
                <a:gd name="connsiteX64" fmla="*/ 1018520 w 1538514"/>
                <a:gd name="connsiteY64" fmla="*/ 850969 h 1493713"/>
                <a:gd name="connsiteX65" fmla="*/ 1018520 w 1538514"/>
                <a:gd name="connsiteY65" fmla="*/ 640460 h 1493713"/>
                <a:gd name="connsiteX66" fmla="*/ 935176 w 1538514"/>
                <a:gd name="connsiteY66" fmla="*/ 640460 h 1493713"/>
                <a:gd name="connsiteX67" fmla="*/ 935176 w 1538514"/>
                <a:gd name="connsiteY67" fmla="*/ 800004 h 1493713"/>
                <a:gd name="connsiteX68" fmla="*/ 880127 w 1538514"/>
                <a:gd name="connsiteY68" fmla="*/ 766342 h 1493713"/>
                <a:gd name="connsiteX69" fmla="*/ 880127 w 1538514"/>
                <a:gd name="connsiteY69" fmla="*/ 640461 h 1493713"/>
                <a:gd name="connsiteX70" fmla="*/ 796783 w 1538514"/>
                <a:gd name="connsiteY70" fmla="*/ 640461 h 1493713"/>
                <a:gd name="connsiteX71" fmla="*/ 796783 w 1538514"/>
                <a:gd name="connsiteY71" fmla="*/ 715377 h 1493713"/>
                <a:gd name="connsiteX72" fmla="*/ 766840 w 1538514"/>
                <a:gd name="connsiteY72" fmla="*/ 697067 h 1493713"/>
                <a:gd name="connsiteX73" fmla="*/ 741733 w 1538514"/>
                <a:gd name="connsiteY73" fmla="*/ 712420 h 1493713"/>
                <a:gd name="connsiteX74" fmla="*/ 741733 w 1538514"/>
                <a:gd name="connsiteY74" fmla="*/ 640461 h 1493713"/>
                <a:gd name="connsiteX75" fmla="*/ 658389 w 1538514"/>
                <a:gd name="connsiteY75" fmla="*/ 640461 h 1493713"/>
                <a:gd name="connsiteX76" fmla="*/ 658389 w 1538514"/>
                <a:gd name="connsiteY76" fmla="*/ 763384 h 1493713"/>
                <a:gd name="connsiteX77" fmla="*/ 603339 w 1538514"/>
                <a:gd name="connsiteY77" fmla="*/ 797047 h 1493713"/>
                <a:gd name="connsiteX78" fmla="*/ 603339 w 1538514"/>
                <a:gd name="connsiteY78" fmla="*/ 640461 h 1493713"/>
                <a:gd name="connsiteX79" fmla="*/ 519995 w 1538514"/>
                <a:gd name="connsiteY79" fmla="*/ 640461 h 1493713"/>
                <a:gd name="connsiteX80" fmla="*/ 519995 w 1538514"/>
                <a:gd name="connsiteY80" fmla="*/ 848012 h 1493713"/>
                <a:gd name="connsiteX81" fmla="*/ 424881 w 1538514"/>
                <a:gd name="connsiteY81" fmla="*/ 906173 h 1493713"/>
                <a:gd name="connsiteX82" fmla="*/ 424881 w 1538514"/>
                <a:gd name="connsiteY82" fmla="*/ 752036 h 1493713"/>
                <a:gd name="connsiteX83" fmla="*/ 466623 w 1538514"/>
                <a:gd name="connsiteY83" fmla="*/ 752036 h 1493713"/>
                <a:gd name="connsiteX84" fmla="*/ 466623 w 1538514"/>
                <a:gd name="connsiteY84" fmla="*/ 564194 h 1493713"/>
                <a:gd name="connsiteX85" fmla="*/ 496439 w 1538514"/>
                <a:gd name="connsiteY85" fmla="*/ 564194 h 1493713"/>
                <a:gd name="connsiteX86" fmla="*/ 496439 w 1538514"/>
                <a:gd name="connsiteY86" fmla="*/ 445674 h 1493713"/>
                <a:gd name="connsiteX87" fmla="*/ 513138 w 1538514"/>
                <a:gd name="connsiteY87" fmla="*/ 445674 h 1493713"/>
                <a:gd name="connsiteX88" fmla="*/ 702171 w 1538514"/>
                <a:gd name="connsiteY88" fmla="*/ 219073 h 1493713"/>
                <a:gd name="connsiteX89" fmla="*/ 702171 w 1538514"/>
                <a:gd name="connsiteY89" fmla="*/ 95334 h 1493713"/>
                <a:gd name="connsiteX90" fmla="*/ 737950 w 1538514"/>
                <a:gd name="connsiteY90" fmla="*/ 95334 h 1493713"/>
                <a:gd name="connsiteX91" fmla="*/ 737950 w 1538514"/>
                <a:gd name="connsiteY91" fmla="*/ 16352 h 1493713"/>
                <a:gd name="connsiteX92" fmla="*/ 754302 w 1538514"/>
                <a:gd name="connsiteY92"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424881 w 1538514"/>
                <a:gd name="connsiteY48" fmla="*/ 986773 h 1493713"/>
                <a:gd name="connsiteX49" fmla="*/ 766840 w 1538514"/>
                <a:gd name="connsiteY49" fmla="*/ 775661 h 1493713"/>
                <a:gd name="connsiteX50" fmla="*/ 754302 w 1538514"/>
                <a:gd name="connsiteY50" fmla="*/ 0 h 1493713"/>
                <a:gd name="connsiteX51" fmla="*/ 784212 w 1538514"/>
                <a:gd name="connsiteY51" fmla="*/ 0 h 1493713"/>
                <a:gd name="connsiteX52" fmla="*/ 800564 w 1538514"/>
                <a:gd name="connsiteY52" fmla="*/ 16352 h 1493713"/>
                <a:gd name="connsiteX53" fmla="*/ 800564 w 1538514"/>
                <a:gd name="connsiteY53" fmla="*/ 95334 h 1493713"/>
                <a:gd name="connsiteX54" fmla="*/ 836343 w 1538514"/>
                <a:gd name="connsiteY54" fmla="*/ 95334 h 1493713"/>
                <a:gd name="connsiteX55" fmla="*/ 836343 w 1538514"/>
                <a:gd name="connsiteY55" fmla="*/ 219073 h 1493713"/>
                <a:gd name="connsiteX56" fmla="*/ 1025376 w 1538514"/>
                <a:gd name="connsiteY56" fmla="*/ 445674 h 1493713"/>
                <a:gd name="connsiteX57" fmla="*/ 1042075 w 1538514"/>
                <a:gd name="connsiteY57" fmla="*/ 445674 h 1493713"/>
                <a:gd name="connsiteX58" fmla="*/ 1042075 w 1538514"/>
                <a:gd name="connsiteY58" fmla="*/ 564194 h 1493713"/>
                <a:gd name="connsiteX59" fmla="*/ 1071891 w 1538514"/>
                <a:gd name="connsiteY59" fmla="*/ 564194 h 1493713"/>
                <a:gd name="connsiteX60" fmla="*/ 1071891 w 1538514"/>
                <a:gd name="connsiteY60" fmla="*/ 752036 h 1493713"/>
                <a:gd name="connsiteX61" fmla="*/ 1113634 w 1538514"/>
                <a:gd name="connsiteY61" fmla="*/ 752036 h 1493713"/>
                <a:gd name="connsiteX62" fmla="*/ 1113634 w 1538514"/>
                <a:gd name="connsiteY62" fmla="*/ 909130 h 1493713"/>
                <a:gd name="connsiteX63" fmla="*/ 1018520 w 1538514"/>
                <a:gd name="connsiteY63" fmla="*/ 850969 h 1493713"/>
                <a:gd name="connsiteX64" fmla="*/ 1018520 w 1538514"/>
                <a:gd name="connsiteY64" fmla="*/ 640460 h 1493713"/>
                <a:gd name="connsiteX65" fmla="*/ 935176 w 1538514"/>
                <a:gd name="connsiteY65" fmla="*/ 640460 h 1493713"/>
                <a:gd name="connsiteX66" fmla="*/ 935176 w 1538514"/>
                <a:gd name="connsiteY66" fmla="*/ 800004 h 1493713"/>
                <a:gd name="connsiteX67" fmla="*/ 880127 w 1538514"/>
                <a:gd name="connsiteY67" fmla="*/ 766342 h 1493713"/>
                <a:gd name="connsiteX68" fmla="*/ 880127 w 1538514"/>
                <a:gd name="connsiteY68" fmla="*/ 640461 h 1493713"/>
                <a:gd name="connsiteX69" fmla="*/ 796783 w 1538514"/>
                <a:gd name="connsiteY69" fmla="*/ 640461 h 1493713"/>
                <a:gd name="connsiteX70" fmla="*/ 796783 w 1538514"/>
                <a:gd name="connsiteY70" fmla="*/ 715377 h 1493713"/>
                <a:gd name="connsiteX71" fmla="*/ 766840 w 1538514"/>
                <a:gd name="connsiteY71" fmla="*/ 697067 h 1493713"/>
                <a:gd name="connsiteX72" fmla="*/ 741733 w 1538514"/>
                <a:gd name="connsiteY72" fmla="*/ 712420 h 1493713"/>
                <a:gd name="connsiteX73" fmla="*/ 741733 w 1538514"/>
                <a:gd name="connsiteY73" fmla="*/ 640461 h 1493713"/>
                <a:gd name="connsiteX74" fmla="*/ 658389 w 1538514"/>
                <a:gd name="connsiteY74" fmla="*/ 640461 h 1493713"/>
                <a:gd name="connsiteX75" fmla="*/ 658389 w 1538514"/>
                <a:gd name="connsiteY75" fmla="*/ 763384 h 1493713"/>
                <a:gd name="connsiteX76" fmla="*/ 603339 w 1538514"/>
                <a:gd name="connsiteY76" fmla="*/ 797047 h 1493713"/>
                <a:gd name="connsiteX77" fmla="*/ 603339 w 1538514"/>
                <a:gd name="connsiteY77" fmla="*/ 640461 h 1493713"/>
                <a:gd name="connsiteX78" fmla="*/ 519995 w 1538514"/>
                <a:gd name="connsiteY78" fmla="*/ 640461 h 1493713"/>
                <a:gd name="connsiteX79" fmla="*/ 519995 w 1538514"/>
                <a:gd name="connsiteY79" fmla="*/ 848012 h 1493713"/>
                <a:gd name="connsiteX80" fmla="*/ 424881 w 1538514"/>
                <a:gd name="connsiteY80" fmla="*/ 906173 h 1493713"/>
                <a:gd name="connsiteX81" fmla="*/ 424881 w 1538514"/>
                <a:gd name="connsiteY81" fmla="*/ 752036 h 1493713"/>
                <a:gd name="connsiteX82" fmla="*/ 466623 w 1538514"/>
                <a:gd name="connsiteY82" fmla="*/ 752036 h 1493713"/>
                <a:gd name="connsiteX83" fmla="*/ 466623 w 1538514"/>
                <a:gd name="connsiteY83" fmla="*/ 564194 h 1493713"/>
                <a:gd name="connsiteX84" fmla="*/ 496439 w 1538514"/>
                <a:gd name="connsiteY84" fmla="*/ 564194 h 1493713"/>
                <a:gd name="connsiteX85" fmla="*/ 496439 w 1538514"/>
                <a:gd name="connsiteY85" fmla="*/ 445674 h 1493713"/>
                <a:gd name="connsiteX86" fmla="*/ 513138 w 1538514"/>
                <a:gd name="connsiteY86" fmla="*/ 445674 h 1493713"/>
                <a:gd name="connsiteX87" fmla="*/ 702171 w 1538514"/>
                <a:gd name="connsiteY87" fmla="*/ 219073 h 1493713"/>
                <a:gd name="connsiteX88" fmla="*/ 702171 w 1538514"/>
                <a:gd name="connsiteY88" fmla="*/ 95334 h 1493713"/>
                <a:gd name="connsiteX89" fmla="*/ 737950 w 1538514"/>
                <a:gd name="connsiteY89" fmla="*/ 95334 h 1493713"/>
                <a:gd name="connsiteX90" fmla="*/ 737950 w 1538514"/>
                <a:gd name="connsiteY90" fmla="*/ 16352 h 1493713"/>
                <a:gd name="connsiteX91" fmla="*/ 754302 w 1538514"/>
                <a:gd name="connsiteY91"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21732 w 1538514"/>
                <a:gd name="connsiteY41" fmla="*/ 992676 h 1493713"/>
                <a:gd name="connsiteX42" fmla="*/ 1166727 w 1538514"/>
                <a:gd name="connsiteY42" fmla="*/ 1019636 h 1493713"/>
                <a:gd name="connsiteX43" fmla="*/ 1250788 w 1538514"/>
                <a:gd name="connsiteY43" fmla="*/ 1019636 h 1493713"/>
                <a:gd name="connsiteX44" fmla="*/ 1250788 w 1538514"/>
                <a:gd name="connsiteY44" fmla="*/ 1493713 h 1493713"/>
                <a:gd name="connsiteX45" fmla="*/ 287726 w 1538514"/>
                <a:gd name="connsiteY45" fmla="*/ 1493713 h 1493713"/>
                <a:gd name="connsiteX46" fmla="*/ 287726 w 1538514"/>
                <a:gd name="connsiteY46" fmla="*/ 1019636 h 1493713"/>
                <a:gd name="connsiteX47" fmla="*/ 371787 w 1538514"/>
                <a:gd name="connsiteY47" fmla="*/ 1019636 h 1493713"/>
                <a:gd name="connsiteX48" fmla="*/ 766840 w 1538514"/>
                <a:gd name="connsiteY48" fmla="*/ 775661 h 1493713"/>
                <a:gd name="connsiteX49" fmla="*/ 754302 w 1538514"/>
                <a:gd name="connsiteY49" fmla="*/ 0 h 1493713"/>
                <a:gd name="connsiteX50" fmla="*/ 784212 w 1538514"/>
                <a:gd name="connsiteY50" fmla="*/ 0 h 1493713"/>
                <a:gd name="connsiteX51" fmla="*/ 800564 w 1538514"/>
                <a:gd name="connsiteY51" fmla="*/ 16352 h 1493713"/>
                <a:gd name="connsiteX52" fmla="*/ 800564 w 1538514"/>
                <a:gd name="connsiteY52" fmla="*/ 95334 h 1493713"/>
                <a:gd name="connsiteX53" fmla="*/ 836343 w 1538514"/>
                <a:gd name="connsiteY53" fmla="*/ 95334 h 1493713"/>
                <a:gd name="connsiteX54" fmla="*/ 836343 w 1538514"/>
                <a:gd name="connsiteY54" fmla="*/ 219073 h 1493713"/>
                <a:gd name="connsiteX55" fmla="*/ 1025376 w 1538514"/>
                <a:gd name="connsiteY55" fmla="*/ 445674 h 1493713"/>
                <a:gd name="connsiteX56" fmla="*/ 1042075 w 1538514"/>
                <a:gd name="connsiteY56" fmla="*/ 445674 h 1493713"/>
                <a:gd name="connsiteX57" fmla="*/ 1042075 w 1538514"/>
                <a:gd name="connsiteY57" fmla="*/ 564194 h 1493713"/>
                <a:gd name="connsiteX58" fmla="*/ 1071891 w 1538514"/>
                <a:gd name="connsiteY58" fmla="*/ 564194 h 1493713"/>
                <a:gd name="connsiteX59" fmla="*/ 1071891 w 1538514"/>
                <a:gd name="connsiteY59" fmla="*/ 752036 h 1493713"/>
                <a:gd name="connsiteX60" fmla="*/ 1113634 w 1538514"/>
                <a:gd name="connsiteY60" fmla="*/ 752036 h 1493713"/>
                <a:gd name="connsiteX61" fmla="*/ 1113634 w 1538514"/>
                <a:gd name="connsiteY61" fmla="*/ 909130 h 1493713"/>
                <a:gd name="connsiteX62" fmla="*/ 1018520 w 1538514"/>
                <a:gd name="connsiteY62" fmla="*/ 850969 h 1493713"/>
                <a:gd name="connsiteX63" fmla="*/ 1018520 w 1538514"/>
                <a:gd name="connsiteY63" fmla="*/ 640460 h 1493713"/>
                <a:gd name="connsiteX64" fmla="*/ 935176 w 1538514"/>
                <a:gd name="connsiteY64" fmla="*/ 640460 h 1493713"/>
                <a:gd name="connsiteX65" fmla="*/ 935176 w 1538514"/>
                <a:gd name="connsiteY65" fmla="*/ 800004 h 1493713"/>
                <a:gd name="connsiteX66" fmla="*/ 880127 w 1538514"/>
                <a:gd name="connsiteY66" fmla="*/ 766342 h 1493713"/>
                <a:gd name="connsiteX67" fmla="*/ 880127 w 1538514"/>
                <a:gd name="connsiteY67" fmla="*/ 640461 h 1493713"/>
                <a:gd name="connsiteX68" fmla="*/ 796783 w 1538514"/>
                <a:gd name="connsiteY68" fmla="*/ 640461 h 1493713"/>
                <a:gd name="connsiteX69" fmla="*/ 796783 w 1538514"/>
                <a:gd name="connsiteY69" fmla="*/ 715377 h 1493713"/>
                <a:gd name="connsiteX70" fmla="*/ 766840 w 1538514"/>
                <a:gd name="connsiteY70" fmla="*/ 697067 h 1493713"/>
                <a:gd name="connsiteX71" fmla="*/ 741733 w 1538514"/>
                <a:gd name="connsiteY71" fmla="*/ 712420 h 1493713"/>
                <a:gd name="connsiteX72" fmla="*/ 741733 w 1538514"/>
                <a:gd name="connsiteY72" fmla="*/ 640461 h 1493713"/>
                <a:gd name="connsiteX73" fmla="*/ 658389 w 1538514"/>
                <a:gd name="connsiteY73" fmla="*/ 640461 h 1493713"/>
                <a:gd name="connsiteX74" fmla="*/ 658389 w 1538514"/>
                <a:gd name="connsiteY74" fmla="*/ 763384 h 1493713"/>
                <a:gd name="connsiteX75" fmla="*/ 603339 w 1538514"/>
                <a:gd name="connsiteY75" fmla="*/ 797047 h 1493713"/>
                <a:gd name="connsiteX76" fmla="*/ 603339 w 1538514"/>
                <a:gd name="connsiteY76" fmla="*/ 640461 h 1493713"/>
                <a:gd name="connsiteX77" fmla="*/ 519995 w 1538514"/>
                <a:gd name="connsiteY77" fmla="*/ 640461 h 1493713"/>
                <a:gd name="connsiteX78" fmla="*/ 519995 w 1538514"/>
                <a:gd name="connsiteY78" fmla="*/ 848012 h 1493713"/>
                <a:gd name="connsiteX79" fmla="*/ 424881 w 1538514"/>
                <a:gd name="connsiteY79" fmla="*/ 906173 h 1493713"/>
                <a:gd name="connsiteX80" fmla="*/ 424881 w 1538514"/>
                <a:gd name="connsiteY80" fmla="*/ 752036 h 1493713"/>
                <a:gd name="connsiteX81" fmla="*/ 466623 w 1538514"/>
                <a:gd name="connsiteY81" fmla="*/ 752036 h 1493713"/>
                <a:gd name="connsiteX82" fmla="*/ 466623 w 1538514"/>
                <a:gd name="connsiteY82" fmla="*/ 564194 h 1493713"/>
                <a:gd name="connsiteX83" fmla="*/ 496439 w 1538514"/>
                <a:gd name="connsiteY83" fmla="*/ 564194 h 1493713"/>
                <a:gd name="connsiteX84" fmla="*/ 496439 w 1538514"/>
                <a:gd name="connsiteY84" fmla="*/ 445674 h 1493713"/>
                <a:gd name="connsiteX85" fmla="*/ 513138 w 1538514"/>
                <a:gd name="connsiteY85" fmla="*/ 445674 h 1493713"/>
                <a:gd name="connsiteX86" fmla="*/ 702171 w 1538514"/>
                <a:gd name="connsiteY86" fmla="*/ 219073 h 1493713"/>
                <a:gd name="connsiteX87" fmla="*/ 702171 w 1538514"/>
                <a:gd name="connsiteY87" fmla="*/ 95334 h 1493713"/>
                <a:gd name="connsiteX88" fmla="*/ 737950 w 1538514"/>
                <a:gd name="connsiteY88" fmla="*/ 95334 h 1493713"/>
                <a:gd name="connsiteX89" fmla="*/ 737950 w 1538514"/>
                <a:gd name="connsiteY89" fmla="*/ 16352 h 1493713"/>
                <a:gd name="connsiteX90" fmla="*/ 754302 w 1538514"/>
                <a:gd name="connsiteY90" fmla="*/ 0 h 1493713"/>
                <a:gd name="connsiteX0" fmla="*/ 1308929 w 1538514"/>
                <a:gd name="connsiteY0" fmla="*/ 1112066 h 1493713"/>
                <a:gd name="connsiteX1" fmla="*/ 1538514 w 1538514"/>
                <a:gd name="connsiteY1" fmla="*/ 1112066 h 1493713"/>
                <a:gd name="connsiteX2" fmla="*/ 1538514 w 1538514"/>
                <a:gd name="connsiteY2" fmla="*/ 1493713 h 1493713"/>
                <a:gd name="connsiteX3" fmla="*/ 1308929 w 1538514"/>
                <a:gd name="connsiteY3" fmla="*/ 1493713 h 1493713"/>
                <a:gd name="connsiteX4" fmla="*/ 1308929 w 1538514"/>
                <a:gd name="connsiteY4" fmla="*/ 1112066 h 1493713"/>
                <a:gd name="connsiteX5" fmla="*/ 0 w 1538514"/>
                <a:gd name="connsiteY5" fmla="*/ 1112066 h 1493713"/>
                <a:gd name="connsiteX6" fmla="*/ 229585 w 1538514"/>
                <a:gd name="connsiteY6" fmla="*/ 1112066 h 1493713"/>
                <a:gd name="connsiteX7" fmla="*/ 229585 w 1538514"/>
                <a:gd name="connsiteY7" fmla="*/ 1493713 h 1493713"/>
                <a:gd name="connsiteX8" fmla="*/ 0 w 1538514"/>
                <a:gd name="connsiteY8" fmla="*/ 1493713 h 1493713"/>
                <a:gd name="connsiteX9" fmla="*/ 0 w 1538514"/>
                <a:gd name="connsiteY9" fmla="*/ 1112066 h 1493713"/>
                <a:gd name="connsiteX10" fmla="*/ 1107301 w 1538514"/>
                <a:gd name="connsiteY10" fmla="*/ 1054797 h 1493713"/>
                <a:gd name="connsiteX11" fmla="*/ 1107301 w 1538514"/>
                <a:gd name="connsiteY11" fmla="*/ 1292922 h 1493713"/>
                <a:gd name="connsiteX12" fmla="*/ 1190645 w 1538514"/>
                <a:gd name="connsiteY12" fmla="*/ 1292922 h 1493713"/>
                <a:gd name="connsiteX13" fmla="*/ 1190645 w 1538514"/>
                <a:gd name="connsiteY13" fmla="*/ 1054797 h 1493713"/>
                <a:gd name="connsiteX14" fmla="*/ 1107301 w 1538514"/>
                <a:gd name="connsiteY14" fmla="*/ 1054797 h 1493713"/>
                <a:gd name="connsiteX15" fmla="*/ 955414 w 1538514"/>
                <a:gd name="connsiteY15" fmla="*/ 1054797 h 1493713"/>
                <a:gd name="connsiteX16" fmla="*/ 955414 w 1538514"/>
                <a:gd name="connsiteY16" fmla="*/ 1292922 h 1493713"/>
                <a:gd name="connsiteX17" fmla="*/ 1038758 w 1538514"/>
                <a:gd name="connsiteY17" fmla="*/ 1292922 h 1493713"/>
                <a:gd name="connsiteX18" fmla="*/ 1038758 w 1538514"/>
                <a:gd name="connsiteY18" fmla="*/ 1054797 h 1493713"/>
                <a:gd name="connsiteX19" fmla="*/ 955414 w 1538514"/>
                <a:gd name="connsiteY19" fmla="*/ 1054797 h 1493713"/>
                <a:gd name="connsiteX20" fmla="*/ 803528 w 1538514"/>
                <a:gd name="connsiteY20" fmla="*/ 1054797 h 1493713"/>
                <a:gd name="connsiteX21" fmla="*/ 803528 w 1538514"/>
                <a:gd name="connsiteY21" fmla="*/ 1292922 h 1493713"/>
                <a:gd name="connsiteX22" fmla="*/ 886872 w 1538514"/>
                <a:gd name="connsiteY22" fmla="*/ 1292922 h 1493713"/>
                <a:gd name="connsiteX23" fmla="*/ 886872 w 1538514"/>
                <a:gd name="connsiteY23" fmla="*/ 1054797 h 1493713"/>
                <a:gd name="connsiteX24" fmla="*/ 803528 w 1538514"/>
                <a:gd name="connsiteY24" fmla="*/ 1054797 h 1493713"/>
                <a:gd name="connsiteX25" fmla="*/ 651642 w 1538514"/>
                <a:gd name="connsiteY25" fmla="*/ 1054797 h 1493713"/>
                <a:gd name="connsiteX26" fmla="*/ 651642 w 1538514"/>
                <a:gd name="connsiteY26" fmla="*/ 1292922 h 1493713"/>
                <a:gd name="connsiteX27" fmla="*/ 734986 w 1538514"/>
                <a:gd name="connsiteY27" fmla="*/ 1292922 h 1493713"/>
                <a:gd name="connsiteX28" fmla="*/ 734986 w 1538514"/>
                <a:gd name="connsiteY28" fmla="*/ 1054797 h 1493713"/>
                <a:gd name="connsiteX29" fmla="*/ 651642 w 1538514"/>
                <a:gd name="connsiteY29" fmla="*/ 1054797 h 1493713"/>
                <a:gd name="connsiteX30" fmla="*/ 499756 w 1538514"/>
                <a:gd name="connsiteY30" fmla="*/ 1054797 h 1493713"/>
                <a:gd name="connsiteX31" fmla="*/ 499756 w 1538514"/>
                <a:gd name="connsiteY31" fmla="*/ 1292922 h 1493713"/>
                <a:gd name="connsiteX32" fmla="*/ 583100 w 1538514"/>
                <a:gd name="connsiteY32" fmla="*/ 1292922 h 1493713"/>
                <a:gd name="connsiteX33" fmla="*/ 583100 w 1538514"/>
                <a:gd name="connsiteY33" fmla="*/ 1054797 h 1493713"/>
                <a:gd name="connsiteX34" fmla="*/ 499756 w 1538514"/>
                <a:gd name="connsiteY34" fmla="*/ 1054797 h 1493713"/>
                <a:gd name="connsiteX35" fmla="*/ 347870 w 1538514"/>
                <a:gd name="connsiteY35" fmla="*/ 1054797 h 1493713"/>
                <a:gd name="connsiteX36" fmla="*/ 347870 w 1538514"/>
                <a:gd name="connsiteY36" fmla="*/ 1292922 h 1493713"/>
                <a:gd name="connsiteX37" fmla="*/ 431214 w 1538514"/>
                <a:gd name="connsiteY37" fmla="*/ 1292922 h 1493713"/>
                <a:gd name="connsiteX38" fmla="*/ 431214 w 1538514"/>
                <a:gd name="connsiteY38" fmla="*/ 1054797 h 1493713"/>
                <a:gd name="connsiteX39" fmla="*/ 347870 w 1538514"/>
                <a:gd name="connsiteY39" fmla="*/ 1054797 h 1493713"/>
                <a:gd name="connsiteX40" fmla="*/ 766840 w 1538514"/>
                <a:gd name="connsiteY40" fmla="*/ 775661 h 1493713"/>
                <a:gd name="connsiteX41" fmla="*/ 1166727 w 1538514"/>
                <a:gd name="connsiteY41" fmla="*/ 1019636 h 1493713"/>
                <a:gd name="connsiteX42" fmla="*/ 1250788 w 1538514"/>
                <a:gd name="connsiteY42" fmla="*/ 1019636 h 1493713"/>
                <a:gd name="connsiteX43" fmla="*/ 1250788 w 1538514"/>
                <a:gd name="connsiteY43" fmla="*/ 1493713 h 1493713"/>
                <a:gd name="connsiteX44" fmla="*/ 287726 w 1538514"/>
                <a:gd name="connsiteY44" fmla="*/ 1493713 h 1493713"/>
                <a:gd name="connsiteX45" fmla="*/ 287726 w 1538514"/>
                <a:gd name="connsiteY45" fmla="*/ 1019636 h 1493713"/>
                <a:gd name="connsiteX46" fmla="*/ 371787 w 1538514"/>
                <a:gd name="connsiteY46" fmla="*/ 1019636 h 1493713"/>
                <a:gd name="connsiteX47" fmla="*/ 766840 w 1538514"/>
                <a:gd name="connsiteY47" fmla="*/ 775661 h 1493713"/>
                <a:gd name="connsiteX48" fmla="*/ 754302 w 1538514"/>
                <a:gd name="connsiteY48" fmla="*/ 0 h 1493713"/>
                <a:gd name="connsiteX49" fmla="*/ 784212 w 1538514"/>
                <a:gd name="connsiteY49" fmla="*/ 0 h 1493713"/>
                <a:gd name="connsiteX50" fmla="*/ 800564 w 1538514"/>
                <a:gd name="connsiteY50" fmla="*/ 16352 h 1493713"/>
                <a:gd name="connsiteX51" fmla="*/ 800564 w 1538514"/>
                <a:gd name="connsiteY51" fmla="*/ 95334 h 1493713"/>
                <a:gd name="connsiteX52" fmla="*/ 836343 w 1538514"/>
                <a:gd name="connsiteY52" fmla="*/ 95334 h 1493713"/>
                <a:gd name="connsiteX53" fmla="*/ 836343 w 1538514"/>
                <a:gd name="connsiteY53" fmla="*/ 219073 h 1493713"/>
                <a:gd name="connsiteX54" fmla="*/ 1025376 w 1538514"/>
                <a:gd name="connsiteY54" fmla="*/ 445674 h 1493713"/>
                <a:gd name="connsiteX55" fmla="*/ 1042075 w 1538514"/>
                <a:gd name="connsiteY55" fmla="*/ 445674 h 1493713"/>
                <a:gd name="connsiteX56" fmla="*/ 1042075 w 1538514"/>
                <a:gd name="connsiteY56" fmla="*/ 564194 h 1493713"/>
                <a:gd name="connsiteX57" fmla="*/ 1071891 w 1538514"/>
                <a:gd name="connsiteY57" fmla="*/ 564194 h 1493713"/>
                <a:gd name="connsiteX58" fmla="*/ 1071891 w 1538514"/>
                <a:gd name="connsiteY58" fmla="*/ 752036 h 1493713"/>
                <a:gd name="connsiteX59" fmla="*/ 1113634 w 1538514"/>
                <a:gd name="connsiteY59" fmla="*/ 752036 h 1493713"/>
                <a:gd name="connsiteX60" fmla="*/ 1113634 w 1538514"/>
                <a:gd name="connsiteY60" fmla="*/ 909130 h 1493713"/>
                <a:gd name="connsiteX61" fmla="*/ 1018520 w 1538514"/>
                <a:gd name="connsiteY61" fmla="*/ 850969 h 1493713"/>
                <a:gd name="connsiteX62" fmla="*/ 1018520 w 1538514"/>
                <a:gd name="connsiteY62" fmla="*/ 640460 h 1493713"/>
                <a:gd name="connsiteX63" fmla="*/ 935176 w 1538514"/>
                <a:gd name="connsiteY63" fmla="*/ 640460 h 1493713"/>
                <a:gd name="connsiteX64" fmla="*/ 935176 w 1538514"/>
                <a:gd name="connsiteY64" fmla="*/ 800004 h 1493713"/>
                <a:gd name="connsiteX65" fmla="*/ 880127 w 1538514"/>
                <a:gd name="connsiteY65" fmla="*/ 766342 h 1493713"/>
                <a:gd name="connsiteX66" fmla="*/ 880127 w 1538514"/>
                <a:gd name="connsiteY66" fmla="*/ 640461 h 1493713"/>
                <a:gd name="connsiteX67" fmla="*/ 796783 w 1538514"/>
                <a:gd name="connsiteY67" fmla="*/ 640461 h 1493713"/>
                <a:gd name="connsiteX68" fmla="*/ 796783 w 1538514"/>
                <a:gd name="connsiteY68" fmla="*/ 715377 h 1493713"/>
                <a:gd name="connsiteX69" fmla="*/ 766840 w 1538514"/>
                <a:gd name="connsiteY69" fmla="*/ 697067 h 1493713"/>
                <a:gd name="connsiteX70" fmla="*/ 741733 w 1538514"/>
                <a:gd name="connsiteY70" fmla="*/ 712420 h 1493713"/>
                <a:gd name="connsiteX71" fmla="*/ 741733 w 1538514"/>
                <a:gd name="connsiteY71" fmla="*/ 640461 h 1493713"/>
                <a:gd name="connsiteX72" fmla="*/ 658389 w 1538514"/>
                <a:gd name="connsiteY72" fmla="*/ 640461 h 1493713"/>
                <a:gd name="connsiteX73" fmla="*/ 658389 w 1538514"/>
                <a:gd name="connsiteY73" fmla="*/ 763384 h 1493713"/>
                <a:gd name="connsiteX74" fmla="*/ 603339 w 1538514"/>
                <a:gd name="connsiteY74" fmla="*/ 797047 h 1493713"/>
                <a:gd name="connsiteX75" fmla="*/ 603339 w 1538514"/>
                <a:gd name="connsiteY75" fmla="*/ 640461 h 1493713"/>
                <a:gd name="connsiteX76" fmla="*/ 519995 w 1538514"/>
                <a:gd name="connsiteY76" fmla="*/ 640461 h 1493713"/>
                <a:gd name="connsiteX77" fmla="*/ 519995 w 1538514"/>
                <a:gd name="connsiteY77" fmla="*/ 848012 h 1493713"/>
                <a:gd name="connsiteX78" fmla="*/ 424881 w 1538514"/>
                <a:gd name="connsiteY78" fmla="*/ 906173 h 1493713"/>
                <a:gd name="connsiteX79" fmla="*/ 424881 w 1538514"/>
                <a:gd name="connsiteY79" fmla="*/ 752036 h 1493713"/>
                <a:gd name="connsiteX80" fmla="*/ 466623 w 1538514"/>
                <a:gd name="connsiteY80" fmla="*/ 752036 h 1493713"/>
                <a:gd name="connsiteX81" fmla="*/ 466623 w 1538514"/>
                <a:gd name="connsiteY81" fmla="*/ 564194 h 1493713"/>
                <a:gd name="connsiteX82" fmla="*/ 496439 w 1538514"/>
                <a:gd name="connsiteY82" fmla="*/ 564194 h 1493713"/>
                <a:gd name="connsiteX83" fmla="*/ 496439 w 1538514"/>
                <a:gd name="connsiteY83" fmla="*/ 445674 h 1493713"/>
                <a:gd name="connsiteX84" fmla="*/ 513138 w 1538514"/>
                <a:gd name="connsiteY84" fmla="*/ 445674 h 1493713"/>
                <a:gd name="connsiteX85" fmla="*/ 702171 w 1538514"/>
                <a:gd name="connsiteY85" fmla="*/ 219073 h 1493713"/>
                <a:gd name="connsiteX86" fmla="*/ 702171 w 1538514"/>
                <a:gd name="connsiteY86" fmla="*/ 95334 h 1493713"/>
                <a:gd name="connsiteX87" fmla="*/ 737950 w 1538514"/>
                <a:gd name="connsiteY87" fmla="*/ 95334 h 1493713"/>
                <a:gd name="connsiteX88" fmla="*/ 737950 w 1538514"/>
                <a:gd name="connsiteY88" fmla="*/ 16352 h 1493713"/>
                <a:gd name="connsiteX89" fmla="*/ 754302 w 1538514"/>
                <a:gd name="connsiteY89" fmla="*/ 0 h 149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38514" h="1493713">
                  <a:moveTo>
                    <a:pt x="1308929" y="1112066"/>
                  </a:moveTo>
                  <a:lnTo>
                    <a:pt x="1538514" y="1112066"/>
                  </a:lnTo>
                  <a:lnTo>
                    <a:pt x="1538514" y="1493713"/>
                  </a:lnTo>
                  <a:lnTo>
                    <a:pt x="1308929" y="1493713"/>
                  </a:lnTo>
                  <a:lnTo>
                    <a:pt x="1308929" y="1112066"/>
                  </a:lnTo>
                  <a:close/>
                  <a:moveTo>
                    <a:pt x="0" y="1112066"/>
                  </a:moveTo>
                  <a:lnTo>
                    <a:pt x="229585" y="1112066"/>
                  </a:lnTo>
                  <a:lnTo>
                    <a:pt x="229585" y="1493713"/>
                  </a:lnTo>
                  <a:lnTo>
                    <a:pt x="0" y="1493713"/>
                  </a:lnTo>
                  <a:lnTo>
                    <a:pt x="0" y="1112066"/>
                  </a:lnTo>
                  <a:close/>
                  <a:moveTo>
                    <a:pt x="1107301" y="1054797"/>
                  </a:moveTo>
                  <a:lnTo>
                    <a:pt x="1107301" y="1292922"/>
                  </a:lnTo>
                  <a:lnTo>
                    <a:pt x="1190645" y="1292922"/>
                  </a:lnTo>
                  <a:lnTo>
                    <a:pt x="1190645" y="1054797"/>
                  </a:lnTo>
                  <a:lnTo>
                    <a:pt x="1107301" y="1054797"/>
                  </a:lnTo>
                  <a:close/>
                  <a:moveTo>
                    <a:pt x="955414" y="1054797"/>
                  </a:moveTo>
                  <a:lnTo>
                    <a:pt x="955414" y="1292922"/>
                  </a:lnTo>
                  <a:lnTo>
                    <a:pt x="1038758" y="1292922"/>
                  </a:lnTo>
                  <a:lnTo>
                    <a:pt x="1038758" y="1054797"/>
                  </a:lnTo>
                  <a:lnTo>
                    <a:pt x="955414" y="1054797"/>
                  </a:lnTo>
                  <a:close/>
                  <a:moveTo>
                    <a:pt x="803528" y="1054797"/>
                  </a:moveTo>
                  <a:lnTo>
                    <a:pt x="803528" y="1292922"/>
                  </a:lnTo>
                  <a:lnTo>
                    <a:pt x="886872" y="1292922"/>
                  </a:lnTo>
                  <a:lnTo>
                    <a:pt x="886872" y="1054797"/>
                  </a:lnTo>
                  <a:lnTo>
                    <a:pt x="803528" y="1054797"/>
                  </a:lnTo>
                  <a:close/>
                  <a:moveTo>
                    <a:pt x="651642" y="1054797"/>
                  </a:moveTo>
                  <a:lnTo>
                    <a:pt x="651642" y="1292922"/>
                  </a:lnTo>
                  <a:lnTo>
                    <a:pt x="734986" y="1292922"/>
                  </a:lnTo>
                  <a:lnTo>
                    <a:pt x="734986" y="1054797"/>
                  </a:lnTo>
                  <a:lnTo>
                    <a:pt x="651642" y="1054797"/>
                  </a:lnTo>
                  <a:close/>
                  <a:moveTo>
                    <a:pt x="499756" y="1054797"/>
                  </a:moveTo>
                  <a:lnTo>
                    <a:pt x="499756" y="1292922"/>
                  </a:lnTo>
                  <a:lnTo>
                    <a:pt x="583100" y="1292922"/>
                  </a:lnTo>
                  <a:lnTo>
                    <a:pt x="583100" y="1054797"/>
                  </a:lnTo>
                  <a:lnTo>
                    <a:pt x="499756" y="1054797"/>
                  </a:lnTo>
                  <a:close/>
                  <a:moveTo>
                    <a:pt x="347870" y="1054797"/>
                  </a:moveTo>
                  <a:lnTo>
                    <a:pt x="347870" y="1292922"/>
                  </a:lnTo>
                  <a:lnTo>
                    <a:pt x="431214" y="1292922"/>
                  </a:lnTo>
                  <a:lnTo>
                    <a:pt x="431214" y="1054797"/>
                  </a:lnTo>
                  <a:lnTo>
                    <a:pt x="347870" y="1054797"/>
                  </a:lnTo>
                  <a:close/>
                  <a:moveTo>
                    <a:pt x="766840" y="775661"/>
                  </a:moveTo>
                  <a:lnTo>
                    <a:pt x="1166727" y="1019636"/>
                  </a:lnTo>
                  <a:lnTo>
                    <a:pt x="1250788" y="1019636"/>
                  </a:lnTo>
                  <a:lnTo>
                    <a:pt x="1250788" y="1493713"/>
                  </a:lnTo>
                  <a:lnTo>
                    <a:pt x="287726" y="1493713"/>
                  </a:lnTo>
                  <a:lnTo>
                    <a:pt x="287726" y="1019636"/>
                  </a:lnTo>
                  <a:lnTo>
                    <a:pt x="371787" y="1019636"/>
                  </a:lnTo>
                  <a:lnTo>
                    <a:pt x="766840" y="775661"/>
                  </a:lnTo>
                  <a:close/>
                  <a:moveTo>
                    <a:pt x="754302" y="0"/>
                  </a:moveTo>
                  <a:lnTo>
                    <a:pt x="784212" y="0"/>
                  </a:lnTo>
                  <a:cubicBezTo>
                    <a:pt x="793243" y="0"/>
                    <a:pt x="800564" y="7321"/>
                    <a:pt x="800564" y="16352"/>
                  </a:cubicBezTo>
                  <a:lnTo>
                    <a:pt x="800564" y="95334"/>
                  </a:lnTo>
                  <a:lnTo>
                    <a:pt x="836343" y="95334"/>
                  </a:lnTo>
                  <a:lnTo>
                    <a:pt x="836343" y="219073"/>
                  </a:lnTo>
                  <a:cubicBezTo>
                    <a:pt x="943289" y="239580"/>
                    <a:pt x="1024217" y="333044"/>
                    <a:pt x="1025376" y="445674"/>
                  </a:cubicBezTo>
                  <a:lnTo>
                    <a:pt x="1042075" y="445674"/>
                  </a:lnTo>
                  <a:lnTo>
                    <a:pt x="1042075" y="564194"/>
                  </a:lnTo>
                  <a:lnTo>
                    <a:pt x="1071891" y="564194"/>
                  </a:lnTo>
                  <a:lnTo>
                    <a:pt x="1071891" y="752036"/>
                  </a:lnTo>
                  <a:lnTo>
                    <a:pt x="1113634" y="752036"/>
                  </a:lnTo>
                  <a:lnTo>
                    <a:pt x="1113634" y="909130"/>
                  </a:lnTo>
                  <a:lnTo>
                    <a:pt x="1018520" y="850969"/>
                  </a:lnTo>
                  <a:lnTo>
                    <a:pt x="1018520" y="640460"/>
                  </a:lnTo>
                  <a:lnTo>
                    <a:pt x="935176" y="640460"/>
                  </a:lnTo>
                  <a:lnTo>
                    <a:pt x="935176" y="800004"/>
                  </a:lnTo>
                  <a:lnTo>
                    <a:pt x="880127" y="766342"/>
                  </a:lnTo>
                  <a:lnTo>
                    <a:pt x="880127" y="640461"/>
                  </a:lnTo>
                  <a:lnTo>
                    <a:pt x="796783" y="640461"/>
                  </a:lnTo>
                  <a:lnTo>
                    <a:pt x="796783" y="715377"/>
                  </a:lnTo>
                  <a:lnTo>
                    <a:pt x="766840" y="697067"/>
                  </a:lnTo>
                  <a:lnTo>
                    <a:pt x="741733" y="712420"/>
                  </a:lnTo>
                  <a:lnTo>
                    <a:pt x="741733" y="640461"/>
                  </a:lnTo>
                  <a:lnTo>
                    <a:pt x="658389" y="640461"/>
                  </a:lnTo>
                  <a:lnTo>
                    <a:pt x="658389" y="763384"/>
                  </a:lnTo>
                  <a:lnTo>
                    <a:pt x="603339" y="797047"/>
                  </a:lnTo>
                  <a:lnTo>
                    <a:pt x="603339" y="640461"/>
                  </a:lnTo>
                  <a:lnTo>
                    <a:pt x="519995" y="640461"/>
                  </a:lnTo>
                  <a:lnTo>
                    <a:pt x="519995" y="848012"/>
                  </a:lnTo>
                  <a:lnTo>
                    <a:pt x="424881" y="906173"/>
                  </a:lnTo>
                  <a:lnTo>
                    <a:pt x="424881" y="752036"/>
                  </a:lnTo>
                  <a:lnTo>
                    <a:pt x="466623" y="752036"/>
                  </a:lnTo>
                  <a:lnTo>
                    <a:pt x="466623" y="564194"/>
                  </a:lnTo>
                  <a:lnTo>
                    <a:pt x="496439" y="564194"/>
                  </a:lnTo>
                  <a:lnTo>
                    <a:pt x="496439" y="445674"/>
                  </a:lnTo>
                  <a:lnTo>
                    <a:pt x="513138" y="445674"/>
                  </a:lnTo>
                  <a:cubicBezTo>
                    <a:pt x="514297" y="333044"/>
                    <a:pt x="595225" y="239580"/>
                    <a:pt x="702171" y="219073"/>
                  </a:cubicBezTo>
                  <a:lnTo>
                    <a:pt x="702171" y="95334"/>
                  </a:lnTo>
                  <a:lnTo>
                    <a:pt x="737950" y="95334"/>
                  </a:lnTo>
                  <a:lnTo>
                    <a:pt x="737950" y="16352"/>
                  </a:lnTo>
                  <a:cubicBezTo>
                    <a:pt x="737950" y="7321"/>
                    <a:pt x="745271" y="0"/>
                    <a:pt x="7543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endParaRPr kumimoji="0" lang="en-US" sz="117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73" name="Rectangle 21"/>
          <p:cNvSpPr>
            <a:spLocks/>
          </p:cNvSpPr>
          <p:nvPr/>
        </p:nvSpPr>
        <p:spPr bwMode="auto">
          <a:xfrm>
            <a:off x="8709204" y="544407"/>
            <a:ext cx="2424641" cy="394877"/>
          </a:xfrm>
          <a:prstGeom prst="rect">
            <a:avLst/>
          </a:prstGeom>
          <a:solidFill>
            <a:srgbClr val="ED7D3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Tenant Organizational Roles</a:t>
            </a:r>
          </a:p>
        </p:txBody>
      </p:sp>
      <p:sp>
        <p:nvSpPr>
          <p:cNvPr id="74" name="Rectangle 21"/>
          <p:cNvSpPr>
            <a:spLocks/>
          </p:cNvSpPr>
          <p:nvPr/>
        </p:nvSpPr>
        <p:spPr bwMode="auto">
          <a:xfrm>
            <a:off x="0" y="3840552"/>
            <a:ext cx="2692386"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ts val="600"/>
              </a:spcAft>
              <a:buClrTx/>
              <a:buSzTx/>
              <a:buFontTx/>
              <a:buNone/>
              <a:tabLst/>
              <a:defRPr/>
            </a:pPr>
            <a:r>
              <a:rPr kumimoji="0" lang="en-US" sz="22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Subscription Admin</a:t>
            </a:r>
          </a:p>
        </p:txBody>
      </p:sp>
      <p:sp>
        <p:nvSpPr>
          <p:cNvPr id="76" name="Rectangle 75"/>
          <p:cNvSpPr/>
          <p:nvPr/>
        </p:nvSpPr>
        <p:spPr>
          <a:xfrm>
            <a:off x="360671" y="6497266"/>
            <a:ext cx="12180953"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Segoe UI"/>
                <a:ea typeface="+mn-ea"/>
                <a:cs typeface="+mn-cs"/>
              </a:rPr>
              <a:t>Note: Additional Role Based Authentication Control (RBAC) roles can be found </a:t>
            </a:r>
            <a:r>
              <a:rPr kumimoji="0" lang="en-US" sz="1800" b="0" i="0" u="none" strike="noStrike" kern="1200" cap="none" spc="0" normalizeH="0" baseline="0" noProof="0" dirty="0">
                <a:ln>
                  <a:noFill/>
                </a:ln>
                <a:solidFill>
                  <a:srgbClr val="00B0F0"/>
                </a:solidFill>
                <a:effectLst/>
                <a:uLnTx/>
                <a:uFillTx/>
                <a:latin typeface="Segoe UI"/>
                <a:ea typeface="+mn-ea"/>
                <a:cs typeface="+mn-cs"/>
                <a:hlinkClick r:id="rId5"/>
              </a:rPr>
              <a:t>here</a:t>
            </a:r>
            <a:endParaRPr kumimoji="0" lang="en-US" sz="1800" b="0" i="0" u="none" strike="noStrike" kern="1200" cap="none" spc="0" normalizeH="0" baseline="0" noProof="0" dirty="0">
              <a:ln>
                <a:noFill/>
              </a:ln>
              <a:solidFill>
                <a:srgbClr val="00B0F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FD597852-748E-472B-B91C-CBDAD323B4FC}"/>
              </a:ext>
            </a:extLst>
          </p:cNvPr>
          <p:cNvSpPr txBox="1"/>
          <p:nvPr/>
        </p:nvSpPr>
        <p:spPr>
          <a:xfrm rot="19463773">
            <a:off x="3300346" y="3108300"/>
            <a:ext cx="5034579" cy="369332"/>
          </a:xfrm>
          <a:prstGeom prst="rect">
            <a:avLst/>
          </a:prstGeom>
          <a:solidFill>
            <a:srgbClr val="FFFF00"/>
          </a:solidFill>
        </p:spPr>
        <p:txBody>
          <a:bodyPr wrap="square" rtlCol="0">
            <a:spAutoFit/>
          </a:bodyPr>
          <a:lstStyle/>
          <a:p>
            <a:r>
              <a:rPr lang="en-US" dirty="0">
                <a:solidFill>
                  <a:srgbClr val="FF0000"/>
                </a:solidFill>
                <a:highlight>
                  <a:srgbClr val="FFFF00"/>
                </a:highlight>
              </a:rPr>
              <a:t>Need to find Roles for Azure Enterprise </a:t>
            </a:r>
            <a:endParaRPr lang="de-CH" dirty="0">
              <a:solidFill>
                <a:srgbClr val="FF0000"/>
              </a:solidFill>
              <a:highlight>
                <a:srgbClr val="FFFF00"/>
              </a:highlight>
            </a:endParaRPr>
          </a:p>
        </p:txBody>
      </p:sp>
    </p:spTree>
    <p:extLst>
      <p:ext uri="{BB962C8B-B14F-4D97-AF65-F5344CB8AC3E}">
        <p14:creationId xmlns:p14="http://schemas.microsoft.com/office/powerpoint/2010/main" val="6331784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5"/>
          <p:cNvSpPr>
            <a:spLocks noGrp="1"/>
          </p:cNvSpPr>
          <p:nvPr>
            <p:ph type="title"/>
          </p:nvPr>
        </p:nvSpPr>
        <p:spPr>
          <a:xfrm>
            <a:off x="865" y="1371892"/>
            <a:ext cx="4571352" cy="1828541"/>
          </a:xfrm>
          <a:solidFill>
            <a:srgbClr val="0A5BBA">
              <a:alpha val="90195"/>
            </a:srgbClr>
          </a:solidFill>
        </p:spPr>
        <p:txBody>
          <a:bodyPr/>
          <a:lstStyle/>
          <a:p>
            <a:r>
              <a:rPr lang="en-US" altLang="en-US" dirty="0">
                <a:latin typeface="Segoe UI Light" panose="020B0502040204020203" pitchFamily="34" charset="0"/>
              </a:rPr>
              <a:t>Module 1 - Azure Governance</a:t>
            </a:r>
          </a:p>
        </p:txBody>
      </p:sp>
      <p:sp>
        <p:nvSpPr>
          <p:cNvPr id="33795" name="Text Placeholder 6"/>
          <p:cNvSpPr>
            <a:spLocks noGrp="1"/>
          </p:cNvSpPr>
          <p:nvPr>
            <p:ph type="body" sz="quarter" idx="12"/>
          </p:nvPr>
        </p:nvSpPr>
        <p:spPr>
          <a:xfrm>
            <a:off x="865" y="3200433"/>
            <a:ext cx="4571352" cy="1828541"/>
          </a:xfrm>
          <a:solidFill>
            <a:schemeClr val="bg2">
              <a:alpha val="90195"/>
            </a:schemeClr>
          </a:solidFill>
        </p:spPr>
        <p:txBody>
          <a:bodyPr/>
          <a:lstStyle/>
          <a:p>
            <a:pPr>
              <a:spcBef>
                <a:spcPct val="0"/>
              </a:spcBef>
            </a:pPr>
            <a:r>
              <a:rPr lang="en-US" altLang="en-US" sz="2400" dirty="0">
                <a:latin typeface="Segoe UI Light" panose="020B0502040204020203" pitchFamily="34" charset="0"/>
              </a:rPr>
              <a:t>Section 2</a:t>
            </a:r>
          </a:p>
        </p:txBody>
      </p:sp>
      <p:sp>
        <p:nvSpPr>
          <p:cNvPr id="9" name="Text Placeholder 8"/>
          <p:cNvSpPr>
            <a:spLocks noGrp="1"/>
          </p:cNvSpPr>
          <p:nvPr>
            <p:ph type="body" sz="quarter" idx="14"/>
          </p:nvPr>
        </p:nvSpPr>
        <p:spPr>
          <a:xfrm>
            <a:off x="4572216" y="3200433"/>
            <a:ext cx="4571352" cy="1828541"/>
          </a:xfrm>
        </p:spPr>
        <p:txBody>
          <a:bodyPr rtlCol="0"/>
          <a:lstStyle/>
          <a:p>
            <a:pPr fontAlgn="auto">
              <a:spcBef>
                <a:spcPts val="0"/>
              </a:spcBef>
              <a:spcAft>
                <a:spcPts val="0"/>
              </a:spcAft>
              <a:defRPr/>
            </a:pPr>
            <a:r>
              <a:rPr lang="en-US" sz="2400" dirty="0">
                <a:latin typeface="Segoe UI Light" panose="020B0502040204020203" pitchFamily="34" charset="0"/>
              </a:rPr>
              <a:t>RBAC and Resource Lock</a:t>
            </a:r>
          </a:p>
          <a:p>
            <a:pPr fontAlgn="auto">
              <a:spcBef>
                <a:spcPts val="0"/>
              </a:spcBef>
              <a:spcAft>
                <a:spcPts val="0"/>
              </a:spcAft>
              <a:defRPr/>
            </a:pPr>
            <a:endParaRPr lang="en-US" sz="2400" dirty="0">
              <a:latin typeface="Segoe UI Light" panose="020B0502040204020203" pitchFamily="34" charset="0"/>
            </a:endParaRPr>
          </a:p>
        </p:txBody>
      </p:sp>
    </p:spTree>
    <p:custDataLst>
      <p:tags r:id="rId1"/>
    </p:custDataLst>
    <p:extLst>
      <p:ext uri="{BB962C8B-B14F-4D97-AF65-F5344CB8AC3E}">
        <p14:creationId xmlns:p14="http://schemas.microsoft.com/office/powerpoint/2010/main" val="35493083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D58588-3E0F-47C3-8163-554F2E7EA632}"/>
              </a:ext>
            </a:extLst>
          </p:cNvPr>
          <p:cNvSpPr>
            <a:spLocks noGrp="1"/>
          </p:cNvSpPr>
          <p:nvPr>
            <p:ph type="title"/>
          </p:nvPr>
        </p:nvSpPr>
        <p:spPr/>
        <p:txBody>
          <a:bodyPr/>
          <a:lstStyle/>
          <a:p>
            <a:r>
              <a:rPr lang="en-US" sz="3600" dirty="0">
                <a:solidFill>
                  <a:schemeClr val="accent1"/>
                </a:solidFill>
                <a:latin typeface="Segoe UI Light" panose="020B0502040204020203" pitchFamily="34" charset="0"/>
                <a:cs typeface="Segoe UI Light" panose="020B0502040204020203" pitchFamily="34" charset="0"/>
              </a:rPr>
              <a:t>Azure Role-Based Access Control (RBAC)</a:t>
            </a:r>
          </a:p>
        </p:txBody>
      </p:sp>
      <p:sp>
        <p:nvSpPr>
          <p:cNvPr id="6" name="Text Placeholder 5">
            <a:extLst>
              <a:ext uri="{FF2B5EF4-FFF2-40B4-BE49-F238E27FC236}">
                <a16:creationId xmlns:a16="http://schemas.microsoft.com/office/drawing/2014/main" id="{D716AEBB-0677-4E78-BD4B-34A9612BE63E}"/>
              </a:ext>
            </a:extLst>
          </p:cNvPr>
          <p:cNvSpPr>
            <a:spLocks noGrp="1"/>
          </p:cNvSpPr>
          <p:nvPr>
            <p:ph type="body" sz="quarter" idx="10"/>
          </p:nvPr>
        </p:nvSpPr>
        <p:spPr>
          <a:xfrm>
            <a:off x="269241" y="1187963"/>
            <a:ext cx="5378548" cy="5535811"/>
          </a:xfrm>
        </p:spPr>
        <p:txBody>
          <a:bodyPr/>
          <a:lstStyle/>
          <a:p>
            <a:pPr marL="0" indent="0">
              <a:buNone/>
            </a:pPr>
            <a:r>
              <a:rPr lang="en-US" sz="2400" dirty="0"/>
              <a:t>Fine-grained access control to Azure “control plane”</a:t>
            </a:r>
          </a:p>
          <a:p>
            <a:pPr marL="0" indent="0">
              <a:buNone/>
            </a:pPr>
            <a:r>
              <a:rPr lang="en-US" sz="2400" dirty="0"/>
              <a:t>Grant access by assigning </a:t>
            </a:r>
            <a:r>
              <a:rPr lang="en-US" sz="2400" u="sng" dirty="0"/>
              <a:t>Security Principal</a:t>
            </a:r>
            <a:r>
              <a:rPr lang="en-US" sz="2400" dirty="0"/>
              <a:t> a </a:t>
            </a:r>
            <a:r>
              <a:rPr lang="en-US" sz="2400" u="sng" dirty="0"/>
              <a:t>Role</a:t>
            </a:r>
            <a:r>
              <a:rPr lang="en-US" sz="2400" dirty="0"/>
              <a:t> at a </a:t>
            </a:r>
            <a:r>
              <a:rPr lang="en-US" sz="2400" u="sng" dirty="0"/>
              <a:t>Scope</a:t>
            </a:r>
          </a:p>
          <a:p>
            <a:pPr lvl="1"/>
            <a:r>
              <a:rPr lang="en-US" sz="1800" dirty="0"/>
              <a:t>Security Principal:  User, group, or service principal</a:t>
            </a:r>
          </a:p>
          <a:p>
            <a:pPr lvl="1"/>
            <a:r>
              <a:rPr lang="en-US" sz="1800" dirty="0"/>
              <a:t>Role:  Built-in or custom role</a:t>
            </a:r>
          </a:p>
          <a:p>
            <a:pPr lvl="1"/>
            <a:r>
              <a:rPr lang="en-US" sz="1800" dirty="0"/>
              <a:t>Scope:  Subscription, resource group, or resource</a:t>
            </a:r>
          </a:p>
          <a:p>
            <a:pPr marL="0" indent="0">
              <a:buNone/>
            </a:pPr>
            <a:r>
              <a:rPr lang="en-US" sz="2400" dirty="0"/>
              <a:t>Assignments are inherited down the resource hierarchy</a:t>
            </a:r>
          </a:p>
          <a:p>
            <a:pPr marL="0" indent="0">
              <a:buNone/>
            </a:pPr>
            <a:r>
              <a:rPr lang="en-US" sz="2400" dirty="0">
                <a:hlinkClick r:id="rId3"/>
              </a:rPr>
              <a:t>https://aka.ms/azureiam</a:t>
            </a:r>
            <a:r>
              <a:rPr lang="en-US" sz="2400" dirty="0"/>
              <a:t> </a:t>
            </a:r>
          </a:p>
        </p:txBody>
      </p:sp>
      <p:pic>
        <p:nvPicPr>
          <p:cNvPr id="9" name="Picture 8">
            <a:extLst>
              <a:ext uri="{FF2B5EF4-FFF2-40B4-BE49-F238E27FC236}">
                <a16:creationId xmlns:a16="http://schemas.microsoft.com/office/drawing/2014/main" id="{8D8894AA-89FD-42EE-9167-9841D8525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743" y="1187963"/>
            <a:ext cx="5021332" cy="5582044"/>
          </a:xfrm>
          <a:prstGeom prst="rect">
            <a:avLst/>
          </a:prstGeom>
        </p:spPr>
      </p:pic>
      <p:sp>
        <p:nvSpPr>
          <p:cNvPr id="10" name="Rectangle 9">
            <a:extLst>
              <a:ext uri="{FF2B5EF4-FFF2-40B4-BE49-F238E27FC236}">
                <a16:creationId xmlns:a16="http://schemas.microsoft.com/office/drawing/2014/main" id="{E47613F2-E3FD-48CF-B31E-FF1DEAA39CF8}"/>
              </a:ext>
            </a:extLst>
          </p:cNvPr>
          <p:cNvSpPr/>
          <p:nvPr/>
        </p:nvSpPr>
        <p:spPr>
          <a:xfrm>
            <a:off x="7412019" y="1097280"/>
            <a:ext cx="2796988" cy="1143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7" name="Rectangle 136">
            <a:extLst>
              <a:ext uri="{FF2B5EF4-FFF2-40B4-BE49-F238E27FC236}">
                <a16:creationId xmlns:a16="http://schemas.microsoft.com/office/drawing/2014/main" id="{5F397871-B669-4F5D-942D-DDF8E43E44C5}"/>
              </a:ext>
            </a:extLst>
          </p:cNvPr>
          <p:cNvSpPr/>
          <p:nvPr/>
        </p:nvSpPr>
        <p:spPr>
          <a:xfrm>
            <a:off x="6445624" y="4380155"/>
            <a:ext cx="1622611"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8" name="Rectangle 137">
            <a:extLst>
              <a:ext uri="{FF2B5EF4-FFF2-40B4-BE49-F238E27FC236}">
                <a16:creationId xmlns:a16="http://schemas.microsoft.com/office/drawing/2014/main" id="{C9B012F9-D10A-43CE-9BF8-E1C1796D7141}"/>
              </a:ext>
            </a:extLst>
          </p:cNvPr>
          <p:cNvSpPr/>
          <p:nvPr/>
        </p:nvSpPr>
        <p:spPr>
          <a:xfrm>
            <a:off x="9397701" y="4333922"/>
            <a:ext cx="1962374"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699558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7" grpId="0" animBg="1"/>
      <p:bldP spid="13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E02F-D881-4B20-A60F-B7014A6F8008}"/>
              </a:ext>
            </a:extLst>
          </p:cNvPr>
          <p:cNvSpPr>
            <a:spLocks noGrp="1"/>
          </p:cNvSpPr>
          <p:nvPr>
            <p:ph type="title"/>
          </p:nvPr>
        </p:nvSpPr>
        <p:spPr>
          <a:xfrm>
            <a:off x="152400" y="304800"/>
            <a:ext cx="11430000" cy="685800"/>
          </a:xfrm>
        </p:spPr>
        <p:txBody>
          <a:bodyPr/>
          <a:lstStyle/>
          <a:p>
            <a:r>
              <a:rPr lang="en-US" dirty="0"/>
              <a:t>Resource Lock</a:t>
            </a:r>
            <a:endParaRPr lang="de-CH" dirty="0"/>
          </a:p>
        </p:txBody>
      </p:sp>
      <p:pic>
        <p:nvPicPr>
          <p:cNvPr id="6" name="Content Placeholder 5">
            <a:extLst>
              <a:ext uri="{FF2B5EF4-FFF2-40B4-BE49-F238E27FC236}">
                <a16:creationId xmlns:a16="http://schemas.microsoft.com/office/drawing/2014/main" id="{91AFB7ED-9A6A-45DA-A457-56F69F1DEB9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73044" y="1401900"/>
            <a:ext cx="2915829" cy="4526204"/>
          </a:xfrm>
        </p:spPr>
      </p:pic>
      <p:sp>
        <p:nvSpPr>
          <p:cNvPr id="4" name="Slide Number Placeholder 3">
            <a:extLst>
              <a:ext uri="{FF2B5EF4-FFF2-40B4-BE49-F238E27FC236}">
                <a16:creationId xmlns:a16="http://schemas.microsoft.com/office/drawing/2014/main" id="{DB12C939-28B6-4129-80C9-8B936DED4E40}"/>
              </a:ext>
            </a:extLst>
          </p:cNvPr>
          <p:cNvSpPr>
            <a:spLocks noGrp="1"/>
          </p:cNvSpPr>
          <p:nvPr>
            <p:ph type="sldNum" sz="quarter" idx="14"/>
          </p:nvPr>
        </p:nvSpPr>
        <p:spPr/>
        <p:txBody>
          <a:bodyPr/>
          <a:lstStyle/>
          <a:p>
            <a:pPr>
              <a:defRPr/>
            </a:pPr>
            <a:fld id="{A0AE9EC9-F182-4A35-8041-CBBE9CFA6E78}" type="slidenum">
              <a:rPr lang="en-US" smtClean="0"/>
              <a:pPr>
                <a:defRPr/>
              </a:pPr>
              <a:t>69</a:t>
            </a:fld>
            <a:endParaRPr lang="en-US" dirty="0"/>
          </a:p>
        </p:txBody>
      </p:sp>
      <p:pic>
        <p:nvPicPr>
          <p:cNvPr id="8" name="Picture 7">
            <a:extLst>
              <a:ext uri="{FF2B5EF4-FFF2-40B4-BE49-F238E27FC236}">
                <a16:creationId xmlns:a16="http://schemas.microsoft.com/office/drawing/2014/main" id="{1CDA24FD-BE4F-4051-A44B-42FCD3933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2172" y="1402353"/>
            <a:ext cx="3810532" cy="1648055"/>
          </a:xfrm>
          <a:prstGeom prst="rect">
            <a:avLst/>
          </a:prstGeom>
        </p:spPr>
      </p:pic>
      <p:pic>
        <p:nvPicPr>
          <p:cNvPr id="10" name="Picture 9">
            <a:extLst>
              <a:ext uri="{FF2B5EF4-FFF2-40B4-BE49-F238E27FC236}">
                <a16:creationId xmlns:a16="http://schemas.microsoft.com/office/drawing/2014/main" id="{1ED27D22-43CE-4F09-B218-023E6D5B8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4075" y="1401900"/>
            <a:ext cx="3810532" cy="3162741"/>
          </a:xfrm>
          <a:prstGeom prst="rect">
            <a:avLst/>
          </a:prstGeom>
        </p:spPr>
      </p:pic>
      <p:sp>
        <p:nvSpPr>
          <p:cNvPr id="11" name="Arrow: Right 10">
            <a:extLst>
              <a:ext uri="{FF2B5EF4-FFF2-40B4-BE49-F238E27FC236}">
                <a16:creationId xmlns:a16="http://schemas.microsoft.com/office/drawing/2014/main" id="{68AD8A77-F18A-46CB-80A0-E5D0511BE893}"/>
              </a:ext>
            </a:extLst>
          </p:cNvPr>
          <p:cNvSpPr/>
          <p:nvPr/>
        </p:nvSpPr>
        <p:spPr>
          <a:xfrm>
            <a:off x="3303445"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 name="Arrow: Right 11">
            <a:extLst>
              <a:ext uri="{FF2B5EF4-FFF2-40B4-BE49-F238E27FC236}">
                <a16:creationId xmlns:a16="http://schemas.microsoft.com/office/drawing/2014/main" id="{7DEB7B30-75E9-4F4E-9FEE-A02C778CA20F}"/>
              </a:ext>
            </a:extLst>
          </p:cNvPr>
          <p:cNvSpPr/>
          <p:nvPr/>
        </p:nvSpPr>
        <p:spPr>
          <a:xfrm>
            <a:off x="7681312" y="1867346"/>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 name="TextBox 12">
            <a:extLst>
              <a:ext uri="{FF2B5EF4-FFF2-40B4-BE49-F238E27FC236}">
                <a16:creationId xmlns:a16="http://schemas.microsoft.com/office/drawing/2014/main" id="{A65726BE-0462-466B-B521-40BC858AC48B}"/>
              </a:ext>
            </a:extLst>
          </p:cNvPr>
          <p:cNvSpPr txBox="1"/>
          <p:nvPr/>
        </p:nvSpPr>
        <p:spPr>
          <a:xfrm>
            <a:off x="3462886" y="3260186"/>
            <a:ext cx="4218778"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Lock a Subscription, resource group, or resource to prevent accidental deletion or modification.</a:t>
            </a:r>
          </a:p>
          <a:p>
            <a:pPr marL="285750" indent="-285750">
              <a:buFont typeface="Arial" panose="020B0604020202020204" pitchFamily="34" charset="0"/>
              <a:buChar char="•"/>
            </a:pPr>
            <a:r>
              <a:rPr lang="en-US" sz="1400" b="1" dirty="0" err="1">
                <a:solidFill>
                  <a:schemeClr val="bg1"/>
                </a:solidFill>
              </a:rPr>
              <a:t>CanNotDelete</a:t>
            </a:r>
            <a:r>
              <a:rPr lang="en-US" sz="1400" b="1" dirty="0">
                <a:solidFill>
                  <a:schemeClr val="bg1"/>
                </a:solidFill>
              </a:rPr>
              <a:t> / </a:t>
            </a:r>
            <a:r>
              <a:rPr lang="en-US" sz="1400" b="1" dirty="0" err="1">
                <a:solidFill>
                  <a:schemeClr val="bg1"/>
                </a:solidFill>
              </a:rPr>
              <a:t>ReadOnly</a:t>
            </a:r>
            <a:r>
              <a:rPr lang="en-US" sz="1400" b="1" dirty="0">
                <a:solidFill>
                  <a:schemeClr val="bg1"/>
                </a:solidFill>
              </a:rPr>
              <a:t> </a:t>
            </a:r>
          </a:p>
          <a:p>
            <a:pPr marL="285750" indent="-285750">
              <a:buFont typeface="Arial" panose="020B0604020202020204" pitchFamily="34" charset="0"/>
              <a:buChar char="•"/>
            </a:pPr>
            <a:r>
              <a:rPr lang="en-US" sz="1400" dirty="0">
                <a:solidFill>
                  <a:schemeClr val="bg1"/>
                </a:solidFill>
              </a:rPr>
              <a:t>Locks apply only to management operations, not to resources functions </a:t>
            </a:r>
          </a:p>
          <a:p>
            <a:pPr marL="285750" indent="-2857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b="1" dirty="0">
                <a:solidFill>
                  <a:schemeClr val="bg1"/>
                </a:solidFill>
              </a:rPr>
              <a:t>Caution</a:t>
            </a:r>
            <a:r>
              <a:rPr lang="en-US" sz="1400" dirty="0">
                <a:solidFill>
                  <a:schemeClr val="bg1"/>
                </a:solidFill>
              </a:rPr>
              <a:t>: </a:t>
            </a:r>
            <a:r>
              <a:rPr lang="en-US" sz="1400" dirty="0" err="1">
                <a:solidFill>
                  <a:schemeClr val="bg1"/>
                </a:solidFill>
              </a:rPr>
              <a:t>ReadOnly</a:t>
            </a:r>
            <a:r>
              <a:rPr lang="en-US" sz="1400" dirty="0">
                <a:solidFill>
                  <a:schemeClr val="bg1"/>
                </a:solidFill>
              </a:rPr>
              <a:t> can cause unexpected results</a:t>
            </a:r>
          </a:p>
          <a:p>
            <a:pPr marL="742950" lvl="1" indent="-285750">
              <a:buFont typeface="Arial" panose="020B0604020202020204" pitchFamily="34" charset="0"/>
              <a:buChar char="•"/>
            </a:pPr>
            <a:r>
              <a:rPr lang="en-US" sz="1400" dirty="0">
                <a:solidFill>
                  <a:schemeClr val="bg1"/>
                </a:solidFill>
              </a:rPr>
              <a:t>Lock on a storage account prevents all users from listing keys</a:t>
            </a:r>
          </a:p>
          <a:p>
            <a:pPr marL="742950" lvl="1" indent="-285750">
              <a:buFont typeface="Arial" panose="020B0604020202020204" pitchFamily="34" charset="0"/>
              <a:buChar char="•"/>
            </a:pPr>
            <a:r>
              <a:rPr lang="en-US" sz="1400" dirty="0">
                <a:solidFill>
                  <a:schemeClr val="bg1"/>
                </a:solidFill>
              </a:rPr>
              <a:t>Lock on App Service prevents Visual Studio Server Explorer from displaying files for the resource because that interaction requires write access</a:t>
            </a:r>
            <a:endParaRPr lang="de-CH" sz="1400" dirty="0">
              <a:solidFill>
                <a:schemeClr val="bg1"/>
              </a:solidFill>
            </a:endParaRPr>
          </a:p>
        </p:txBody>
      </p:sp>
      <p:sp>
        <p:nvSpPr>
          <p:cNvPr id="42" name="TextBox 41">
            <a:extLst>
              <a:ext uri="{FF2B5EF4-FFF2-40B4-BE49-F238E27FC236}">
                <a16:creationId xmlns:a16="http://schemas.microsoft.com/office/drawing/2014/main" id="{16D953EB-C15B-4F05-BC24-AF15C36E6CF1}"/>
              </a:ext>
            </a:extLst>
          </p:cNvPr>
          <p:cNvSpPr txBox="1"/>
          <p:nvPr/>
        </p:nvSpPr>
        <p:spPr>
          <a:xfrm>
            <a:off x="8855937" y="416276"/>
            <a:ext cx="1388497" cy="634020"/>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BEST PRACTICE</a:t>
            </a:r>
          </a:p>
        </p:txBody>
      </p:sp>
      <p:sp>
        <p:nvSpPr>
          <p:cNvPr id="43" name="Rectangle 42">
            <a:extLst>
              <a:ext uri="{FF2B5EF4-FFF2-40B4-BE49-F238E27FC236}">
                <a16:creationId xmlns:a16="http://schemas.microsoft.com/office/drawing/2014/main" id="{9872AE05-389C-4147-B061-C18F53F0F543}"/>
              </a:ext>
            </a:extLst>
          </p:cNvPr>
          <p:cNvSpPr/>
          <p:nvPr/>
        </p:nvSpPr>
        <p:spPr bwMode="auto">
          <a:xfrm>
            <a:off x="8487220" y="359924"/>
            <a:ext cx="3254406" cy="748552"/>
          </a:xfrm>
          <a:prstGeom prst="rect">
            <a:avLst/>
          </a:prstGeom>
          <a:noFill/>
          <a:ln w="952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4C72B1D6-AA96-49AE-B62A-7DC88FDD3BB9}"/>
              </a:ext>
            </a:extLst>
          </p:cNvPr>
          <p:cNvSpPr txBox="1"/>
          <p:nvPr/>
        </p:nvSpPr>
        <p:spPr>
          <a:xfrm>
            <a:off x="10414975" y="500914"/>
            <a:ext cx="1338874" cy="464743"/>
          </a:xfrm>
          <a:prstGeom prst="rect">
            <a:avLst/>
          </a:prstGeom>
          <a:noFill/>
          <a:effectLst/>
        </p:spPr>
        <p:txBody>
          <a:bodyPr wrap="square" lIns="182880" tIns="146304" rIns="182880" bIns="146304" rtlCol="0" anchor="ctr">
            <a:spAutoFit/>
          </a:bodyPr>
          <a:lstStyle>
            <a:defPPr>
              <a:defRPr lang="en-US"/>
            </a:defPPr>
            <a:lvl1pPr marR="0" lvl="0" indent="0" algn="ctr" defTabSz="914367" fontAlgn="auto">
              <a:lnSpc>
                <a:spcPct val="100000"/>
              </a:lnSpc>
              <a:spcBef>
                <a:spcPct val="0"/>
              </a:spcBef>
              <a:spcAft>
                <a:spcPts val="2353"/>
              </a:spcAft>
              <a:buClrTx/>
              <a:buSzTx/>
              <a:buFontTx/>
              <a:buNone/>
              <a:tabLst/>
              <a:defRPr kumimoji="0" sz="1000" b="1" i="0" u="none" strike="noStrike" kern="0" cap="all" spc="118" normalizeH="0" baseline="0">
                <a:ln w="3175">
                  <a:noFill/>
                </a:ln>
                <a:gradFill>
                  <a:gsLst>
                    <a:gs pos="0">
                      <a:schemeClr val="tx1"/>
                    </a:gs>
                    <a:gs pos="100000">
                      <a:schemeClr val="tx1"/>
                    </a:gs>
                  </a:gsLst>
                  <a:lin ang="5400000" scaled="1"/>
                </a:gradFill>
                <a:effectLst/>
                <a:uLnTx/>
                <a:uFillTx/>
                <a:latin typeface="Segoe UI"/>
                <a:ea typeface="Segoe UI Black" pitchFamily="34"/>
                <a:cs typeface="Segoe UI Black" pitchFamily="34"/>
              </a:defRPr>
            </a:lvl1pPr>
          </a:lstStyle>
          <a:p>
            <a:pPr marL="0" marR="0" lvl="0" indent="0" algn="l" defTabSz="914367" eaLnBrk="1" fontAlgn="auto" latinLnBrk="0" hangingPunct="1">
              <a:lnSpc>
                <a:spcPct val="100000"/>
              </a:lnSpc>
              <a:spcBef>
                <a:spcPct val="0"/>
              </a:spcBef>
              <a:spcAft>
                <a:spcPts val="2353"/>
              </a:spcAft>
              <a:buClrTx/>
              <a:buSzTx/>
              <a:buFontTx/>
              <a:buNone/>
              <a:tabLst/>
              <a:defRPr/>
            </a:pPr>
            <a:r>
              <a:rPr kumimoji="0" lang="en-US" sz="1100" b="1" i="0" u="none" strike="noStrike" kern="0" cap="all" spc="118" normalizeH="0" baseline="0" noProof="0" dirty="0">
                <a:ln w="3175">
                  <a:noFill/>
                </a:ln>
                <a:gradFill>
                  <a:gsLst>
                    <a:gs pos="0">
                      <a:srgbClr val="1A1A1A"/>
                    </a:gs>
                    <a:gs pos="100000">
                      <a:srgbClr val="1A1A1A"/>
                    </a:gs>
                  </a:gsLst>
                  <a:lin ang="5400000" scaled="1"/>
                </a:gradFill>
                <a:effectLst/>
                <a:uLnTx/>
                <a:uFillTx/>
                <a:latin typeface="Segoe UI"/>
                <a:ea typeface="Segoe UI Black" pitchFamily="34"/>
              </a:rPr>
              <a:t>CHOICE</a:t>
            </a:r>
          </a:p>
        </p:txBody>
      </p:sp>
      <p:grpSp>
        <p:nvGrpSpPr>
          <p:cNvPr id="45" name="Group 44">
            <a:extLst>
              <a:ext uri="{FF2B5EF4-FFF2-40B4-BE49-F238E27FC236}">
                <a16:creationId xmlns:a16="http://schemas.microsoft.com/office/drawing/2014/main" id="{D7852EDD-FF9D-4165-901E-1E3165F49092}"/>
              </a:ext>
            </a:extLst>
          </p:cNvPr>
          <p:cNvGrpSpPr/>
          <p:nvPr/>
        </p:nvGrpSpPr>
        <p:grpSpPr>
          <a:xfrm>
            <a:off x="8595228" y="571696"/>
            <a:ext cx="374887" cy="323178"/>
            <a:chOff x="1031412" y="1905042"/>
            <a:chExt cx="565643" cy="487623"/>
          </a:xfrm>
        </p:grpSpPr>
        <p:sp>
          <p:nvSpPr>
            <p:cNvPr id="46" name="Isosceles Triangle 45">
              <a:extLst>
                <a:ext uri="{FF2B5EF4-FFF2-40B4-BE49-F238E27FC236}">
                  <a16:creationId xmlns:a16="http://schemas.microsoft.com/office/drawing/2014/main" id="{FB0C4DD2-5958-4550-92EB-33272FDB134F}"/>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8EE131E3-4B18-43BB-BAF3-AF70FAA93058}"/>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grpSp>
        <p:nvGrpSpPr>
          <p:cNvPr id="48" name="Group 47">
            <a:extLst>
              <a:ext uri="{FF2B5EF4-FFF2-40B4-BE49-F238E27FC236}">
                <a16:creationId xmlns:a16="http://schemas.microsoft.com/office/drawing/2014/main" id="{484FD896-F40A-40FF-BACF-64815AE81100}"/>
              </a:ext>
            </a:extLst>
          </p:cNvPr>
          <p:cNvGrpSpPr/>
          <p:nvPr/>
        </p:nvGrpSpPr>
        <p:grpSpPr>
          <a:xfrm>
            <a:off x="10184547" y="585380"/>
            <a:ext cx="301680" cy="301680"/>
            <a:chOff x="3525723" y="2983289"/>
            <a:chExt cx="487297" cy="487297"/>
          </a:xfrm>
        </p:grpSpPr>
        <p:sp>
          <p:nvSpPr>
            <p:cNvPr id="49" name="Oval 48">
              <a:extLst>
                <a:ext uri="{FF2B5EF4-FFF2-40B4-BE49-F238E27FC236}">
                  <a16:creationId xmlns:a16="http://schemas.microsoft.com/office/drawing/2014/main" id="{2864F9B3-BEFE-4B17-9785-0B91AC405F97}"/>
                </a:ext>
              </a:extLst>
            </p:cNvPr>
            <p:cNvSpPr/>
            <p:nvPr/>
          </p:nvSpPr>
          <p:spPr bwMode="auto">
            <a:xfrm>
              <a:off x="3525723" y="2983289"/>
              <a:ext cx="487297" cy="48729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D824C6D4-35FD-48D1-B209-820818AD5CAB}"/>
                </a:ext>
              </a:extLst>
            </p:cNvPr>
            <p:cNvGrpSpPr/>
            <p:nvPr/>
          </p:nvGrpSpPr>
          <p:grpSpPr>
            <a:xfrm>
              <a:off x="3535105" y="3089766"/>
              <a:ext cx="468533" cy="322907"/>
              <a:chOff x="3490013" y="3245958"/>
              <a:chExt cx="468533" cy="322907"/>
            </a:xfrm>
          </p:grpSpPr>
          <p:pic>
            <p:nvPicPr>
              <p:cNvPr id="51" name="Graphic 50" descr="Line Arrow: Counterclockwise curve">
                <a:extLst>
                  <a:ext uri="{FF2B5EF4-FFF2-40B4-BE49-F238E27FC236}">
                    <a16:creationId xmlns:a16="http://schemas.microsoft.com/office/drawing/2014/main" id="{8D7B9DBE-CC3A-4641-98DA-3D99CD751C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321398" flipH="1">
                <a:off x="3637008" y="3247328"/>
                <a:ext cx="321538" cy="321537"/>
              </a:xfrm>
              <a:prstGeom prst="rect">
                <a:avLst/>
              </a:prstGeom>
            </p:spPr>
          </p:pic>
          <p:pic>
            <p:nvPicPr>
              <p:cNvPr id="52" name="Graphic 51" descr="Line Arrow: Counterclockwise curve">
                <a:extLst>
                  <a:ext uri="{FF2B5EF4-FFF2-40B4-BE49-F238E27FC236}">
                    <a16:creationId xmlns:a16="http://schemas.microsoft.com/office/drawing/2014/main" id="{7A5CF374-EFC3-41AF-BF7A-F2C5FCEF79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278602">
                <a:off x="3490013" y="3245958"/>
                <a:ext cx="321538" cy="321537"/>
              </a:xfrm>
              <a:prstGeom prst="rect">
                <a:avLst/>
              </a:prstGeom>
            </p:spPr>
          </p:pic>
        </p:grpSp>
      </p:grpSp>
      <p:grpSp>
        <p:nvGrpSpPr>
          <p:cNvPr id="53" name="Group 52">
            <a:extLst>
              <a:ext uri="{FF2B5EF4-FFF2-40B4-BE49-F238E27FC236}">
                <a16:creationId xmlns:a16="http://schemas.microsoft.com/office/drawing/2014/main" id="{BFDAA891-5F55-49B5-BA75-41A849B08063}"/>
              </a:ext>
            </a:extLst>
          </p:cNvPr>
          <p:cNvGrpSpPr/>
          <p:nvPr/>
        </p:nvGrpSpPr>
        <p:grpSpPr>
          <a:xfrm>
            <a:off x="5679956" y="974286"/>
            <a:ext cx="374887" cy="323178"/>
            <a:chOff x="1031412" y="1905042"/>
            <a:chExt cx="565643" cy="487623"/>
          </a:xfrm>
        </p:grpSpPr>
        <p:sp>
          <p:nvSpPr>
            <p:cNvPr id="54" name="Isosceles Triangle 53">
              <a:extLst>
                <a:ext uri="{FF2B5EF4-FFF2-40B4-BE49-F238E27FC236}">
                  <a16:creationId xmlns:a16="http://schemas.microsoft.com/office/drawing/2014/main" id="{F559616C-D93E-4D25-BFDA-729F7F1D3A3B}"/>
                </a:ext>
              </a:extLst>
            </p:cNvPr>
            <p:cNvSpPr/>
            <p:nvPr/>
          </p:nvSpPr>
          <p:spPr bwMode="auto">
            <a:xfrm>
              <a:off x="1031412" y="1905042"/>
              <a:ext cx="565643" cy="48762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64C1261C-CA6F-4232-B517-6E0649F2A4E3}"/>
                </a:ext>
              </a:extLst>
            </p:cNvPr>
            <p:cNvCxnSpPr>
              <a:cxnSpLocks/>
            </p:cNvCxnSpPr>
            <p:nvPr/>
          </p:nvCxnSpPr>
          <p:spPr>
            <a:xfrm flipV="1">
              <a:off x="1314234" y="2085365"/>
              <a:ext cx="0" cy="246458"/>
            </a:xfrm>
            <a:prstGeom prst="straightConnector1">
              <a:avLst/>
            </a:prstGeom>
            <a:noFill/>
            <a:ln w="19050" cap="sq" cmpd="sng" algn="ctr">
              <a:solidFill>
                <a:srgbClr val="FFFFFF"/>
              </a:solidFill>
              <a:prstDash val="solid"/>
              <a:headEnd type="none" w="lg" len="med"/>
              <a:tailEnd type="arrow" w="lg" len="med"/>
            </a:ln>
            <a:effectLst/>
          </p:spPr>
        </p:cxnSp>
      </p:grpSp>
    </p:spTree>
    <p:extLst>
      <p:ext uri="{BB962C8B-B14F-4D97-AF65-F5344CB8AC3E}">
        <p14:creationId xmlns:p14="http://schemas.microsoft.com/office/powerpoint/2010/main" val="559555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3639" y="172214"/>
            <a:ext cx="11425090" cy="553982"/>
          </a:xfrm>
        </p:spPr>
        <p:txBody>
          <a:bodyPr/>
          <a:lstStyle/>
          <a:p>
            <a:r>
              <a:rPr lang="en-US">
                <a:latin typeface="Segoe UI Semibold (Headings)"/>
              </a:rPr>
              <a:t>Azure Governance Architecture</a:t>
            </a:r>
          </a:p>
        </p:txBody>
      </p:sp>
      <p:grpSp>
        <p:nvGrpSpPr>
          <p:cNvPr id="5" name="Group 4">
            <a:extLst>
              <a:ext uri="{FF2B5EF4-FFF2-40B4-BE49-F238E27FC236}">
                <a16:creationId xmlns:a16="http://schemas.microsoft.com/office/drawing/2014/main" id="{A6BF1EF4-494F-40AA-B8A1-08C5E1AB836B}"/>
              </a:ext>
            </a:extLst>
          </p:cNvPr>
          <p:cNvGrpSpPr/>
          <p:nvPr/>
        </p:nvGrpSpPr>
        <p:grpSpPr>
          <a:xfrm>
            <a:off x="3916746" y="4934039"/>
            <a:ext cx="7117410" cy="1066577"/>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a:t>
              </a:r>
            </a:p>
          </p:txBody>
        </p:sp>
        <p:sp>
          <p:nvSpPr>
            <p:cNvPr id="8" name="TextBox 7">
              <a:extLst>
                <a:ext uri="{FF2B5EF4-FFF2-40B4-BE49-F238E27FC236}">
                  <a16:creationId xmlns:a16="http://schemas.microsoft.com/office/drawing/2014/main" id="{97232460-93DD-4B12-891E-2D778D85A112}"/>
                </a:ext>
              </a:extLst>
            </p:cNvPr>
            <p:cNvSpPr txBox="1"/>
            <p:nvPr/>
          </p:nvSpPr>
          <p:spPr>
            <a:xfrm>
              <a:off x="7843934" y="5469273"/>
              <a:ext cx="406514" cy="534056"/>
            </a:xfrm>
            <a:prstGeom prst="rect">
              <a:avLst/>
            </a:prstGeom>
            <a:noFill/>
          </p:spPr>
          <p:txBody>
            <a:bodyPr wrap="square" lIns="175736" tIns="140589" rIns="175736" bIns="140589" rtlCol="0">
              <a:spAutoFit/>
            </a:bodyPr>
            <a:lstStyle/>
            <a:p>
              <a:pPr defTabSz="896181">
                <a:lnSpc>
                  <a:spcPct val="90000"/>
                </a:lnSpc>
                <a:spcAft>
                  <a:spcPts val="575"/>
                </a:spcAft>
                <a:defRPr/>
              </a:pPr>
              <a:r>
                <a:rPr lang="en-US" sz="1729">
                  <a:gradFill>
                    <a:gsLst>
                      <a:gs pos="2917">
                        <a:srgbClr val="353535"/>
                      </a:gs>
                      <a:gs pos="30000">
                        <a:srgbClr val="353535"/>
                      </a:gs>
                    </a:gsLst>
                    <a:lin ang="5400000" scaled="0"/>
                  </a:gradFill>
                  <a:latin typeface="Segoe UI Semilight"/>
                </a:rPr>
                <a:t>…</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7762321" y="1950606"/>
            <a:ext cx="1573722" cy="115070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485853" y="1950606"/>
            <a:ext cx="803964"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CLI</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19965" y="1950606"/>
            <a:ext cx="1080829" cy="115070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489039" y="3249764"/>
            <a:ext cx="0" cy="49115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410878" y="3209413"/>
            <a:ext cx="4495296"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489041" y="3356441"/>
            <a:ext cx="594951"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3599710" y="3788386"/>
            <a:ext cx="6983770" cy="1068757"/>
            <a:chOff x="3281915" y="3379641"/>
            <a:chExt cx="7955606"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281915" y="3379641"/>
              <a:ext cx="7955606"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4093032" cy="353519"/>
            </a:xfrm>
            <a:prstGeom prst="rect">
              <a:avLst/>
            </a:prstGeom>
            <a:grpFill/>
          </p:spPr>
          <p:txBody>
            <a:bodyPr wrap="none">
              <a:spAutoFit/>
            </a:bodyPr>
            <a:lstStyle/>
            <a:p>
              <a:pPr defTabSz="896112" fontAlgn="base">
                <a:lnSpc>
                  <a:spcPct val="90000"/>
                </a:lnSpc>
                <a:spcBef>
                  <a:spcPct val="0"/>
                </a:spcBef>
                <a:spcAft>
                  <a:spcPct val="0"/>
                </a:spcAft>
                <a:defRPr/>
              </a:pPr>
              <a:r>
                <a:rPr lang="en-US">
                  <a:ln w="3175">
                    <a:noFill/>
                  </a:ln>
                  <a:solidFill>
                    <a:srgbClr val="FFFFFF"/>
                  </a:solidFill>
                  <a:latin typeface="Segoe UI Semibold" panose="020B0702040204020203" pitchFamily="34" charset="0"/>
                  <a:cs typeface="Segoe UI" pitchFamily="34" charset="0"/>
                </a:rPr>
                <a:t>Azure Resource Manager (ARM)</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3643067" y="3513016"/>
              <a:ext cx="7307943" cy="44192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82922" y="3788384"/>
            <a:ext cx="1364132" cy="106875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1287823" y="3519078"/>
            <a:ext cx="609376" cy="258367"/>
          </a:xfrm>
          <a:prstGeom prst="rect">
            <a:avLst/>
          </a:prstGeom>
        </p:spPr>
        <p:txBody>
          <a:bodyPr wrap="none">
            <a:spAutoFit/>
          </a:bodyPr>
          <a:lstStyle/>
          <a:p>
            <a:pPr defTabSz="896112" fontAlgn="base">
              <a:lnSpc>
                <a:spcPct val="90000"/>
              </a:lnSpc>
              <a:spcBef>
                <a:spcPct val="0"/>
              </a:spcBef>
              <a:spcAft>
                <a:spcPct val="0"/>
              </a:spcAft>
              <a:defRPr/>
            </a:pPr>
            <a:r>
              <a:rPr lang="en-US" sz="1175">
                <a:ln w="3175">
                  <a:noFill/>
                </a:ln>
                <a:solidFill>
                  <a:srgbClr val="353535">
                    <a:lumMod val="75000"/>
                    <a:lumOff val="25000"/>
                  </a:srgbClr>
                </a:solidFill>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1264988" y="3429001"/>
            <a:ext cx="0" cy="347426"/>
          </a:xfrm>
          <a:prstGeom prst="line">
            <a:avLst/>
          </a:prstGeom>
          <a:ln w="19050">
            <a:solidFill>
              <a:schemeClr val="tx1">
                <a:lumMod val="60000"/>
                <a:lumOff val="4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67A604A-C539-4A38-B1B3-7604B06C91EE}"/>
              </a:ext>
            </a:extLst>
          </p:cNvPr>
          <p:cNvSpPr/>
          <p:nvPr/>
        </p:nvSpPr>
        <p:spPr>
          <a:xfrm>
            <a:off x="364664" y="756435"/>
            <a:ext cx="10738827" cy="338378"/>
          </a:xfrm>
          <a:prstGeom prst="rect">
            <a:avLst/>
          </a:prstGeom>
        </p:spPr>
        <p:txBody>
          <a:bodyPr wrap="square">
            <a:spAutoFit/>
          </a:bodyPr>
          <a:lstStyle/>
          <a:p>
            <a:pPr defTabSz="914225">
              <a:defRPr/>
            </a:pPr>
            <a:r>
              <a:rPr lang="en-US" sz="1567">
                <a:solidFill>
                  <a:srgbClr val="353535"/>
                </a:solidFill>
                <a:latin typeface="Segoe UI" panose="020B0502040204020203" pitchFamily="34" charset="0"/>
                <a:ea typeface="Calibri" panose="020F0502020204030204" pitchFamily="34" charset="0"/>
                <a:cs typeface="Segoe UI" panose="020B0502040204020203" pitchFamily="34" charset="0"/>
              </a:rPr>
              <a:t>providing control over the cloud environment, without sacrificing developer agility</a:t>
            </a:r>
          </a:p>
        </p:txBody>
      </p:sp>
      <p:sp>
        <p:nvSpPr>
          <p:cNvPr id="38" name="Rectangle 37">
            <a:extLst>
              <a:ext uri="{FF2B5EF4-FFF2-40B4-BE49-F238E27FC236}">
                <a16:creationId xmlns:a16="http://schemas.microsoft.com/office/drawing/2014/main" id="{A5ED67A6-E40B-44D4-BA84-BE6835AEA0C7}"/>
              </a:ext>
            </a:extLst>
          </p:cNvPr>
          <p:cNvSpPr/>
          <p:nvPr/>
        </p:nvSpPr>
        <p:spPr>
          <a:xfrm>
            <a:off x="149397" y="5186548"/>
            <a:ext cx="3236847" cy="1691505"/>
          </a:xfrm>
          <a:prstGeom prst="rect">
            <a:avLst/>
          </a:prstGeom>
        </p:spPr>
        <p:txBody>
          <a:bodyPr wrap="square">
            <a:spAutoFit/>
          </a:bodyPr>
          <a:lstStyle/>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2. Policy-based Control</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Real-time enforcement, compliance assessment and remediation at scale </a:t>
            </a: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3. Resource Visibility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Query, explore &amp; analyze cloud resources at scale</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225">
              <a:defRPr/>
            </a:pPr>
            <a:endPar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84009" y="2090196"/>
            <a:ext cx="2172076" cy="1070500"/>
          </a:xfrm>
          <a:prstGeom prst="rect">
            <a:avLst/>
          </a:prstGeom>
        </p:spPr>
        <p:txBody>
          <a:bodyPr wrap="square">
            <a:spAutoFit/>
          </a:bodyPr>
          <a:lstStyle/>
          <a:p>
            <a:pPr marL="182845" indent="-182845" defTabSz="914225">
              <a:buFont typeface="+mj-lt"/>
              <a:buAutoNum type="arabicPeriod"/>
              <a:defRPr/>
            </a:pPr>
            <a:r>
              <a:rPr lang="en-US" sz="1273" b="1">
                <a:solidFill>
                  <a:srgbClr val="353535"/>
                </a:solidFill>
                <a:latin typeface="Segoe UI" panose="020B0502040204020203" pitchFamily="34" charset="0"/>
                <a:ea typeface="Times New Roman" panose="02020603050405020304" pitchFamily="18" charset="0"/>
                <a:cs typeface="Segoe UI" panose="020B0502040204020203" pitchFamily="34" charset="0"/>
              </a:rPr>
              <a:t>Environment Factory</a:t>
            </a:r>
            <a:r>
              <a:rPr lang="en-US" sz="1273">
                <a:solidFill>
                  <a:srgbClr val="353535"/>
                </a:solidFill>
                <a:latin typeface="Segoe UI" panose="020B0502040204020203" pitchFamily="34" charset="0"/>
                <a:ea typeface="Times New Roman" panose="02020603050405020304" pitchFamily="18" charset="0"/>
                <a:cs typeface="Segoe UI" panose="020B0502040204020203" pitchFamily="34" charset="0"/>
              </a:rPr>
              <a:t>: Deploy and update cloud environments in a repeatable manner using composable artifacts</a:t>
            </a:r>
            <a:endParaRPr lang="en-US" sz="1273">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72293351-10C8-4C79-98DB-1321FAB38498}"/>
              </a:ext>
            </a:extLst>
          </p:cNvPr>
          <p:cNvGrpSpPr/>
          <p:nvPr/>
        </p:nvGrpSpPr>
        <p:grpSpPr>
          <a:xfrm>
            <a:off x="3898889" y="1610686"/>
            <a:ext cx="3637583" cy="1999162"/>
            <a:chOff x="3613906" y="1610428"/>
            <a:chExt cx="3638099" cy="1999445"/>
          </a:xfrm>
        </p:grpSpPr>
        <p:grpSp>
          <p:nvGrpSpPr>
            <p:cNvPr id="19" name="Group 18">
              <a:extLst>
                <a:ext uri="{FF2B5EF4-FFF2-40B4-BE49-F238E27FC236}">
                  <a16:creationId xmlns:a16="http://schemas.microsoft.com/office/drawing/2014/main" id="{E528C79B-E40E-4C43-82DD-5F7AB3BFC710}"/>
                </a:ext>
              </a:extLst>
            </p:cNvPr>
            <p:cNvGrpSpPr/>
            <p:nvPr/>
          </p:nvGrpSpPr>
          <p:grpSpPr>
            <a:xfrm>
              <a:off x="3613906" y="1610428"/>
              <a:ext cx="3638099" cy="1999445"/>
              <a:chOff x="2627167" y="2333008"/>
              <a:chExt cx="3711051" cy="3142886"/>
            </a:xfrm>
          </p:grpSpPr>
          <p:sp>
            <p:nvSpPr>
              <p:cNvPr id="27" name="Double Brace 26">
                <a:extLst>
                  <a:ext uri="{FF2B5EF4-FFF2-40B4-BE49-F238E27FC236}">
                    <a16:creationId xmlns:a16="http://schemas.microsoft.com/office/drawing/2014/main" id="{132A0C2D-149D-470D-8733-B0CAF08DF789}"/>
                  </a:ext>
                </a:extLst>
              </p:cNvPr>
              <p:cNvSpPr/>
              <p:nvPr/>
            </p:nvSpPr>
            <p:spPr>
              <a:xfrm>
                <a:off x="2627167" y="2334849"/>
                <a:ext cx="3711051" cy="3141045"/>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sp>
            <p:nvSpPr>
              <p:cNvPr id="24" name="Rectangle 23">
                <a:extLst>
                  <a:ext uri="{FF2B5EF4-FFF2-40B4-BE49-F238E27FC236}">
                    <a16:creationId xmlns:a16="http://schemas.microsoft.com/office/drawing/2014/main" id="{ED677177-FB10-4E19-A4ED-7F3A1BD0AE19}"/>
                  </a:ext>
                </a:extLst>
              </p:cNvPr>
              <p:cNvSpPr/>
              <p:nvPr/>
            </p:nvSpPr>
            <p:spPr bwMode="auto">
              <a:xfrm>
                <a:off x="402642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3091284"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4984813" y="2333008"/>
                <a:ext cx="890164" cy="240755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ARM Templates</a:t>
                </a:r>
              </a:p>
            </p:txBody>
          </p:sp>
        </p:grpSp>
        <p:sp>
          <p:nvSpPr>
            <p:cNvPr id="40" name="Rectangle 39">
              <a:extLst>
                <a:ext uri="{FF2B5EF4-FFF2-40B4-BE49-F238E27FC236}">
                  <a16:creationId xmlns:a16="http://schemas.microsoft.com/office/drawing/2014/main" id="{DB852889-3D39-4A73-9E00-DBCA53F2C1CA}"/>
                </a:ext>
              </a:extLst>
            </p:cNvPr>
            <p:cNvSpPr/>
            <p:nvPr/>
          </p:nvSpPr>
          <p:spPr bwMode="auto">
            <a:xfrm rot="5400000">
              <a:off x="5343303" y="1901888"/>
              <a:ext cx="180139" cy="2728949"/>
            </a:xfrm>
            <a:prstGeom prst="rect">
              <a:avLst/>
            </a:prstGeom>
            <a:solidFill>
              <a:srgbClr val="00B0F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FFFFFF"/>
                  </a:solidFill>
                  <a:latin typeface="Segoe UI Semibold" panose="020B0702040204020203" pitchFamily="34" charset="0"/>
                  <a:cs typeface="Segoe UI Semibold" panose="020B0702040204020203" pitchFamily="34" charset="0"/>
                </a:rPr>
                <a:t>Management Groups</a:t>
              </a:r>
            </a:p>
          </p:txBody>
        </p:sp>
        <p:sp>
          <p:nvSpPr>
            <p:cNvPr id="41" name="Rectangle 40">
              <a:extLst>
                <a:ext uri="{FF2B5EF4-FFF2-40B4-BE49-F238E27FC236}">
                  <a16:creationId xmlns:a16="http://schemas.microsoft.com/office/drawing/2014/main" id="{01CEA414-0691-498D-AF5F-839E0CE30716}"/>
                </a:ext>
              </a:extLst>
            </p:cNvPr>
            <p:cNvSpPr/>
            <p:nvPr/>
          </p:nvSpPr>
          <p:spPr bwMode="auto">
            <a:xfrm rot="5400000">
              <a:off x="5343303" y="2112460"/>
              <a:ext cx="180139" cy="2728949"/>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050">
                  <a:solidFill>
                    <a:srgbClr val="353535"/>
                  </a:solidFill>
                  <a:latin typeface="Segoe UI Semibold" panose="020B0702040204020203" pitchFamily="34" charset="0"/>
                  <a:cs typeface="Segoe UI Semibold" panose="020B0702040204020203" pitchFamily="34" charset="0"/>
                </a:rPr>
                <a:t>Subscriptions</a:t>
              </a:r>
            </a:p>
          </p:txBody>
        </p:sp>
      </p:grpSp>
      <p:sp>
        <p:nvSpPr>
          <p:cNvPr id="42" name="Rectangle 41">
            <a:extLst>
              <a:ext uri="{FF2B5EF4-FFF2-40B4-BE49-F238E27FC236}">
                <a16:creationId xmlns:a16="http://schemas.microsoft.com/office/drawing/2014/main" id="{3B290280-47FC-4C5A-9C4C-33955C176F01}"/>
              </a:ext>
            </a:extLst>
          </p:cNvPr>
          <p:cNvSpPr/>
          <p:nvPr/>
        </p:nvSpPr>
        <p:spPr bwMode="auto">
          <a:xfrm>
            <a:off x="1910694" y="3788383"/>
            <a:ext cx="1689015" cy="10738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Blueprints</a:t>
            </a:r>
          </a:p>
        </p:txBody>
      </p:sp>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2879481" y="2631786"/>
            <a:ext cx="0" cy="1109134"/>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2870658" y="2599900"/>
            <a:ext cx="961705"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4871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276921-ABC6-42D1-8A88-239116E299C2}"/>
              </a:ext>
            </a:extLst>
          </p:cNvPr>
          <p:cNvSpPr>
            <a:spLocks noGrp="1"/>
          </p:cNvSpPr>
          <p:nvPr>
            <p:ph type="title"/>
          </p:nvPr>
        </p:nvSpPr>
        <p:spPr>
          <a:xfrm>
            <a:off x="585997" y="2426397"/>
            <a:ext cx="4622233" cy="1107996"/>
          </a:xfrm>
        </p:spPr>
        <p:txBody>
          <a:bodyPr/>
          <a:lstStyle/>
          <a:p>
            <a:r>
              <a:rPr lang="en-US" sz="3200" dirty="0"/>
              <a:t>aka.ms/</a:t>
            </a:r>
            <a:r>
              <a:rPr lang="en-US" sz="3200" dirty="0" err="1"/>
              <a:t>GovernanceDocs</a:t>
            </a:r>
            <a:br>
              <a:rPr lang="en-US" sz="3200" dirty="0"/>
            </a:br>
            <a:r>
              <a:rPr lang="en-US" sz="2800" dirty="0"/>
              <a:t>-or-</a:t>
            </a:r>
            <a:br>
              <a:rPr lang="en-US" sz="2800" dirty="0"/>
            </a:br>
            <a:r>
              <a:rPr lang="en-US" sz="2000" dirty="0"/>
              <a:t>docs.microsoft.com/azure/governance</a:t>
            </a:r>
            <a:endParaRPr lang="en-US" dirty="0"/>
          </a:p>
        </p:txBody>
      </p:sp>
      <p:pic>
        <p:nvPicPr>
          <p:cNvPr id="5" name="Picture 4">
            <a:extLst>
              <a:ext uri="{FF2B5EF4-FFF2-40B4-BE49-F238E27FC236}">
                <a16:creationId xmlns:a16="http://schemas.microsoft.com/office/drawing/2014/main" id="{95340FB3-E4E4-4FA0-8220-62125A0A0752}"/>
              </a:ext>
            </a:extLst>
          </p:cNvPr>
          <p:cNvPicPr>
            <a:picLocks noChangeAspect="1"/>
          </p:cNvPicPr>
          <p:nvPr/>
        </p:nvPicPr>
        <p:blipFill>
          <a:blip r:embed="rId3"/>
          <a:stretch>
            <a:fillRect/>
          </a:stretch>
        </p:blipFill>
        <p:spPr>
          <a:xfrm>
            <a:off x="5208230" y="1412978"/>
            <a:ext cx="6982905" cy="3871781"/>
          </a:xfrm>
          <a:prstGeom prst="rect">
            <a:avLst/>
          </a:prstGeom>
        </p:spPr>
      </p:pic>
    </p:spTree>
    <p:extLst>
      <p:ext uri="{BB962C8B-B14F-4D97-AF65-F5344CB8AC3E}">
        <p14:creationId xmlns:p14="http://schemas.microsoft.com/office/powerpoint/2010/main" val="1930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a:xfrm>
            <a:off x="338170" y="470694"/>
            <a:ext cx="9163514" cy="553920"/>
          </a:xfrm>
        </p:spPr>
        <p:txBody>
          <a:bodyPr/>
          <a:lstStyle/>
          <a:p>
            <a:r>
              <a:rPr lang="en-US">
                <a:latin typeface="Segoe UI Semibold" panose="020B0702040204020203" pitchFamily="34" charset="0"/>
                <a:cs typeface="Segoe UI Semibold" panose="020B0702040204020203" pitchFamily="34" charset="0"/>
              </a:rPr>
              <a:t>Introducing Azure Management Groups</a:t>
            </a:r>
          </a:p>
        </p:txBody>
      </p:sp>
      <p:sp>
        <p:nvSpPr>
          <p:cNvPr id="6" name="TextBox 5">
            <a:extLst>
              <a:ext uri="{FF2B5EF4-FFF2-40B4-BE49-F238E27FC236}">
                <a16:creationId xmlns:a16="http://schemas.microsoft.com/office/drawing/2014/main" id="{651FBDB7-01CA-4BE7-81B3-1D438F6FD319}"/>
              </a:ext>
            </a:extLst>
          </p:cNvPr>
          <p:cNvSpPr txBox="1"/>
          <p:nvPr/>
        </p:nvSpPr>
        <p:spPr>
          <a:xfrm>
            <a:off x="338170" y="2509298"/>
            <a:ext cx="3518017"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Make environment management easier by grouping subscriptions together  </a:t>
            </a:r>
          </a:p>
        </p:txBody>
      </p:sp>
      <p:sp>
        <p:nvSpPr>
          <p:cNvPr id="7" name="TextBox 6">
            <a:extLst>
              <a:ext uri="{FF2B5EF4-FFF2-40B4-BE49-F238E27FC236}">
                <a16:creationId xmlns:a16="http://schemas.microsoft.com/office/drawing/2014/main" id="{F3BC39ED-0F82-4B98-B27E-EC72FC5328FE}"/>
              </a:ext>
            </a:extLst>
          </p:cNvPr>
          <p:cNvSpPr txBox="1"/>
          <p:nvPr/>
        </p:nvSpPr>
        <p:spPr>
          <a:xfrm>
            <a:off x="4430194" y="2509297"/>
            <a:ext cx="4012138" cy="553998"/>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Create a hierarchy of management groups that fit your organization </a:t>
            </a:r>
          </a:p>
        </p:txBody>
      </p:sp>
      <p:sp>
        <p:nvSpPr>
          <p:cNvPr id="8" name="TextBox 7">
            <a:extLst>
              <a:ext uri="{FF2B5EF4-FFF2-40B4-BE49-F238E27FC236}">
                <a16:creationId xmlns:a16="http://schemas.microsoft.com/office/drawing/2014/main" id="{E1D1027A-1984-4CD2-9B5D-458EEF14506B}"/>
              </a:ext>
            </a:extLst>
          </p:cNvPr>
          <p:cNvSpPr txBox="1"/>
          <p:nvPr/>
        </p:nvSpPr>
        <p:spPr>
          <a:xfrm>
            <a:off x="8575477" y="2509298"/>
            <a:ext cx="3748805"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Apply governance controls with policies and access controls along with other Azure services </a:t>
            </a:r>
          </a:p>
        </p:txBody>
      </p:sp>
      <p:cxnSp>
        <p:nvCxnSpPr>
          <p:cNvPr id="9" name="Straight Connector 8">
            <a:extLst>
              <a:ext uri="{FF2B5EF4-FFF2-40B4-BE49-F238E27FC236}">
                <a16:creationId xmlns:a16="http://schemas.microsoft.com/office/drawing/2014/main" id="{B8D25C21-961A-4022-8C07-29B35C7F382A}"/>
              </a:ext>
            </a:extLst>
          </p:cNvPr>
          <p:cNvCxnSpPr/>
          <p:nvPr/>
        </p:nvCxnSpPr>
        <p:spPr>
          <a:xfrm>
            <a:off x="4057384"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85992E-47E2-488F-9454-535B220985C3}"/>
              </a:ext>
            </a:extLst>
          </p:cNvPr>
          <p:cNvCxnSpPr/>
          <p:nvPr/>
        </p:nvCxnSpPr>
        <p:spPr>
          <a:xfrm>
            <a:off x="8241135"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A446E4-CB8D-4EEF-8F85-79117312FA10}"/>
              </a:ext>
            </a:extLst>
          </p:cNvPr>
          <p:cNvSpPr txBox="1"/>
          <p:nvPr/>
        </p:nvSpPr>
        <p:spPr>
          <a:xfrm>
            <a:off x="338169" y="3609972"/>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Grouping subscriptions into logical groups allow for new organization models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Inheritance allows for single assignment of controls that apply to all subscriptions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Aggregated views above the subscription level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2" name="TextBox 11">
            <a:extLst>
              <a:ext uri="{FF2B5EF4-FFF2-40B4-BE49-F238E27FC236}">
                <a16:creationId xmlns:a16="http://schemas.microsoft.com/office/drawing/2014/main" id="{CD7DEBED-22A7-4E05-A424-37C2FAAD36DB}"/>
              </a:ext>
            </a:extLst>
          </p:cNvPr>
          <p:cNvSpPr txBox="1"/>
          <p:nvPr/>
        </p:nvSpPr>
        <p:spPr>
          <a:xfrm>
            <a:off x="4560398" y="3606210"/>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Create a flexible hierarchy that can be updated quickly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Hierarchy doesn’t need to model the organizations billing hierarchy</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Can easily scale up or down depending on the organizational needs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sp>
        <p:nvSpPr>
          <p:cNvPr id="13" name="TextBox 12">
            <a:extLst>
              <a:ext uri="{FF2B5EF4-FFF2-40B4-BE49-F238E27FC236}">
                <a16:creationId xmlns:a16="http://schemas.microsoft.com/office/drawing/2014/main" id="{CD3F1F43-2800-4643-9DBD-CB282986484E}"/>
              </a:ext>
            </a:extLst>
          </p:cNvPr>
          <p:cNvSpPr txBox="1"/>
          <p:nvPr/>
        </p:nvSpPr>
        <p:spPr>
          <a:xfrm>
            <a:off x="8575477" y="3606209"/>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Resource Manager (ARM) objects that allow integrations with other Azure services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services: </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Policy</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RBAC</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Cost Management</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Blueprints</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Security Center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pic>
        <p:nvPicPr>
          <p:cNvPr id="17" name="Picture 16" descr="A close up of a logo&#10;&#10;Description generated with high confidence">
            <a:extLst>
              <a:ext uri="{FF2B5EF4-FFF2-40B4-BE49-F238E27FC236}">
                <a16:creationId xmlns:a16="http://schemas.microsoft.com/office/drawing/2014/main" id="{3B36B366-0BD7-4739-B214-283DADEEB37A}"/>
              </a:ext>
            </a:extLst>
          </p:cNvPr>
          <p:cNvPicPr>
            <a:picLocks noChangeAspect="1"/>
          </p:cNvPicPr>
          <p:nvPr/>
        </p:nvPicPr>
        <p:blipFill>
          <a:blip r:embed="rId3"/>
          <a:stretch>
            <a:fillRect/>
          </a:stretch>
        </p:blipFill>
        <p:spPr>
          <a:xfrm>
            <a:off x="8671409" y="470694"/>
            <a:ext cx="553920" cy="553920"/>
          </a:xfrm>
          <a:prstGeom prst="rect">
            <a:avLst/>
          </a:prstGeom>
        </p:spPr>
      </p:pic>
      <p:pic>
        <p:nvPicPr>
          <p:cNvPr id="18" name="Graphic 17">
            <a:extLst>
              <a:ext uri="{FF2B5EF4-FFF2-40B4-BE49-F238E27FC236}">
                <a16:creationId xmlns:a16="http://schemas.microsoft.com/office/drawing/2014/main" id="{B0854297-B4F5-4D2F-AE90-31737B345B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8205" y="1695906"/>
            <a:ext cx="782112" cy="782112"/>
          </a:xfrm>
          <a:prstGeom prst="rect">
            <a:avLst/>
          </a:prstGeom>
        </p:spPr>
      </p:pic>
      <p:sp>
        <p:nvSpPr>
          <p:cNvPr id="19" name="Freeform 96" title="Icon of a gear with a wrench">
            <a:extLst>
              <a:ext uri="{FF2B5EF4-FFF2-40B4-BE49-F238E27FC236}">
                <a16:creationId xmlns:a16="http://schemas.microsoft.com/office/drawing/2014/main" id="{3EC23438-EFFE-4332-8717-A3A091223E1E}"/>
              </a:ext>
            </a:extLst>
          </p:cNvPr>
          <p:cNvSpPr>
            <a:spLocks noChangeAspect="1" noEditPoints="1"/>
          </p:cNvSpPr>
          <p:nvPr/>
        </p:nvSpPr>
        <p:spPr bwMode="auto">
          <a:xfrm>
            <a:off x="9841260" y="1808925"/>
            <a:ext cx="509997" cy="4695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3952">
              <a:defRPr/>
            </a:pPr>
            <a:endParaRPr lang="en-US" sz="1799">
              <a:solidFill>
                <a:srgbClr val="282828"/>
              </a:solidFill>
              <a:latin typeface="Segoe UI"/>
            </a:endParaRPr>
          </a:p>
        </p:txBody>
      </p:sp>
      <p:sp>
        <p:nvSpPr>
          <p:cNvPr id="20" name="Freeform 14">
            <a:extLst>
              <a:ext uri="{FF2B5EF4-FFF2-40B4-BE49-F238E27FC236}">
                <a16:creationId xmlns:a16="http://schemas.microsoft.com/office/drawing/2014/main" id="{7ADE4C4C-FE35-4D74-B242-01883759AED9}"/>
              </a:ext>
            </a:extLst>
          </p:cNvPr>
          <p:cNvSpPr>
            <a:spLocks noEditPoints="1"/>
          </p:cNvSpPr>
          <p:nvPr/>
        </p:nvSpPr>
        <p:spPr bwMode="black">
          <a:xfrm>
            <a:off x="1757021" y="1832680"/>
            <a:ext cx="508695" cy="50856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solidFill>
              <a:srgbClr val="505050"/>
            </a:solidFill>
          </a:ln>
        </p:spPr>
        <p:txBody>
          <a:bodyPr vert="horz" wrap="square" lIns="82293" tIns="41147" rIns="82293" bIns="41147" numCol="1" anchor="t" anchorCtr="0" compatLnSpc="1">
            <a:prstTxWarp prst="textNoShape">
              <a:avLst/>
            </a:prstTxWarp>
          </a:bodyPr>
          <a:lstStyle/>
          <a:p>
            <a:pPr defTabSz="914192">
              <a:defRPr/>
            </a:pPr>
            <a:endParaRPr lang="en-US" sz="1600">
              <a:solidFill>
                <a:srgbClr val="1A1A1A"/>
              </a:solidFill>
              <a:latin typeface="Segoe UI"/>
            </a:endParaRPr>
          </a:p>
        </p:txBody>
      </p:sp>
    </p:spTree>
    <p:extLst>
      <p:ext uri="{BB962C8B-B14F-4D97-AF65-F5344CB8AC3E}">
        <p14:creationId xmlns:p14="http://schemas.microsoft.com/office/powerpoint/2010/main" val="337477237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ervices4x3">
  <a:themeElements>
    <a:clrScheme name="Custom 27">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277EBB"/>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10.xml><?xml version="1.0" encoding="utf-8"?>
<a:theme xmlns:a="http://schemas.openxmlformats.org/drawingml/2006/main" name="1_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ppt/theme/theme11.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3.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5.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6.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_Template.potx" id="{D19ED5EF-C073-4FD2-AAB8-A9AEB3365B20}" vid="{3411C75C-92A6-4FA1-B008-8910363F2F3B}"/>
    </a:ext>
  </a:extLst>
</a:theme>
</file>

<file path=ppt/theme/theme7.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8.xml><?xml version="1.0" encoding="utf-8"?>
<a:theme xmlns:a="http://schemas.openxmlformats.org/drawingml/2006/main" name="Azure Medium">
  <a:themeElements>
    <a:clrScheme name="Custom 5">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0B0F0"/>
      </a:hlink>
      <a:folHlink>
        <a:srgbClr val="A5A5A5"/>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2.pptx" id="{262DFB4E-86F5-4AD6-A1D0-B60CF63AAE25}" vid="{F5E3D30A-E5C3-453A-B713-BF3585143B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33A73CC11212D4F9CF445922E5C54C6" ma:contentTypeVersion="34" ma:contentTypeDescription="Create a new document." ma:contentTypeScope="" ma:versionID="8524ccd44fd6f91d98c129e60a45e165">
  <xsd:schema xmlns:xsd="http://www.w3.org/2001/XMLSchema" xmlns:xs="http://www.w3.org/2001/XMLSchema" xmlns:p="http://schemas.microsoft.com/office/2006/metadata/properties" xmlns:ns1="http://schemas.microsoft.com/sharepoint/v3" xmlns:ns2="230e9df3-be65-4c73-a93b-d1236ebd677e" xmlns:ns3="0e35ab2a-0bad-4e08-afd1-ec907182e1d5" xmlns:ns4="3b9b3575-773f-4f44-bdb4-af0b9d75fdc8" targetNamespace="http://schemas.microsoft.com/office/2006/metadata/properties" ma:root="true" ma:fieldsID="a84942ab46511ba8b710abb37ce4b368" ns1:_="" ns2:_="" ns3:_="" ns4:_="">
    <xsd:import namespace="http://schemas.microsoft.com/sharepoint/v3"/>
    <xsd:import namespace="230e9df3-be65-4c73-a93b-d1236ebd677e"/>
    <xsd:import namespace="0e35ab2a-0bad-4e08-afd1-ec907182e1d5"/>
    <xsd:import namespace="3b9b3575-773f-4f44-bdb4-af0b9d75fdc8"/>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edWithDetails"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OCR" minOccurs="0"/>
                <xsd:element ref="ns1:_ip_UnifiedCompliancePolicyProperties" minOccurs="0"/>
                <xsd:element ref="ns1:_ip_UnifiedCompliancePolicyUIAction" minOccurs="0"/>
                <xsd:element ref="ns4:MediaServiceAutoKeyPoints" minOccurs="0"/>
                <xsd:element ref="ns4:MediaServiceKeyPoint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e35ab2a-0bad-4e08-afd1-ec907182e1d5"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b9b3575-773f-4f44-bdb4-af0b9d75fdc8"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OCR" ma:index="18" nillable="true" ma:displayName="MediaServiceOCR" ma:description="" ma:internalName="MediaServiceOCR" ma:readOnly="true">
      <xsd:simpleType>
        <xsd:restriction base="dms:Note">
          <xsd:maxLength value="255"/>
        </xsd:restriction>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false">
      <xsd:simpleType>
        <xsd:restriction base="dms:Note">
          <xsd:maxLength value="255"/>
        </xsd:restriction>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EventHashCode" ma:index="2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b9b3575-773f-4f44-bdb4-af0b9d75fdc8" xsi:nil="true"/>
    <_dlc_DocId xmlns="230e9df3-be65-4c73-a93b-d1236ebd677e">CPS005-364506639-10110</_dlc_DocId>
    <_dlc_DocIdUrl xmlns="230e9df3-be65-4c73-a93b-d1236ebd677e">
      <Url>https://microsoft.sharepoint.com/teams/CampusProjectSites005/zvdsddvzos/Security/_layouts/15/DocIdRedir.aspx?ID=CPS005-364506639-10110</Url>
      <Description>CPS005-364506639-10110</Description>
    </_dlc_DocIdUrl>
  </documentManagement>
</p:properties>
</file>

<file path=customXml/itemProps1.xml><?xml version="1.0" encoding="utf-8"?>
<ds:datastoreItem xmlns:ds="http://schemas.openxmlformats.org/officeDocument/2006/customXml" ds:itemID="{B9708E53-00E2-4D63-A42A-C283FDDA7689}">
  <ds:schemaRefs>
    <ds:schemaRef ds:uri="http://schemas.microsoft.com/sharepoint/v3/contenttype/forms"/>
  </ds:schemaRefs>
</ds:datastoreItem>
</file>

<file path=customXml/itemProps2.xml><?xml version="1.0" encoding="utf-8"?>
<ds:datastoreItem xmlns:ds="http://schemas.openxmlformats.org/officeDocument/2006/customXml" ds:itemID="{CFB44B04-2A00-45C7-BCB9-7F04D51FA9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0e35ab2a-0bad-4e08-afd1-ec907182e1d5"/>
    <ds:schemaRef ds:uri="3b9b3575-773f-4f44-bdb4-af0b9d75fd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05A4A4-1EC6-461F-9E2B-2AD7A4DD233F}">
  <ds:schemaRefs>
    <ds:schemaRef ds:uri="http://schemas.microsoft.com/sharepoint/events"/>
  </ds:schemaRefs>
</ds:datastoreItem>
</file>

<file path=customXml/itemProps4.xml><?xml version="1.0" encoding="utf-8"?>
<ds:datastoreItem xmlns:ds="http://schemas.openxmlformats.org/officeDocument/2006/customXml" ds:itemID="{D6DC45E8-047B-402C-B2BB-472F0072F98B}">
  <ds:schemaRefs>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schemas.openxmlformats.org/package/2006/metadata/core-properties"/>
    <ds:schemaRef ds:uri="3b9b3575-773f-4f44-bdb4-af0b9d75fdc8"/>
    <ds:schemaRef ds:uri="http://purl.org/dc/terms/"/>
    <ds:schemaRef ds:uri="0e35ab2a-0bad-4e08-afd1-ec907182e1d5"/>
    <ds:schemaRef ds:uri="230e9df3-be65-4c73-a93b-d1236ebd677e"/>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379</TotalTime>
  <Words>7752</Words>
  <Application>Microsoft Office PowerPoint</Application>
  <PresentationFormat>Widescreen</PresentationFormat>
  <Paragraphs>1040</Paragraphs>
  <Slides>69</Slides>
  <Notes>49</Notes>
  <HiddenSlides>1</HiddenSlides>
  <MMClips>0</MMClips>
  <ScaleCrop>false</ScaleCrop>
  <HeadingPairs>
    <vt:vector size="8" baseType="variant">
      <vt:variant>
        <vt:lpstr>Fonts Used</vt:lpstr>
      </vt:variant>
      <vt:variant>
        <vt:i4>14</vt:i4>
      </vt:variant>
      <vt:variant>
        <vt:lpstr>Theme</vt:lpstr>
      </vt:variant>
      <vt:variant>
        <vt:i4>11</vt:i4>
      </vt:variant>
      <vt:variant>
        <vt:lpstr>Embedded OLE Servers</vt:lpstr>
      </vt:variant>
      <vt:variant>
        <vt:i4>1</vt:i4>
      </vt:variant>
      <vt:variant>
        <vt:lpstr>Slide Titles</vt:lpstr>
      </vt:variant>
      <vt:variant>
        <vt:i4>69</vt:i4>
      </vt:variant>
    </vt:vector>
  </HeadingPairs>
  <TitlesOfParts>
    <vt:vector size="95" baseType="lpstr">
      <vt:lpstr>Arial</vt:lpstr>
      <vt:lpstr>Calibri</vt:lpstr>
      <vt:lpstr>Calibri Light</vt:lpstr>
      <vt:lpstr>Consolas</vt:lpstr>
      <vt:lpstr>Courier New</vt:lpstr>
      <vt:lpstr>Segoe Pro Light</vt:lpstr>
      <vt:lpstr>Segoe Semibold</vt:lpstr>
      <vt:lpstr>Segoe UI</vt:lpstr>
      <vt:lpstr>Segoe UI Light</vt:lpstr>
      <vt:lpstr>Segoe UI Semibold</vt:lpstr>
      <vt:lpstr>Segoe UI Semibold (Headings)</vt:lpstr>
      <vt:lpstr>Segoe UI Semilight</vt:lpstr>
      <vt:lpstr>Times New Roman</vt:lpstr>
      <vt:lpstr>Wingdings</vt:lpstr>
      <vt:lpstr>Services4x3</vt:lpstr>
      <vt:lpstr>1_5-50203_Microsoft_Ignite_Template</vt:lpstr>
      <vt:lpstr>C+E Azure 2018</vt:lpstr>
      <vt:lpstr>5-50091_TR24_BO_CT_Template</vt:lpstr>
      <vt:lpstr>5-50195_Microsoft_Build_Template</vt:lpstr>
      <vt:lpstr>2_WHITE TEMPLATE</vt:lpstr>
      <vt:lpstr>1_WHITE TEMPLATE</vt:lpstr>
      <vt:lpstr>Azure Medium</vt:lpstr>
      <vt:lpstr>3_Services4x3</vt:lpstr>
      <vt:lpstr>1_Services4x3</vt:lpstr>
      <vt:lpstr>1_5-50195_Microsoft_Build_Template</vt:lpstr>
      <vt:lpstr>think-cell Slide</vt:lpstr>
      <vt:lpstr>Azure Governance Overview</vt:lpstr>
      <vt:lpstr>Azure Governance Workshop - Agenda</vt:lpstr>
      <vt:lpstr>Why is Governance needed?</vt:lpstr>
      <vt:lpstr>Traditional approach</vt:lpstr>
      <vt:lpstr>Cloud-native governance</vt:lpstr>
      <vt:lpstr>Governance for the cloud </vt:lpstr>
      <vt:lpstr>Azure Governance Architecture</vt:lpstr>
      <vt:lpstr>aka.ms/GovernanceDocs -or- docs.microsoft.com/azure/governance</vt:lpstr>
      <vt:lpstr>Introducing Azure Management Groups</vt:lpstr>
      <vt:lpstr>PowerPoint Presentation</vt:lpstr>
      <vt:lpstr>PowerPoint Presentation</vt:lpstr>
      <vt:lpstr>Azure Role-Based Access Control (RBAC)</vt:lpstr>
      <vt:lpstr>Azure Policy</vt:lpstr>
      <vt:lpstr>Azure Policy</vt:lpstr>
      <vt:lpstr>Azure Policy</vt:lpstr>
      <vt:lpstr>Azure Policy</vt:lpstr>
      <vt:lpstr>Policy Language</vt:lpstr>
      <vt:lpstr>Policy definition</vt:lpstr>
      <vt:lpstr>Enforce naming convention</vt:lpstr>
      <vt:lpstr>Enforce VM SKUs of basic A series</vt:lpstr>
      <vt:lpstr>Enforce VM SKUs using parameters</vt:lpstr>
      <vt:lpstr>PowerPoint Presentation</vt:lpstr>
      <vt:lpstr>Azure Policy Best Practices</vt:lpstr>
      <vt:lpstr>Policy Initiatives</vt:lpstr>
      <vt:lpstr>PowerPoint Presentation</vt:lpstr>
      <vt:lpstr>PowerPoint Presentation</vt:lpstr>
      <vt:lpstr>Introducing Azure Blueprints solution</vt:lpstr>
      <vt:lpstr>How Blueprints work?</vt:lpstr>
      <vt:lpstr>Azure Blueprints</vt:lpstr>
      <vt:lpstr>Customer requested scenarios </vt:lpstr>
      <vt:lpstr>PowerPoint Presentation</vt:lpstr>
      <vt:lpstr>Azure Resource Graph </vt:lpstr>
      <vt:lpstr>Azure Cost Management Built into Azure</vt:lpstr>
      <vt:lpstr>Continuous cost optimization process </vt:lpstr>
      <vt:lpstr>Bring the best together in Azure Portal</vt:lpstr>
      <vt:lpstr>Cost Analysis</vt:lpstr>
      <vt:lpstr>Exports data to your storage account</vt:lpstr>
      <vt:lpstr>Power BI Content Pack</vt:lpstr>
      <vt:lpstr>Cost Management support for Cross Cloud - AWS</vt:lpstr>
      <vt:lpstr>Keys to accountability</vt:lpstr>
      <vt:lpstr>Management Groups to organize subscriptions </vt:lpstr>
      <vt:lpstr>Least-privileged RBAC roles </vt:lpstr>
      <vt:lpstr>Tags add context for cost analysis</vt:lpstr>
      <vt:lpstr>Budgets for monitoring and notifications </vt:lpstr>
      <vt:lpstr>Cost optimization is a key to cloud success</vt:lpstr>
      <vt:lpstr>Azure Advisor provides  optimization recommendations</vt:lpstr>
      <vt:lpstr>PowerPoint Presentation</vt:lpstr>
      <vt:lpstr>PowerPoint Presentation</vt:lpstr>
      <vt:lpstr>PowerPoint Presentation</vt:lpstr>
      <vt:lpstr>PowerPoint Presentation</vt:lpstr>
      <vt:lpstr>Reinvest your savings</vt:lpstr>
      <vt:lpstr>Get started today! </vt:lpstr>
      <vt:lpstr>Where to go for  more information</vt:lpstr>
      <vt:lpstr>References </vt:lpstr>
      <vt:lpstr>PowerPoint Presentation</vt:lpstr>
      <vt:lpstr>Module 1 - Azure Governance</vt:lpstr>
      <vt:lpstr>Management groups for enterprises</vt:lpstr>
      <vt:lpstr>How does it work?</vt:lpstr>
      <vt:lpstr>How does it work?</vt:lpstr>
      <vt:lpstr>Enterprise Azure Roles and Portals</vt:lpstr>
      <vt:lpstr>Subscription Setup Methodology</vt:lpstr>
      <vt:lpstr>Department/Account Setup Methodology</vt:lpstr>
      <vt:lpstr>Ensure Connected Subscriptions Are Managed</vt:lpstr>
      <vt:lpstr>PowerPoint Presentation</vt:lpstr>
      <vt:lpstr>PowerPoint Presentation</vt:lpstr>
      <vt:lpstr>Azure Government Roles &amp; Azure Active Directory (AAD) Associations</vt:lpstr>
      <vt:lpstr>Module 1 - Azure Governance</vt:lpstr>
      <vt:lpstr>Azure Role-Based Access Control (RBAC)</vt:lpstr>
      <vt:lpstr>Resource Lock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 – Azure Governance</dc:title>
  <dc:creator>João Paulo Ramos</dc:creator>
  <cp:lastModifiedBy>Rob Kuehfus</cp:lastModifiedBy>
  <cp:revision>20</cp:revision>
  <dcterms:created xsi:type="dcterms:W3CDTF">2018-12-10T12:49:33Z</dcterms:created>
  <dcterms:modified xsi:type="dcterms:W3CDTF">2019-04-30T17:26:43Z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joramos@microsoft.com</vt:lpwstr>
  </property>
  <property fmtid="{D5CDD505-2E9C-101B-9397-08002B2CF9AE}" pid="5" name="MSIP_Label_f42aa342-8706-4288-bd11-ebb85995028c_SetDate">
    <vt:lpwstr>2018-12-10T12:54:25.1464204Z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0x010100633A73CC11212D4F9CF445922E5C54C6</vt:lpwstr>
  </property>
  <property fmtid="{D5CDD505-2E9C-101B-9397-08002B2CF9AE}" pid="11" name="_dlc_DocIdItemGuid">
    <vt:lpwstr>ea6a8e88-e55b-4558-a5ad-676f54dbfb9d</vt:lpwstr>
  </property>
</Properties>
</file>